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94" r:id="rId3"/>
    <p:sldId id="311" r:id="rId4"/>
    <p:sldId id="327" r:id="rId5"/>
    <p:sldId id="328" r:id="rId6"/>
    <p:sldId id="312" r:id="rId7"/>
    <p:sldId id="313" r:id="rId8"/>
    <p:sldId id="329" r:id="rId9"/>
    <p:sldId id="314" r:id="rId10"/>
    <p:sldId id="316" r:id="rId11"/>
    <p:sldId id="317" r:id="rId12"/>
    <p:sldId id="318" r:id="rId13"/>
    <p:sldId id="319" r:id="rId14"/>
    <p:sldId id="320" r:id="rId15"/>
    <p:sldId id="321" r:id="rId16"/>
    <p:sldId id="322" r:id="rId17"/>
    <p:sldId id="323" r:id="rId18"/>
    <p:sldId id="324" r:id="rId19"/>
    <p:sldId id="325" r:id="rId20"/>
    <p:sldId id="330" r:id="rId21"/>
    <p:sldId id="31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5987"/>
    <a:srgbClr val="264885"/>
    <a:srgbClr val="284985"/>
    <a:srgbClr val="46303D"/>
    <a:srgbClr val="4472C4"/>
    <a:srgbClr val="E5C97C"/>
    <a:srgbClr val="F7BA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38" autoAdjust="0"/>
    <p:restoredTop sz="94660"/>
  </p:normalViewPr>
  <p:slideViewPr>
    <p:cSldViewPr snapToGrid="0">
      <p:cViewPr>
        <p:scale>
          <a:sx n="68" d="100"/>
          <a:sy n="68" d="100"/>
        </p:scale>
        <p:origin x="159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t>18.9.2019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1453806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t>18.9.2019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1457279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t>18.9.2019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151124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t>18.9.2019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279939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4CB5887-FCFD-464C-9C67-771E78DA1569}" type="datetimeFigureOut">
              <a:rPr lang="tr-TR" smtClean="0"/>
              <a:t>18.9.2019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429012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4CB5887-FCFD-464C-9C67-771E78DA1569}" type="datetimeFigureOut">
              <a:rPr lang="tr-TR" smtClean="0"/>
              <a:t>18.9.2019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34250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4CB5887-FCFD-464C-9C67-771E78DA1569}" type="datetimeFigureOut">
              <a:rPr lang="tr-TR" smtClean="0"/>
              <a:t>18.9.2019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138412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4CB5887-FCFD-464C-9C67-771E78DA1569}" type="datetimeFigureOut">
              <a:rPr lang="tr-TR" smtClean="0"/>
              <a:t>18.9.2019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185370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CB5887-FCFD-464C-9C67-771E78DA1569}" type="datetimeFigureOut">
              <a:rPr lang="tr-TR" smtClean="0"/>
              <a:t>18.9.2019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3882353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4CB5887-FCFD-464C-9C67-771E78DA1569}" type="datetimeFigureOut">
              <a:rPr lang="tr-TR" smtClean="0"/>
              <a:t>18.9.2019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97572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4CB5887-FCFD-464C-9C67-771E78DA1569}" type="datetimeFigureOut">
              <a:rPr lang="tr-TR" smtClean="0"/>
              <a:t>18.9.2019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t>‹#›</a:t>
            </a:fld>
            <a:endParaRPr lang="tr-TR"/>
          </a:p>
        </p:txBody>
      </p:sp>
    </p:spTree>
    <p:extLst>
      <p:ext uri="{BB962C8B-B14F-4D97-AF65-F5344CB8AC3E}">
        <p14:creationId xmlns:p14="http://schemas.microsoft.com/office/powerpoint/2010/main" val="2963326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CB5887-FCFD-464C-9C67-771E78DA1569}" type="datetimeFigureOut">
              <a:rPr lang="tr-TR" smtClean="0"/>
              <a:t>18.9.2019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36FC1-3097-4839-ABE0-10A0A85FD27E}" type="slidenum">
              <a:rPr lang="tr-TR" smtClean="0"/>
              <a:t>‹#›</a:t>
            </a:fld>
            <a:endParaRPr lang="tr-TR"/>
          </a:p>
        </p:txBody>
      </p:sp>
    </p:spTree>
    <p:extLst>
      <p:ext uri="{BB962C8B-B14F-4D97-AF65-F5344CB8AC3E}">
        <p14:creationId xmlns:p14="http://schemas.microsoft.com/office/powerpoint/2010/main" val="4117997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175F02C-2C1A-43B8-9694-1B4E63A01B58}"/>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96AE9BC3-0CC0-4A0F-B24E-912C2DF14FE0}"/>
              </a:ext>
            </a:extLst>
          </p:cNvPr>
          <p:cNvSpPr>
            <a:spLocks noGrp="1"/>
          </p:cNvSpPr>
          <p:nvPr>
            <p:ph type="subTitle" idx="1"/>
          </p:nvPr>
        </p:nvSpPr>
        <p:spPr/>
        <p:txBody>
          <a:bodyPr/>
          <a:lstStyle/>
          <a:p>
            <a:endParaRPr lang="tr-TR" dirty="0"/>
          </a:p>
        </p:txBody>
      </p:sp>
      <p:pic>
        <p:nvPicPr>
          <p:cNvPr id="5" name="Resim 4">
            <a:extLst>
              <a:ext uri="{FF2B5EF4-FFF2-40B4-BE49-F238E27FC236}">
                <a16:creationId xmlns:a16="http://schemas.microsoft.com/office/drawing/2014/main" id="{58664E91-214B-4108-9C07-58134515D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84428"/>
          </a:xfrm>
          <a:prstGeom prst="rect">
            <a:avLst/>
          </a:prstGeom>
        </p:spPr>
      </p:pic>
      <p:sp>
        <p:nvSpPr>
          <p:cNvPr id="6" name="Metin kutusu 5">
            <a:extLst>
              <a:ext uri="{FF2B5EF4-FFF2-40B4-BE49-F238E27FC236}">
                <a16:creationId xmlns:a16="http://schemas.microsoft.com/office/drawing/2014/main" id="{28946024-8278-47B2-BD73-25DC82C4D113}"/>
              </a:ext>
            </a:extLst>
          </p:cNvPr>
          <p:cNvSpPr txBox="1"/>
          <p:nvPr/>
        </p:nvSpPr>
        <p:spPr>
          <a:xfrm>
            <a:off x="1393536" y="1568722"/>
            <a:ext cx="6356997" cy="1077218"/>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200" b="1" i="0" u="none" strike="noStrike" kern="1200" cap="none" spc="0" normalizeH="0" baseline="0" noProof="0" dirty="0">
                <a:ln>
                  <a:noFill/>
                </a:ln>
                <a:solidFill>
                  <a:srgbClr val="284985"/>
                </a:solidFill>
                <a:effectLst/>
                <a:uLnTx/>
                <a:uFillTx/>
                <a:latin typeface="Ubuntu" panose="020B0504030602030204" pitchFamily="34" charset="0"/>
                <a:ea typeface="+mn-ea"/>
                <a:cs typeface="+mn-cs"/>
              </a:rPr>
              <a:t>ARAMA KURTARMA DERSİ</a:t>
            </a:r>
            <a:b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br>
            <a:r>
              <a:rPr kumimoji="0" lang="tr-TR" sz="2800" b="1" i="0" u="none" strike="noStrike" kern="1200" cap="none" spc="0" normalizeH="0" baseline="0" noProof="0" dirty="0">
                <a:ln>
                  <a:noFill/>
                </a:ln>
                <a:solidFill>
                  <a:srgbClr val="4472C4"/>
                </a:solidFill>
                <a:effectLst/>
                <a:uLnTx/>
                <a:uFillTx/>
                <a:latin typeface="Ubuntu" panose="020B0504030602030204" pitchFamily="34" charset="0"/>
                <a:ea typeface="+mn-ea"/>
                <a:cs typeface="+mn-cs"/>
              </a:rPr>
              <a:t>ÜNİTE 1: </a:t>
            </a:r>
            <a:r>
              <a:rPr lang="tr-TR" sz="3200" dirty="0">
                <a:solidFill>
                  <a:srgbClr val="FF0000"/>
                </a:solidFill>
                <a:latin typeface="Ubuntu" panose="020B0504030602030204" pitchFamily="34" charset="0"/>
              </a:rPr>
              <a:t>Deprem ve Yapı Türleri Bilgisi</a:t>
            </a:r>
            <a:endParaRPr kumimoji="0" lang="tr-TR" sz="3200" b="0" i="0" u="none" strike="noStrike" kern="1200" cap="none" spc="0" normalizeH="0" baseline="0" noProof="0" dirty="0">
              <a:ln>
                <a:noFill/>
              </a:ln>
              <a:solidFill>
                <a:srgbClr val="FF0000"/>
              </a:solidFill>
              <a:effectLst/>
              <a:uLnTx/>
              <a:uFillTx/>
              <a:latin typeface="Ubuntu" panose="020B0504030602030204" pitchFamily="34" charset="0"/>
              <a:ea typeface="+mn-ea"/>
              <a:cs typeface="+mn-cs"/>
            </a:endParaRPr>
          </a:p>
        </p:txBody>
      </p:sp>
      <p:sp>
        <p:nvSpPr>
          <p:cNvPr id="7" name="Metin kutusu 6">
            <a:extLst>
              <a:ext uri="{FF2B5EF4-FFF2-40B4-BE49-F238E27FC236}">
                <a16:creationId xmlns:a16="http://schemas.microsoft.com/office/drawing/2014/main" id="{7E812DC6-D3F4-4C52-B8A5-345CF8A063DD}"/>
              </a:ext>
            </a:extLst>
          </p:cNvPr>
          <p:cNvSpPr txBox="1"/>
          <p:nvPr/>
        </p:nvSpPr>
        <p:spPr>
          <a:xfrm>
            <a:off x="2945241" y="5043878"/>
            <a:ext cx="3253522" cy="515526"/>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b="1" i="0" u="none" strike="noStrike" kern="1200" cap="none" spc="0" normalizeH="0" baseline="0" noProof="0" dirty="0" err="1">
                <a:ln>
                  <a:noFill/>
                </a:ln>
                <a:solidFill>
                  <a:prstClr val="white"/>
                </a:solidFill>
                <a:effectLst/>
                <a:uLnTx/>
                <a:uFillTx/>
                <a:latin typeface="Ubuntu" panose="020B0504030602030204" pitchFamily="34" charset="0"/>
                <a:ea typeface="+mn-ea"/>
                <a:cs typeface="+mn-cs"/>
              </a:rPr>
              <a:t>Öğr</a:t>
            </a:r>
            <a:r>
              <a:rPr kumimoji="0" lang="tr-TR" b="1"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 Gör. Murat GÖROĞLU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950" b="0"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mgoroglu@ankara.edu.tr</a:t>
            </a:r>
          </a:p>
        </p:txBody>
      </p:sp>
      <p:sp>
        <p:nvSpPr>
          <p:cNvPr id="8" name="Metin kutusu 7">
            <a:extLst>
              <a:ext uri="{FF2B5EF4-FFF2-40B4-BE49-F238E27FC236}">
                <a16:creationId xmlns:a16="http://schemas.microsoft.com/office/drawing/2014/main" id="{021AAF24-7604-4FDC-B97A-F5758A4D5FEF}"/>
              </a:ext>
            </a:extLst>
          </p:cNvPr>
          <p:cNvSpPr txBox="1"/>
          <p:nvPr/>
        </p:nvSpPr>
        <p:spPr>
          <a:xfrm>
            <a:off x="1" y="6454295"/>
            <a:ext cx="9144000" cy="246221"/>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Güz 2020 ·  SINIF · </a:t>
            </a:r>
            <a:r>
              <a:rPr lang="tr-TR" sz="1000" dirty="0">
                <a:solidFill>
                  <a:prstClr val="white">
                    <a:lumMod val="65000"/>
                  </a:prstClr>
                </a:solidFill>
                <a:latin typeface="Calibri" panose="020F0502020204030204"/>
                <a:ea typeface="Cambria" panose="02040503050406030204" pitchFamily="18" charset="0"/>
              </a:rPr>
              <a:t>GÜN</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 SAAT - </a:t>
            </a:r>
            <a:r>
              <a:rPr lang="tr-TR" sz="1000" dirty="0">
                <a:solidFill>
                  <a:prstClr val="white">
                    <a:lumMod val="65000"/>
                  </a:prstClr>
                </a:solidFill>
                <a:latin typeface="Calibri" panose="020F0502020204030204"/>
                <a:ea typeface="Cambria" panose="02040503050406030204" pitchFamily="18" charset="0"/>
              </a:rPr>
              <a:t>SAAT</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Beypazarı Meslek Yüksekokulu</a:t>
            </a:r>
            <a:endParaRPr kumimoji="0" lang="tr-TR" sz="1000" b="1"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Courier New" panose="02070309020205020404" pitchFamily="49" charset="0"/>
            </a:endParaRPr>
          </a:p>
        </p:txBody>
      </p:sp>
    </p:spTree>
    <p:extLst>
      <p:ext uri="{BB962C8B-B14F-4D97-AF65-F5344CB8AC3E}">
        <p14:creationId xmlns:p14="http://schemas.microsoft.com/office/powerpoint/2010/main" val="754272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3">
            <a:extLst>
              <a:ext uri="{FF2B5EF4-FFF2-40B4-BE49-F238E27FC236}">
                <a16:creationId xmlns:a16="http://schemas.microsoft.com/office/drawing/2014/main" id="{F9C7489C-0392-4BD3-AF57-1680F87B1255}"/>
              </a:ext>
            </a:extLst>
          </p:cNvPr>
          <p:cNvSpPr txBox="1">
            <a:spLocks noChangeArrowheads="1"/>
          </p:cNvSpPr>
          <p:nvPr/>
        </p:nvSpPr>
        <p:spPr>
          <a:xfrm>
            <a:off x="0" y="566390"/>
            <a:ext cx="9144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AHŞAP YAPILAR</a:t>
            </a:r>
          </a:p>
        </p:txBody>
      </p:sp>
      <p:pic>
        <p:nvPicPr>
          <p:cNvPr id="9" name="Picture 5" descr="ANd9GcQa_2cgorgDtCnuDXix0DR9G51if6YT2WejhCo76H9nfpD7W-v-3Q">
            <a:extLst>
              <a:ext uri="{FF2B5EF4-FFF2-40B4-BE49-F238E27FC236}">
                <a16:creationId xmlns:a16="http://schemas.microsoft.com/office/drawing/2014/main" id="{05C93E18-8430-46AE-9415-A0CA48C3B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2655540"/>
            <a:ext cx="3563938" cy="34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ANd9GcQTXSWoVXZEavR9yo07pArkK5mP6sJN_K4DxpdNGnIj6oIU3GoQk_QNX1iQ">
            <a:extLst>
              <a:ext uri="{FF2B5EF4-FFF2-40B4-BE49-F238E27FC236}">
                <a16:creationId xmlns:a16="http://schemas.microsoft.com/office/drawing/2014/main" id="{C365A986-B797-48D6-9371-9E6DC80F51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050" y="2619028"/>
            <a:ext cx="3663950" cy="353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Metin kutusu 13">
            <a:extLst>
              <a:ext uri="{FF2B5EF4-FFF2-40B4-BE49-F238E27FC236}">
                <a16:creationId xmlns:a16="http://schemas.microsoft.com/office/drawing/2014/main" id="{523476FB-DD0D-4089-B243-7383B669AD91}"/>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587081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7">
            <a:extLst>
              <a:ext uri="{FF2B5EF4-FFF2-40B4-BE49-F238E27FC236}">
                <a16:creationId xmlns:a16="http://schemas.microsoft.com/office/drawing/2014/main" id="{9D408C94-994D-46E5-A813-467DD3E7972C}"/>
              </a:ext>
            </a:extLst>
          </p:cNvPr>
          <p:cNvSpPr txBox="1">
            <a:spLocks noChangeArrowheads="1"/>
          </p:cNvSpPr>
          <p:nvPr/>
        </p:nvSpPr>
        <p:spPr>
          <a:xfrm>
            <a:off x="2" y="598962"/>
            <a:ext cx="9143998"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tr-TR" altLang="tr-TR" sz="2600" b="1" dirty="0">
                <a:solidFill>
                  <a:srgbClr val="002060"/>
                </a:solidFill>
                <a:latin typeface="Times New Roman" panose="02020603050405020304" pitchFamily="18" charset="0"/>
                <a:cs typeface="Times New Roman" panose="02020603050405020304" pitchFamily="18" charset="0"/>
              </a:rPr>
            </a:br>
            <a:r>
              <a:rPr lang="tr-TR" altLang="tr-TR" sz="2600" b="1" dirty="0">
                <a:solidFill>
                  <a:srgbClr val="002060"/>
                </a:solidFill>
                <a:latin typeface="Times New Roman" panose="02020603050405020304" pitchFamily="18" charset="0"/>
                <a:cs typeface="Times New Roman" panose="02020603050405020304" pitchFamily="18" charset="0"/>
              </a:rPr>
              <a:t>AHŞAP YAPILARIN ÖZELLİKLERİ</a:t>
            </a:r>
          </a:p>
        </p:txBody>
      </p:sp>
      <p:sp>
        <p:nvSpPr>
          <p:cNvPr id="9" name="Rectangle 8">
            <a:extLst>
              <a:ext uri="{FF2B5EF4-FFF2-40B4-BE49-F238E27FC236}">
                <a16:creationId xmlns:a16="http://schemas.microsoft.com/office/drawing/2014/main" id="{95DEAD08-239B-4D8E-8B7A-33BD1BD93997}"/>
              </a:ext>
            </a:extLst>
          </p:cNvPr>
          <p:cNvSpPr txBox="1">
            <a:spLocks noChangeArrowheads="1"/>
          </p:cNvSpPr>
          <p:nvPr/>
        </p:nvSpPr>
        <p:spPr>
          <a:xfrm>
            <a:off x="939987" y="2358465"/>
            <a:ext cx="7488237"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tr-TR" altLang="tr-TR" sz="2200" dirty="0">
                <a:latin typeface="Times New Roman" panose="02020603050405020304" pitchFamily="18" charset="0"/>
                <a:cs typeface="Times New Roman" panose="02020603050405020304" pitchFamily="18" charset="0"/>
              </a:rPr>
              <a:t>   </a:t>
            </a:r>
          </a:p>
          <a:p>
            <a:pPr>
              <a:buFontTx/>
              <a:buNone/>
            </a:pPr>
            <a:r>
              <a:rPr lang="tr-TR" altLang="tr-TR" sz="2200" dirty="0">
                <a:latin typeface="Times New Roman" panose="02020603050405020304" pitchFamily="18" charset="0"/>
                <a:cs typeface="Times New Roman" panose="02020603050405020304" pitchFamily="18" charset="0"/>
              </a:rPr>
              <a:t>		</a:t>
            </a:r>
            <a:r>
              <a:rPr lang="tr-TR" altLang="tr-TR" sz="2200" dirty="0">
                <a:solidFill>
                  <a:srgbClr val="002060"/>
                </a:solidFill>
                <a:latin typeface="Times New Roman" panose="02020603050405020304" pitchFamily="18" charset="0"/>
                <a:cs typeface="Times New Roman" panose="02020603050405020304" pitchFamily="18" charset="0"/>
              </a:rPr>
              <a:t>Ahşap yapılar diğer yapılara kıyasla depreme en dayanıklı yapılardır.  Birbirine geçme yapıldığı için esneyerek dayanıklılık gösterirler. Ancak yangın tehlikesine karşı oldukça dirençsizdirler. Alınacak yangın önlemleri ile bu tehlike en aza indirilmiş olur.</a:t>
            </a:r>
          </a:p>
          <a:p>
            <a:pPr>
              <a:buFontTx/>
              <a:buNone/>
            </a:pPr>
            <a:endParaRPr lang="tr-TR" altLang="tr-TR" sz="2200" dirty="0">
              <a:latin typeface="Times New Roman" panose="02020603050405020304" pitchFamily="18" charset="0"/>
              <a:cs typeface="Times New Roman" panose="02020603050405020304" pitchFamily="18" charset="0"/>
            </a:endParaRPr>
          </a:p>
        </p:txBody>
      </p:sp>
      <p:sp>
        <p:nvSpPr>
          <p:cNvPr id="11" name="Metin kutusu 10">
            <a:extLst>
              <a:ext uri="{FF2B5EF4-FFF2-40B4-BE49-F238E27FC236}">
                <a16:creationId xmlns:a16="http://schemas.microsoft.com/office/drawing/2014/main" id="{6222BC57-D5BD-4FED-8F78-67CA2C9A9D9B}"/>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1788100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2EEB37ED-7FAD-4A7F-8793-235BE15C0CD6}"/>
              </a:ext>
            </a:extLst>
          </p:cNvPr>
          <p:cNvSpPr txBox="1">
            <a:spLocks noChangeArrowheads="1"/>
          </p:cNvSpPr>
          <p:nvPr/>
        </p:nvSpPr>
        <p:spPr>
          <a:xfrm>
            <a:off x="-1" y="193736"/>
            <a:ext cx="9144001"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tr-TR" altLang="tr-TR" sz="2600" b="1" dirty="0">
                <a:solidFill>
                  <a:srgbClr val="002060"/>
                </a:solidFill>
                <a:latin typeface="Times New Roman" panose="02020603050405020304" pitchFamily="18" charset="0"/>
                <a:cs typeface="Times New Roman" panose="02020603050405020304" pitchFamily="18" charset="0"/>
              </a:rPr>
            </a:br>
            <a:r>
              <a:rPr lang="tr-TR" altLang="tr-TR" sz="2600" b="1" dirty="0">
                <a:solidFill>
                  <a:srgbClr val="002060"/>
                </a:solidFill>
                <a:latin typeface="Times New Roman" panose="02020603050405020304" pitchFamily="18" charset="0"/>
                <a:cs typeface="Times New Roman" panose="02020603050405020304" pitchFamily="18" charset="0"/>
              </a:rPr>
              <a:t>ÇELİK YAPILAR</a:t>
            </a:r>
          </a:p>
        </p:txBody>
      </p:sp>
      <p:pic>
        <p:nvPicPr>
          <p:cNvPr id="9" name="Picture 8" descr="ANd9GcSYQgVoMm7RZbRVudhs-wkN4-iKX9BoZV80YkB3ZKIohbZEbyb3">
            <a:extLst>
              <a:ext uri="{FF2B5EF4-FFF2-40B4-BE49-F238E27FC236}">
                <a16:creationId xmlns:a16="http://schemas.microsoft.com/office/drawing/2014/main" id="{B1574696-4F6F-4291-BE3A-FC449F64EB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6670" y="1236206"/>
            <a:ext cx="3671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ANd9GcR8XjCpWPvhiTlMmbH9aoXANgZ2DYhzqOGs40x3p9EH305gIPzY">
            <a:extLst>
              <a:ext uri="{FF2B5EF4-FFF2-40B4-BE49-F238E27FC236}">
                <a16:creationId xmlns:a16="http://schemas.microsoft.com/office/drawing/2014/main" id="{663807DA-2D1C-4AA0-A6F4-1E8F15A978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095" y="1271131"/>
            <a:ext cx="3313113"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ANd9GcRlpdVC6vnXlCs4jUGtukOzTsH6dHWrkZg090Ypq2jYIpGHQsvpKA">
            <a:extLst>
              <a:ext uri="{FF2B5EF4-FFF2-40B4-BE49-F238E27FC236}">
                <a16:creationId xmlns:a16="http://schemas.microsoft.com/office/drawing/2014/main" id="{F333AF6C-5BC0-41B4-80E6-99CE710EA4F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18570" y="4131806"/>
            <a:ext cx="3709988"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4" descr="ANd9GcTl73Mdbmk-IjSv5jgql0nCrqznsl7vHQpjQSW9-WKfAccGrOaWOHim2eWIwQ">
            <a:extLst>
              <a:ext uri="{FF2B5EF4-FFF2-40B4-BE49-F238E27FC236}">
                <a16:creationId xmlns:a16="http://schemas.microsoft.com/office/drawing/2014/main" id="{9F7D1E47-A45F-40C0-B798-547E2EC818A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9095" y="4131806"/>
            <a:ext cx="3313113"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Metin kutusu 14">
            <a:extLst>
              <a:ext uri="{FF2B5EF4-FFF2-40B4-BE49-F238E27FC236}">
                <a16:creationId xmlns:a16="http://schemas.microsoft.com/office/drawing/2014/main" id="{3216F4AC-303E-425E-B292-06C0002AE867}"/>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457371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4CD27826-8371-4C62-842C-1606EEFF068F}"/>
              </a:ext>
            </a:extLst>
          </p:cNvPr>
          <p:cNvSpPr txBox="1">
            <a:spLocks noChangeArrowheads="1"/>
          </p:cNvSpPr>
          <p:nvPr/>
        </p:nvSpPr>
        <p:spPr>
          <a:xfrm>
            <a:off x="-3" y="547689"/>
            <a:ext cx="9144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ÇELİK YAPILARIN ÖZELLİKLERİ</a:t>
            </a:r>
          </a:p>
        </p:txBody>
      </p:sp>
      <p:sp>
        <p:nvSpPr>
          <p:cNvPr id="9" name="Rectangle 6">
            <a:extLst>
              <a:ext uri="{FF2B5EF4-FFF2-40B4-BE49-F238E27FC236}">
                <a16:creationId xmlns:a16="http://schemas.microsoft.com/office/drawing/2014/main" id="{F25A08B9-07B2-4654-BB74-9D01140B2E3A}"/>
              </a:ext>
            </a:extLst>
          </p:cNvPr>
          <p:cNvSpPr txBox="1">
            <a:spLocks noChangeArrowheads="1"/>
          </p:cNvSpPr>
          <p:nvPr/>
        </p:nvSpPr>
        <p:spPr>
          <a:xfrm>
            <a:off x="0" y="2109789"/>
            <a:ext cx="9144000"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Çelik yapılara günümüzde betonarme yapılara nazaran daha az rastlanmaktadır.</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Ahşap yapılardan sonra depreme en dayanıklı yapı çeşididir.</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Daha yaygın kullanılması halinde depremlerdeki can kaybı en aza indirilebilir.</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İskeleti tamamen çelikten yapılır. Maliyetlidir.</a:t>
            </a:r>
          </a:p>
          <a:p>
            <a:pPr>
              <a:buFontTx/>
              <a:buNone/>
            </a:pPr>
            <a:r>
              <a:rPr lang="tr-TR" altLang="tr-TR" sz="2200" b="1" dirty="0">
                <a:solidFill>
                  <a:srgbClr val="002060"/>
                </a:solidFill>
                <a:latin typeface="Times New Roman" panose="02020603050405020304" pitchFamily="18" charset="0"/>
                <a:cs typeface="Times New Roman" panose="02020603050405020304" pitchFamily="18" charset="0"/>
              </a:rPr>
              <a:t>Örnek: </a:t>
            </a:r>
            <a:r>
              <a:rPr lang="tr-TR" altLang="tr-TR" sz="2200" dirty="0">
                <a:solidFill>
                  <a:srgbClr val="002060"/>
                </a:solidFill>
                <a:latin typeface="Times New Roman" panose="02020603050405020304" pitchFamily="18" charset="0"/>
                <a:cs typeface="Times New Roman" panose="02020603050405020304" pitchFamily="18" charset="0"/>
              </a:rPr>
              <a:t>Rezidanslar , Gökdelenler </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Yangında riskli çünkü </a:t>
            </a:r>
            <a:r>
              <a:rPr lang="tr-TR" altLang="tr-TR" sz="2200" u="sng" dirty="0">
                <a:solidFill>
                  <a:srgbClr val="002060"/>
                </a:solidFill>
                <a:latin typeface="Times New Roman" panose="02020603050405020304" pitchFamily="18" charset="0"/>
                <a:cs typeface="Times New Roman" panose="02020603050405020304" pitchFamily="18" charset="0"/>
              </a:rPr>
              <a:t>Isı karşısında çelik taşıma kapasitesini kaybeder</a:t>
            </a:r>
            <a:r>
              <a:rPr lang="tr-TR" altLang="tr-TR" sz="2200" dirty="0">
                <a:solidFill>
                  <a:srgbClr val="002060"/>
                </a:solidFill>
                <a:latin typeface="Times New Roman" panose="02020603050405020304" pitchFamily="18" charset="0"/>
                <a:cs typeface="Times New Roman" panose="02020603050405020304" pitchFamily="18" charset="0"/>
              </a:rPr>
              <a:t>.</a:t>
            </a:r>
          </a:p>
        </p:txBody>
      </p:sp>
      <p:sp>
        <p:nvSpPr>
          <p:cNvPr id="11" name="Metin kutusu 10">
            <a:extLst>
              <a:ext uri="{FF2B5EF4-FFF2-40B4-BE49-F238E27FC236}">
                <a16:creationId xmlns:a16="http://schemas.microsoft.com/office/drawing/2014/main" id="{818393EC-313F-4B21-9B58-05836F42290E}"/>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88093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14" name="Rectangle 13">
            <a:extLst>
              <a:ext uri="{FF2B5EF4-FFF2-40B4-BE49-F238E27FC236}">
                <a16:creationId xmlns:a16="http://schemas.microsoft.com/office/drawing/2014/main" id="{3C3D0EE5-945E-4DCA-A480-A0D11ECD8020}"/>
              </a:ext>
            </a:extLst>
          </p:cNvPr>
          <p:cNvSpPr txBox="1">
            <a:spLocks noChangeArrowheads="1"/>
          </p:cNvSpPr>
          <p:nvPr/>
        </p:nvSpPr>
        <p:spPr>
          <a:xfrm>
            <a:off x="-1" y="431386"/>
            <a:ext cx="9144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BETONARME YAPILAR</a:t>
            </a:r>
          </a:p>
        </p:txBody>
      </p:sp>
      <p:pic>
        <p:nvPicPr>
          <p:cNvPr id="7170" name="Picture 2" descr="betonarme yapÄ±lar ile ilgili gÃ¶rsel sonucu">
            <a:extLst>
              <a:ext uri="{FF2B5EF4-FFF2-40B4-BE49-F238E27FC236}">
                <a16:creationId xmlns:a16="http://schemas.microsoft.com/office/drawing/2014/main" id="{066BDBDD-8A53-4622-8934-6D2CF705DD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2300" y="1500826"/>
            <a:ext cx="6739396" cy="4947910"/>
          </a:xfrm>
          <a:prstGeom prst="rect">
            <a:avLst/>
          </a:prstGeom>
          <a:noFill/>
          <a:extLst>
            <a:ext uri="{909E8E84-426E-40DD-AFC4-6F175D3DCCD1}">
              <a14:hiddenFill xmlns:a14="http://schemas.microsoft.com/office/drawing/2010/main">
                <a:solidFill>
                  <a:srgbClr val="FFFFFF"/>
                </a:solidFill>
              </a14:hiddenFill>
            </a:ext>
          </a:extLst>
        </p:spPr>
      </p:pic>
      <p:sp>
        <p:nvSpPr>
          <p:cNvPr id="11" name="Metin kutusu 10">
            <a:extLst>
              <a:ext uri="{FF2B5EF4-FFF2-40B4-BE49-F238E27FC236}">
                <a16:creationId xmlns:a16="http://schemas.microsoft.com/office/drawing/2014/main" id="{100D2C32-B638-47F7-A289-EF87EA9320F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918773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E4A265B9-8621-494F-A061-E9726928164F}"/>
              </a:ext>
            </a:extLst>
          </p:cNvPr>
          <p:cNvSpPr txBox="1">
            <a:spLocks noChangeArrowheads="1"/>
          </p:cNvSpPr>
          <p:nvPr/>
        </p:nvSpPr>
        <p:spPr>
          <a:xfrm>
            <a:off x="-3" y="625855"/>
            <a:ext cx="9143998"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tr-TR" altLang="tr-TR" sz="2600" dirty="0">
                <a:latin typeface="Times New Roman" panose="02020603050405020304" pitchFamily="18" charset="0"/>
                <a:cs typeface="Times New Roman" panose="02020603050405020304" pitchFamily="18" charset="0"/>
              </a:rPr>
            </a:br>
            <a:r>
              <a:rPr lang="tr-TR" altLang="tr-TR" sz="2600" b="1" dirty="0">
                <a:solidFill>
                  <a:srgbClr val="002060"/>
                </a:solidFill>
                <a:latin typeface="Times New Roman" panose="02020603050405020304" pitchFamily="18" charset="0"/>
                <a:cs typeface="Times New Roman" panose="02020603050405020304" pitchFamily="18" charset="0"/>
              </a:rPr>
              <a:t>BETONARME YAPILARIN ÖZELLİKLERİ</a:t>
            </a:r>
          </a:p>
        </p:txBody>
      </p:sp>
      <p:sp>
        <p:nvSpPr>
          <p:cNvPr id="9" name="Rectangle 3">
            <a:extLst>
              <a:ext uri="{FF2B5EF4-FFF2-40B4-BE49-F238E27FC236}">
                <a16:creationId xmlns:a16="http://schemas.microsoft.com/office/drawing/2014/main" id="{FFAD0F81-592A-4D83-A948-230E8B3705BD}"/>
              </a:ext>
            </a:extLst>
          </p:cNvPr>
          <p:cNvSpPr txBox="1">
            <a:spLocks noChangeArrowheads="1"/>
          </p:cNvSpPr>
          <p:nvPr/>
        </p:nvSpPr>
        <p:spPr>
          <a:xfrm>
            <a:off x="2" y="2074305"/>
            <a:ext cx="9143998" cy="5175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tr-TR" altLang="tr-TR" sz="2600" dirty="0">
                <a:solidFill>
                  <a:srgbClr val="002060"/>
                </a:solidFill>
                <a:latin typeface="Times New Roman" panose="02020603050405020304" pitchFamily="18" charset="0"/>
                <a:cs typeface="Times New Roman" panose="02020603050405020304" pitchFamily="18" charset="0"/>
              </a:rPr>
              <a:t>Betonarme yapılarının taşıyıcı elemanları kolonlar ve kirişlerden oluşur.</a:t>
            </a:r>
          </a:p>
          <a:p>
            <a:pPr>
              <a:buFontTx/>
              <a:buNone/>
            </a:pPr>
            <a:r>
              <a:rPr lang="tr-TR" altLang="tr-TR" sz="2600" dirty="0">
                <a:solidFill>
                  <a:srgbClr val="002060"/>
                </a:solidFill>
                <a:latin typeface="Times New Roman" panose="02020603050405020304" pitchFamily="18" charset="0"/>
                <a:cs typeface="Times New Roman" panose="02020603050405020304" pitchFamily="18" charset="0"/>
              </a:rPr>
              <a:t>Kolonlar ve kirişler hasar görmemişse bina ağır hasar almamıştır.</a:t>
            </a:r>
          </a:p>
          <a:p>
            <a:pPr>
              <a:buFontTx/>
              <a:buNone/>
            </a:pPr>
            <a:r>
              <a:rPr lang="tr-TR" altLang="tr-TR" sz="2600" dirty="0">
                <a:solidFill>
                  <a:srgbClr val="002060"/>
                </a:solidFill>
                <a:latin typeface="Times New Roman" panose="02020603050405020304" pitchFamily="18" charset="0"/>
                <a:cs typeface="Times New Roman" panose="02020603050405020304" pitchFamily="18" charset="0"/>
              </a:rPr>
              <a:t>Taşıyıcı olmayan malzemeleri ise kapı ,pencere doğramaları vs.</a:t>
            </a:r>
          </a:p>
          <a:p>
            <a:pPr>
              <a:buFontTx/>
              <a:buNone/>
            </a:pPr>
            <a:r>
              <a:rPr lang="tr-TR" altLang="tr-TR" sz="2600" dirty="0">
                <a:solidFill>
                  <a:srgbClr val="002060"/>
                </a:solidFill>
                <a:latin typeface="Times New Roman" panose="02020603050405020304" pitchFamily="18" charset="0"/>
                <a:cs typeface="Times New Roman" panose="02020603050405020304" pitchFamily="18" charset="0"/>
              </a:rPr>
              <a:t>Ülkemizde en yaygın olarak görülen (Yüzde yetmiş) yapı çeşidi olmasına rağmen depremde en fazla can kaybına neden olan yapı çeşididir. </a:t>
            </a:r>
          </a:p>
          <a:p>
            <a:pPr>
              <a:buFontTx/>
              <a:buNone/>
            </a:pPr>
            <a:r>
              <a:rPr lang="tr-TR" altLang="tr-TR" sz="2600" dirty="0">
                <a:latin typeface="Times New Roman" panose="02020603050405020304" pitchFamily="18" charset="0"/>
                <a:cs typeface="Times New Roman" panose="02020603050405020304" pitchFamily="18" charset="0"/>
              </a:rPr>
              <a:t>		</a:t>
            </a:r>
          </a:p>
          <a:p>
            <a:pPr>
              <a:buFontTx/>
              <a:buNone/>
            </a:pPr>
            <a:endParaRPr lang="tr-TR" altLang="tr-TR" sz="2600" dirty="0">
              <a:latin typeface="Times New Roman" panose="02020603050405020304" pitchFamily="18" charset="0"/>
              <a:cs typeface="Times New Roman" panose="02020603050405020304" pitchFamily="18" charset="0"/>
            </a:endParaRPr>
          </a:p>
        </p:txBody>
      </p:sp>
      <p:sp>
        <p:nvSpPr>
          <p:cNvPr id="11" name="Metin kutusu 10">
            <a:extLst>
              <a:ext uri="{FF2B5EF4-FFF2-40B4-BE49-F238E27FC236}">
                <a16:creationId xmlns:a16="http://schemas.microsoft.com/office/drawing/2014/main" id="{9F4040B7-492A-4BFC-B756-B00D8354C94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649477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16B9A93B-7022-49AA-AA2C-5F2E2581B997}"/>
              </a:ext>
            </a:extLst>
          </p:cNvPr>
          <p:cNvSpPr txBox="1">
            <a:spLocks noChangeArrowheads="1"/>
          </p:cNvSpPr>
          <p:nvPr/>
        </p:nvSpPr>
        <p:spPr>
          <a:xfrm>
            <a:off x="0" y="727616"/>
            <a:ext cx="9144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BETONARME YAPILARIN ÖZELLİKLERİ</a:t>
            </a:r>
          </a:p>
        </p:txBody>
      </p:sp>
      <p:sp>
        <p:nvSpPr>
          <p:cNvPr id="9" name="Rectangle 3">
            <a:extLst>
              <a:ext uri="{FF2B5EF4-FFF2-40B4-BE49-F238E27FC236}">
                <a16:creationId xmlns:a16="http://schemas.microsoft.com/office/drawing/2014/main" id="{DC0BD3C2-CBAE-413B-B5F2-142D206EB15D}"/>
              </a:ext>
            </a:extLst>
          </p:cNvPr>
          <p:cNvSpPr txBox="1">
            <a:spLocks noChangeArrowheads="1"/>
          </p:cNvSpPr>
          <p:nvPr/>
        </p:nvSpPr>
        <p:spPr>
          <a:xfrm>
            <a:off x="-3" y="1603911"/>
            <a:ext cx="9143999" cy="5175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Malzemesi tuğla ,demir , çimento gibi ağırlığı fazlalaştıran bölümlerden oluşur. Bu malzemelerin altında aniden insanların kalması </a:t>
            </a: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Mevzuata aykırı yapılırsa en çok tehlikeli ,mevzuata uygun yapılırsa depreme en dayanıklı </a:t>
            </a: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Zemin etüdü, yüzey araştırması, zemine kullanılan malzeme, temel sağlam mı , Kullanılan kum, demir  miktarı vs.</a:t>
            </a: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p:txBody>
      </p:sp>
      <p:sp>
        <p:nvSpPr>
          <p:cNvPr id="11" name="Metin kutusu 10">
            <a:extLst>
              <a:ext uri="{FF2B5EF4-FFF2-40B4-BE49-F238E27FC236}">
                <a16:creationId xmlns:a16="http://schemas.microsoft.com/office/drawing/2014/main" id="{328ED2CA-A4E9-4224-AD92-7B384AAC44E1}"/>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421686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dirty="0"/>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pic>
        <p:nvPicPr>
          <p:cNvPr id="8" name="Picture 6" descr="ANd9GcTbSWMUObYBytv7cEh7DhhfkNXU51v3jPM_WOfjt-_i817vb9iU">
            <a:extLst>
              <a:ext uri="{FF2B5EF4-FFF2-40B4-BE49-F238E27FC236}">
                <a16:creationId xmlns:a16="http://schemas.microsoft.com/office/drawing/2014/main" id="{7F58F398-A1C2-4777-AA00-349F2572EA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026" y="4146203"/>
            <a:ext cx="3636963"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ANd9GcRU9UQ4XFcJPdqQyeeAG1mWV4yr5TUdlX86ZcFRZd2jRnEex8AJfw">
            <a:extLst>
              <a:ext uri="{FF2B5EF4-FFF2-40B4-BE49-F238E27FC236}">
                <a16:creationId xmlns:a16="http://schemas.microsoft.com/office/drawing/2014/main" id="{54E2D9A8-2A23-44B5-918F-8862D5C206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9939" y="4154140"/>
            <a:ext cx="3313112" cy="240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ANd9GcSaDtsA9XhejK2BxLx1bHvmhBuaBt8tY0haeF0Ap-3VfeBsKYT4ngHemAPvAw">
            <a:extLst>
              <a:ext uri="{FF2B5EF4-FFF2-40B4-BE49-F238E27FC236}">
                <a16:creationId xmlns:a16="http://schemas.microsoft.com/office/drawing/2014/main" id="{2960C756-4453-4DA7-928F-143A8B852E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5026" y="1587153"/>
            <a:ext cx="3636963" cy="253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ANd9GcR74EANGOhLxF_jQyI2NFxLdzUxCkPLwFaA7wQpeOXMRBtfUMIe">
            <a:extLst>
              <a:ext uri="{FF2B5EF4-FFF2-40B4-BE49-F238E27FC236}">
                <a16:creationId xmlns:a16="http://schemas.microsoft.com/office/drawing/2014/main" id="{119C4B9D-CA0C-4435-9A0E-33E2F54BA2B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9939" y="1587153"/>
            <a:ext cx="3313112" cy="256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a:extLst>
              <a:ext uri="{FF2B5EF4-FFF2-40B4-BE49-F238E27FC236}">
                <a16:creationId xmlns:a16="http://schemas.microsoft.com/office/drawing/2014/main" id="{0CA0649A-4E02-4ED2-BFCD-C314100FAC62}"/>
              </a:ext>
            </a:extLst>
          </p:cNvPr>
          <p:cNvSpPr txBox="1">
            <a:spLocks noChangeArrowheads="1"/>
          </p:cNvSpPr>
          <p:nvPr/>
        </p:nvSpPr>
        <p:spPr>
          <a:xfrm>
            <a:off x="0" y="515209"/>
            <a:ext cx="9144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YIĞMA YAPILAR</a:t>
            </a:r>
          </a:p>
        </p:txBody>
      </p:sp>
      <p:sp>
        <p:nvSpPr>
          <p:cNvPr id="15" name="Metin kutusu 14">
            <a:extLst>
              <a:ext uri="{FF2B5EF4-FFF2-40B4-BE49-F238E27FC236}">
                <a16:creationId xmlns:a16="http://schemas.microsoft.com/office/drawing/2014/main" id="{16F0D08C-0585-4B41-BE15-9C935CC1967A}"/>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973532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5577EC2A-4D2A-4DA0-8501-AE728C94965B}"/>
              </a:ext>
            </a:extLst>
          </p:cNvPr>
          <p:cNvSpPr txBox="1">
            <a:spLocks noChangeArrowheads="1"/>
          </p:cNvSpPr>
          <p:nvPr/>
        </p:nvSpPr>
        <p:spPr>
          <a:xfrm>
            <a:off x="0" y="1022349"/>
            <a:ext cx="9143997"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200" b="1" dirty="0">
                <a:solidFill>
                  <a:srgbClr val="002060"/>
                </a:solidFill>
                <a:latin typeface="Times New Roman" panose="02020603050405020304" pitchFamily="18" charset="0"/>
                <a:cs typeface="Times New Roman" panose="02020603050405020304" pitchFamily="18" charset="0"/>
              </a:rPr>
              <a:t>YIĞMA YAPILARIN ÖZELLİKLERİ</a:t>
            </a:r>
          </a:p>
        </p:txBody>
      </p:sp>
      <p:sp>
        <p:nvSpPr>
          <p:cNvPr id="9" name="Rectangle 7">
            <a:extLst>
              <a:ext uri="{FF2B5EF4-FFF2-40B4-BE49-F238E27FC236}">
                <a16:creationId xmlns:a16="http://schemas.microsoft.com/office/drawing/2014/main" id="{5D4FE134-1397-4EF4-8693-5312E4705721}"/>
              </a:ext>
            </a:extLst>
          </p:cNvPr>
          <p:cNvSpPr>
            <a:spLocks noChangeArrowheads="1"/>
          </p:cNvSpPr>
          <p:nvPr/>
        </p:nvSpPr>
        <p:spPr bwMode="auto">
          <a:xfrm>
            <a:off x="-3" y="2158315"/>
            <a:ext cx="9143997"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tr-TR" sz="2200" dirty="0">
                <a:solidFill>
                  <a:srgbClr val="002060"/>
                </a:solidFill>
                <a:latin typeface="Times New Roman" panose="02020603050405020304" pitchFamily="18" charset="0"/>
                <a:cs typeface="Times New Roman" panose="02020603050405020304" pitchFamily="18" charset="0"/>
              </a:rPr>
              <a:t>Taş, tuğla gibi gereçlerin harçlı ya da harçsız olarak örülmesiyle oluşturulmuş yapılardır.</a:t>
            </a:r>
          </a:p>
          <a:p>
            <a:endParaRPr lang="tr-TR" altLang="tr-TR" sz="2200" dirty="0">
              <a:solidFill>
                <a:srgbClr val="002060"/>
              </a:solidFill>
              <a:latin typeface="Times New Roman" panose="02020603050405020304" pitchFamily="18" charset="0"/>
              <a:cs typeface="Times New Roman" panose="02020603050405020304" pitchFamily="18" charset="0"/>
            </a:endParaRPr>
          </a:p>
          <a:p>
            <a:endParaRPr lang="tr-TR" altLang="tr-TR" sz="2200" dirty="0">
              <a:solidFill>
                <a:srgbClr val="002060"/>
              </a:solidFill>
              <a:latin typeface="Times New Roman" panose="02020603050405020304" pitchFamily="18" charset="0"/>
              <a:cs typeface="Times New Roman" panose="02020603050405020304" pitchFamily="18" charset="0"/>
            </a:endParaRPr>
          </a:p>
          <a:p>
            <a:r>
              <a:rPr lang="tr-TR" altLang="tr-TR" sz="2200" dirty="0">
                <a:solidFill>
                  <a:srgbClr val="002060"/>
                </a:solidFill>
                <a:latin typeface="Times New Roman" panose="02020603050405020304" pitchFamily="18" charset="0"/>
                <a:cs typeface="Times New Roman" panose="02020603050405020304" pitchFamily="18" charset="0"/>
              </a:rPr>
              <a:t> Yığma yapılar kolonsuz ve kirişsiz yapılardır. Taşıyıcı elemanları duvarlardır.</a:t>
            </a:r>
          </a:p>
          <a:p>
            <a:endParaRPr lang="tr-TR" altLang="tr-TR" sz="2200" dirty="0">
              <a:solidFill>
                <a:srgbClr val="002060"/>
              </a:solidFill>
              <a:latin typeface="Times New Roman" panose="02020603050405020304" pitchFamily="18" charset="0"/>
              <a:cs typeface="Times New Roman" panose="02020603050405020304" pitchFamily="18" charset="0"/>
            </a:endParaRPr>
          </a:p>
          <a:p>
            <a:r>
              <a:rPr lang="tr-TR" altLang="tr-TR" sz="2200" dirty="0">
                <a:solidFill>
                  <a:srgbClr val="002060"/>
                </a:solidFill>
                <a:latin typeface="Times New Roman" panose="02020603050405020304" pitchFamily="18" charset="0"/>
                <a:cs typeface="Times New Roman" panose="02020603050405020304" pitchFamily="18" charset="0"/>
              </a:rPr>
              <a:t>Bu sebepten dolayı depreme dayanıksız yapılardır.</a:t>
            </a:r>
          </a:p>
          <a:p>
            <a:endParaRPr lang="tr-TR" altLang="tr-TR" sz="2200" dirty="0">
              <a:solidFill>
                <a:srgbClr val="002060"/>
              </a:solidFill>
              <a:latin typeface="Times New Roman" panose="02020603050405020304" pitchFamily="18" charset="0"/>
              <a:cs typeface="Times New Roman" panose="02020603050405020304" pitchFamily="18" charset="0"/>
            </a:endParaRPr>
          </a:p>
          <a:p>
            <a:r>
              <a:rPr lang="tr-TR" altLang="tr-TR" sz="2200" dirty="0">
                <a:solidFill>
                  <a:srgbClr val="002060"/>
                </a:solidFill>
                <a:latin typeface="Times New Roman" panose="02020603050405020304" pitchFamily="18" charset="0"/>
                <a:cs typeface="Times New Roman" panose="02020603050405020304" pitchFamily="18" charset="0"/>
              </a:rPr>
              <a:t>Ayrıca bu tür yapıların temelleri  sağlam olmalıdır.</a:t>
            </a:r>
          </a:p>
          <a:p>
            <a:endParaRPr lang="tr-TR" altLang="tr-TR" sz="2200" dirty="0">
              <a:latin typeface="Times New Roman" panose="02020603050405020304" pitchFamily="18" charset="0"/>
              <a:cs typeface="Times New Roman" panose="02020603050405020304" pitchFamily="18" charset="0"/>
            </a:endParaRPr>
          </a:p>
        </p:txBody>
      </p:sp>
      <p:sp>
        <p:nvSpPr>
          <p:cNvPr id="11" name="Metin kutusu 10">
            <a:extLst>
              <a:ext uri="{FF2B5EF4-FFF2-40B4-BE49-F238E27FC236}">
                <a16:creationId xmlns:a16="http://schemas.microsoft.com/office/drawing/2014/main" id="{5A88ACEE-4FFA-4EA7-AD0C-F17692628728}"/>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4204107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pic>
        <p:nvPicPr>
          <p:cNvPr id="8" name="Picture 6" descr="ANd9GcQfEHXkDzskajpHFfudq0aHc-0_QnelsxOcZUCHATXM5E5S3roG5g">
            <a:extLst>
              <a:ext uri="{FF2B5EF4-FFF2-40B4-BE49-F238E27FC236}">
                <a16:creationId xmlns:a16="http://schemas.microsoft.com/office/drawing/2014/main" id="{9858FDE9-146A-47DB-819C-4800E6E060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5861" y="1428749"/>
            <a:ext cx="3313113"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ANd9GcQavmaojEzMhmEXd3B5Te7PdUnhk4nC93ObC57avDRokttIH9hY">
            <a:extLst>
              <a:ext uri="{FF2B5EF4-FFF2-40B4-BE49-F238E27FC236}">
                <a16:creationId xmlns:a16="http://schemas.microsoft.com/office/drawing/2014/main" id="{EE1CAEBF-3AF6-43E7-AF2D-46EB75485D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9511" y="1438274"/>
            <a:ext cx="3673475"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ANd9GcRG2jhu8xvIsCBQaUOneUrukPi5H1qffm5ViQDBJI-ZYd3D_6nJmvB6kAnhVg">
            <a:extLst>
              <a:ext uri="{FF2B5EF4-FFF2-40B4-BE49-F238E27FC236}">
                <a16:creationId xmlns:a16="http://schemas.microsoft.com/office/drawing/2014/main" id="{1F582BB3-C1C7-4308-B063-C902141AD9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9511" y="4333874"/>
            <a:ext cx="3673475"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ANd9GcTZH_RX5_oH1aqryHSqFOWpmkRLeY8VWfzqSrUVMElGWL-CZpZw">
            <a:extLst>
              <a:ext uri="{FF2B5EF4-FFF2-40B4-BE49-F238E27FC236}">
                <a16:creationId xmlns:a16="http://schemas.microsoft.com/office/drawing/2014/main" id="{9B12E2BA-2601-40F4-8C99-DE878BC6853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5861" y="4333874"/>
            <a:ext cx="3313113"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a:extLst>
              <a:ext uri="{FF2B5EF4-FFF2-40B4-BE49-F238E27FC236}">
                <a16:creationId xmlns:a16="http://schemas.microsoft.com/office/drawing/2014/main" id="{9ED6B863-F6AE-4315-91AE-39EEC2349F8A}"/>
              </a:ext>
            </a:extLst>
          </p:cNvPr>
          <p:cNvSpPr txBox="1">
            <a:spLocks noChangeArrowheads="1"/>
          </p:cNvSpPr>
          <p:nvPr/>
        </p:nvSpPr>
        <p:spPr>
          <a:xfrm>
            <a:off x="-3" y="402710"/>
            <a:ext cx="9143999"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KERPİÇ YAPILAR</a:t>
            </a:r>
          </a:p>
        </p:txBody>
      </p:sp>
      <p:sp>
        <p:nvSpPr>
          <p:cNvPr id="15" name="Metin kutusu 14">
            <a:extLst>
              <a:ext uri="{FF2B5EF4-FFF2-40B4-BE49-F238E27FC236}">
                <a16:creationId xmlns:a16="http://schemas.microsoft.com/office/drawing/2014/main" id="{BC22BCC5-E887-491B-B4F0-D9B3C751A91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185263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0" name="Metin kutusu 9">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Unvan 1">
            <a:extLst>
              <a:ext uri="{FF2B5EF4-FFF2-40B4-BE49-F238E27FC236}">
                <a16:creationId xmlns:a16="http://schemas.microsoft.com/office/drawing/2014/main" id="{E85BFB80-B96A-490F-894F-E684EE3074F8}"/>
              </a:ext>
            </a:extLst>
          </p:cNvPr>
          <p:cNvSpPr txBox="1">
            <a:spLocks/>
          </p:cNvSpPr>
          <p:nvPr/>
        </p:nvSpPr>
        <p:spPr>
          <a:xfrm>
            <a:off x="-6164" y="675021"/>
            <a:ext cx="9143999"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rPr>
              <a:t>DEPREM NEDİR ?</a:t>
            </a:r>
          </a:p>
        </p:txBody>
      </p:sp>
      <p:sp>
        <p:nvSpPr>
          <p:cNvPr id="9" name="İçerik Yer Tutucusu 2">
            <a:extLst>
              <a:ext uri="{FF2B5EF4-FFF2-40B4-BE49-F238E27FC236}">
                <a16:creationId xmlns:a16="http://schemas.microsoft.com/office/drawing/2014/main" id="{E12F4FC2-AAB1-4E17-A760-27A9BE1B3895}"/>
              </a:ext>
            </a:extLst>
          </p:cNvPr>
          <p:cNvSpPr txBox="1">
            <a:spLocks/>
          </p:cNvSpPr>
          <p:nvPr/>
        </p:nvSpPr>
        <p:spPr>
          <a:xfrm>
            <a:off x="1229612" y="1506373"/>
            <a:ext cx="7067550" cy="4525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tr-TR" sz="2200" dirty="0">
                <a:solidFill>
                  <a:srgbClr val="002060"/>
                </a:solidFill>
                <a:latin typeface="Times New Roman" panose="02020603050405020304" pitchFamily="18" charset="0"/>
                <a:cs typeface="Times New Roman" panose="02020603050405020304" pitchFamily="18" charset="0"/>
              </a:rPr>
              <a:t>Yer kabuğu içinde kırılmalar nedeniyle ani olarak ortaya çıkan titreşimlerin dalgalar halinde yayılarak geçtikleri ortamları ve yer yüzeyini sarsma olayına deprem denir.</a:t>
            </a:r>
          </a:p>
          <a:p>
            <a:endParaRPr lang="tr-TR" altLang="tr-TR" sz="2200" dirty="0">
              <a:latin typeface="Times New Roman" panose="02020603050405020304" pitchFamily="18" charset="0"/>
              <a:cs typeface="Times New Roman" panose="02020603050405020304" pitchFamily="18" charset="0"/>
            </a:endParaRPr>
          </a:p>
        </p:txBody>
      </p:sp>
      <p:pic>
        <p:nvPicPr>
          <p:cNvPr id="1026" name="Picture 2" descr="earthquake  ile ilgili gÃ¶rsel sonucu">
            <a:extLst>
              <a:ext uri="{FF2B5EF4-FFF2-40B4-BE49-F238E27FC236}">
                <a16:creationId xmlns:a16="http://schemas.microsoft.com/office/drawing/2014/main" id="{86F4964E-B6FE-431C-9901-6DA9F51A0A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353" y="2553019"/>
            <a:ext cx="8754067" cy="4063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1810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7E45A9CE-76EC-4C70-89B5-3AA152491914}"/>
              </a:ext>
            </a:extLst>
          </p:cNvPr>
          <p:cNvSpPr txBox="1">
            <a:spLocks noChangeArrowheads="1"/>
          </p:cNvSpPr>
          <p:nvPr/>
        </p:nvSpPr>
        <p:spPr>
          <a:xfrm>
            <a:off x="-4" y="625855"/>
            <a:ext cx="9143999"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KERPİÇ YAPILARIN ÖZELLİKLERİ</a:t>
            </a:r>
          </a:p>
        </p:txBody>
      </p:sp>
      <p:sp>
        <p:nvSpPr>
          <p:cNvPr id="9" name="Rectangle 6">
            <a:extLst>
              <a:ext uri="{FF2B5EF4-FFF2-40B4-BE49-F238E27FC236}">
                <a16:creationId xmlns:a16="http://schemas.microsoft.com/office/drawing/2014/main" id="{2976ED26-5FAB-4D72-8AF4-064795B26E08}"/>
              </a:ext>
            </a:extLst>
          </p:cNvPr>
          <p:cNvSpPr txBox="1">
            <a:spLocks noChangeArrowheads="1"/>
          </p:cNvSpPr>
          <p:nvPr/>
        </p:nvSpPr>
        <p:spPr>
          <a:xfrm>
            <a:off x="0" y="2024443"/>
            <a:ext cx="9144000" cy="452596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Kerpiç; çamur , saman, ot ve saz karışımının kalıplara dökülerek; tuğla büyüklüğünde ve biçiminde yapılan bir yapı malzemesidir. Arasına ahşap konularak yapılır.</a:t>
            </a: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Bu yüzden depreme dayanıklı değildir.</a:t>
            </a:r>
          </a:p>
          <a:p>
            <a:pPr>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Kerpiç yapılar günümüzde sıklıkla rastlanan bir yapı türü değildir.</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		</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Genelde kırsal kesimlerde az rastlanan bir yapıdır. Anadolu da kullanılan ve Selçuklular zamanına kadar mazisi olan yapılardır.</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   		</a:t>
            </a:r>
          </a:p>
          <a:p>
            <a:pPr>
              <a:buFontTx/>
              <a:buNone/>
            </a:pPr>
            <a:r>
              <a:rPr lang="tr-TR" altLang="tr-TR" sz="2200" dirty="0">
                <a:solidFill>
                  <a:srgbClr val="002060"/>
                </a:solidFill>
                <a:latin typeface="Times New Roman" panose="02020603050405020304" pitchFamily="18" charset="0"/>
                <a:cs typeface="Times New Roman" panose="02020603050405020304" pitchFamily="18" charset="0"/>
              </a:rPr>
              <a:t>		</a:t>
            </a:r>
          </a:p>
        </p:txBody>
      </p:sp>
      <p:sp>
        <p:nvSpPr>
          <p:cNvPr id="11" name="Metin kutusu 10">
            <a:extLst>
              <a:ext uri="{FF2B5EF4-FFF2-40B4-BE49-F238E27FC236}">
                <a16:creationId xmlns:a16="http://schemas.microsoft.com/office/drawing/2014/main" id="{B6E09EA3-BF30-45A8-B8A5-3C53D0E8547B}"/>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741621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215"/>
            <a:ext cx="9144000" cy="6884429"/>
          </a:xfrm>
        </p:spPr>
      </p:pic>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4" name="Dikdörtgen 3">
            <a:extLst>
              <a:ext uri="{FF2B5EF4-FFF2-40B4-BE49-F238E27FC236}">
                <a16:creationId xmlns:a16="http://schemas.microsoft.com/office/drawing/2014/main" id="{6FB3D7D1-10D0-4F15-A790-1C51E0600B25}"/>
              </a:ext>
            </a:extLst>
          </p:cNvPr>
          <p:cNvSpPr/>
          <p:nvPr/>
        </p:nvSpPr>
        <p:spPr>
          <a:xfrm>
            <a:off x="0" y="1367334"/>
            <a:ext cx="9144000" cy="3785652"/>
          </a:xfrm>
          <a:prstGeom prst="rect">
            <a:avLst/>
          </a:prstGeom>
        </p:spPr>
        <p:txBody>
          <a:bodyPr wrap="square">
            <a:spAutoFit/>
          </a:bodyPr>
          <a:lstStyle/>
          <a:p>
            <a:pPr algn="ctr"/>
            <a:r>
              <a:rPr lang="tr-TR" sz="8000" b="1" dirty="0">
                <a:solidFill>
                  <a:srgbClr val="3E5987"/>
                </a:solidFill>
                <a:latin typeface="Amatic" panose="02000803000000000000" pitchFamily="2" charset="0"/>
              </a:rPr>
              <a:t>Ders Sonu</a:t>
            </a:r>
          </a:p>
          <a:p>
            <a:pPr algn="ctr"/>
            <a:endParaRPr lang="tr-TR" sz="8000" b="1" dirty="0">
              <a:solidFill>
                <a:srgbClr val="3E5987"/>
              </a:solidFill>
              <a:latin typeface="Amatic" panose="02000803000000000000" pitchFamily="2" charset="0"/>
            </a:endParaRPr>
          </a:p>
          <a:p>
            <a:pPr algn="ctr"/>
            <a:r>
              <a:rPr lang="tr-TR" sz="8000" b="1" dirty="0">
                <a:solidFill>
                  <a:srgbClr val="3E5987"/>
                </a:solidFill>
                <a:latin typeface="Amatic" panose="02000803000000000000" pitchFamily="2" charset="0"/>
              </a:rPr>
              <a:t> İYİ HAFTALAR!</a:t>
            </a:r>
          </a:p>
        </p:txBody>
      </p:sp>
      <p:sp>
        <p:nvSpPr>
          <p:cNvPr id="8" name="Metin kutusu 7">
            <a:extLst>
              <a:ext uri="{FF2B5EF4-FFF2-40B4-BE49-F238E27FC236}">
                <a16:creationId xmlns:a16="http://schemas.microsoft.com/office/drawing/2014/main" id="{D4C43D0D-4D87-4289-82C4-68B6900F4B72}"/>
              </a:ext>
            </a:extLst>
          </p:cNvPr>
          <p:cNvSpPr txBox="1"/>
          <p:nvPr/>
        </p:nvSpPr>
        <p:spPr>
          <a:xfrm>
            <a:off x="540000" y="66777"/>
            <a:ext cx="3494996"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 </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9" name="Metin kutusu 8">
            <a:extLst>
              <a:ext uri="{FF2B5EF4-FFF2-40B4-BE49-F238E27FC236}">
                <a16:creationId xmlns:a16="http://schemas.microsoft.com/office/drawing/2014/main" id="{45245748-EDF2-4003-8E47-EC9E0346C2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1171915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Unvan 1">
            <a:extLst>
              <a:ext uri="{FF2B5EF4-FFF2-40B4-BE49-F238E27FC236}">
                <a16:creationId xmlns:a16="http://schemas.microsoft.com/office/drawing/2014/main" id="{7438CD48-A79C-4293-96CB-3D385DEC47AF}"/>
              </a:ext>
            </a:extLst>
          </p:cNvPr>
          <p:cNvSpPr txBox="1">
            <a:spLocks/>
          </p:cNvSpPr>
          <p:nvPr/>
        </p:nvSpPr>
        <p:spPr>
          <a:xfrm>
            <a:off x="0" y="625855"/>
            <a:ext cx="9143999"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ÜLKEMİZDE BÜYÜK DEPREMLER</a:t>
            </a:r>
          </a:p>
        </p:txBody>
      </p:sp>
      <p:sp>
        <p:nvSpPr>
          <p:cNvPr id="9" name="İçerik Yer Tutucusu 2">
            <a:extLst>
              <a:ext uri="{FF2B5EF4-FFF2-40B4-BE49-F238E27FC236}">
                <a16:creationId xmlns:a16="http://schemas.microsoft.com/office/drawing/2014/main" id="{D088890F-BBDE-44DF-8A7D-0A5137D9BAB8}"/>
              </a:ext>
            </a:extLst>
          </p:cNvPr>
          <p:cNvSpPr txBox="1">
            <a:spLocks/>
          </p:cNvSpPr>
          <p:nvPr/>
        </p:nvSpPr>
        <p:spPr>
          <a:xfrm>
            <a:off x="990600" y="1989038"/>
            <a:ext cx="7524750" cy="42814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r>
              <a:rPr lang="tr-TR" altLang="tr-TR" sz="2200" dirty="0">
                <a:solidFill>
                  <a:srgbClr val="002060"/>
                </a:solidFill>
              </a:rPr>
              <a:t>İstanbul – küçük kıyamet 1509 yılında </a:t>
            </a:r>
          </a:p>
          <a:p>
            <a:pPr marL="0" indent="0">
              <a:buFontTx/>
              <a:buNone/>
            </a:pPr>
            <a:r>
              <a:rPr lang="tr-TR" altLang="tr-TR" sz="2200" dirty="0">
                <a:solidFill>
                  <a:srgbClr val="002060"/>
                </a:solidFill>
              </a:rPr>
              <a:t>İstanbul depremi  1766 yılında </a:t>
            </a:r>
          </a:p>
          <a:p>
            <a:pPr marL="0" indent="0">
              <a:buFontTx/>
              <a:buNone/>
            </a:pPr>
            <a:r>
              <a:rPr lang="tr-TR" altLang="tr-TR" sz="2200" dirty="0">
                <a:solidFill>
                  <a:srgbClr val="002060"/>
                </a:solidFill>
              </a:rPr>
              <a:t>Karabük depremi 1912 yılında 7,2 şiddetinde </a:t>
            </a:r>
          </a:p>
          <a:p>
            <a:pPr marL="0" indent="0">
              <a:buFontTx/>
              <a:buNone/>
            </a:pPr>
            <a:r>
              <a:rPr lang="tr-TR" altLang="tr-TR" sz="2200" dirty="0">
                <a:solidFill>
                  <a:srgbClr val="002060"/>
                </a:solidFill>
              </a:rPr>
              <a:t>Erzincan depremi 1939 yılında  7,9 şiddetinde  40,000 ölü</a:t>
            </a:r>
          </a:p>
          <a:p>
            <a:pPr marL="0" indent="0">
              <a:buFontTx/>
              <a:buNone/>
            </a:pPr>
            <a:r>
              <a:rPr lang="tr-TR" altLang="tr-TR" sz="2200" dirty="0">
                <a:solidFill>
                  <a:srgbClr val="002060"/>
                </a:solidFill>
              </a:rPr>
              <a:t>Bolu depremi 1944 yılında 7,2 şiddetinde 3,959 kişi ölü</a:t>
            </a:r>
          </a:p>
          <a:p>
            <a:pPr marL="0" indent="0">
              <a:buFontTx/>
              <a:buNone/>
            </a:pPr>
            <a:r>
              <a:rPr lang="tr-TR" altLang="tr-TR" sz="2200" dirty="0">
                <a:solidFill>
                  <a:srgbClr val="002060"/>
                </a:solidFill>
              </a:rPr>
              <a:t>Erzincan depremi 1992 yılında  6,9 şiddetinde 653 ölü</a:t>
            </a:r>
          </a:p>
          <a:p>
            <a:pPr marL="0" indent="0">
              <a:buFontTx/>
              <a:buNone/>
            </a:pPr>
            <a:r>
              <a:rPr lang="tr-TR" altLang="tr-TR" sz="2200" dirty="0">
                <a:solidFill>
                  <a:srgbClr val="002060"/>
                </a:solidFill>
              </a:rPr>
              <a:t>İzmit depremi  1999 yılında   7,4 büyüklüğünde 25000 ölü </a:t>
            </a:r>
          </a:p>
          <a:p>
            <a:pPr marL="0" indent="0">
              <a:buFontTx/>
              <a:buNone/>
            </a:pPr>
            <a:r>
              <a:rPr lang="tr-TR" altLang="tr-TR" sz="2200" dirty="0">
                <a:solidFill>
                  <a:srgbClr val="002060"/>
                </a:solidFill>
              </a:rPr>
              <a:t>Düzce depremi 7,2 büyüklüğünde  1999 ölü</a:t>
            </a:r>
          </a:p>
          <a:p>
            <a:pPr marL="0" indent="0">
              <a:buFontTx/>
              <a:buNone/>
            </a:pPr>
            <a:endParaRPr lang="tr-TR" altLang="tr-TR" sz="2200" dirty="0">
              <a:solidFill>
                <a:srgbClr val="002060"/>
              </a:solidFill>
            </a:endParaRPr>
          </a:p>
        </p:txBody>
      </p:sp>
      <p:sp>
        <p:nvSpPr>
          <p:cNvPr id="11" name="Metin kutusu 10">
            <a:extLst>
              <a:ext uri="{FF2B5EF4-FFF2-40B4-BE49-F238E27FC236}">
                <a16:creationId xmlns:a16="http://schemas.microsoft.com/office/drawing/2014/main" id="{83310CBC-2EF6-4AF8-AEB8-838B6C700048}"/>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31415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218189" y="612408"/>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Unvan 1">
            <a:extLst>
              <a:ext uri="{FF2B5EF4-FFF2-40B4-BE49-F238E27FC236}">
                <a16:creationId xmlns:a16="http://schemas.microsoft.com/office/drawing/2014/main" id="{7438CD48-A79C-4293-96CB-3D385DEC47AF}"/>
              </a:ext>
            </a:extLst>
          </p:cNvPr>
          <p:cNvSpPr txBox="1">
            <a:spLocks/>
          </p:cNvSpPr>
          <p:nvPr/>
        </p:nvSpPr>
        <p:spPr>
          <a:xfrm>
            <a:off x="0" y="625855"/>
            <a:ext cx="9143999"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tr-TR" altLang="tr-TR" sz="2600" b="1" dirty="0">
              <a:solidFill>
                <a:srgbClr val="002060"/>
              </a:solidFill>
              <a:latin typeface="Times New Roman" panose="02020603050405020304" pitchFamily="18" charset="0"/>
              <a:cs typeface="Times New Roman" panose="02020603050405020304" pitchFamily="18" charset="0"/>
            </a:endParaRPr>
          </a:p>
        </p:txBody>
      </p:sp>
      <p:sp>
        <p:nvSpPr>
          <p:cNvPr id="9" name="İçerik Yer Tutucusu 2">
            <a:extLst>
              <a:ext uri="{FF2B5EF4-FFF2-40B4-BE49-F238E27FC236}">
                <a16:creationId xmlns:a16="http://schemas.microsoft.com/office/drawing/2014/main" id="{D088890F-BBDE-44DF-8A7D-0A5137D9BAB8}"/>
              </a:ext>
            </a:extLst>
          </p:cNvPr>
          <p:cNvSpPr txBox="1">
            <a:spLocks/>
          </p:cNvSpPr>
          <p:nvPr/>
        </p:nvSpPr>
        <p:spPr>
          <a:xfrm>
            <a:off x="990600" y="1989038"/>
            <a:ext cx="7524750" cy="42814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endParaRPr lang="tr-TR" altLang="tr-TR" sz="2200" dirty="0">
              <a:solidFill>
                <a:srgbClr val="002060"/>
              </a:solidFill>
            </a:endParaRPr>
          </a:p>
        </p:txBody>
      </p:sp>
      <p:pic>
        <p:nvPicPr>
          <p:cNvPr id="2050" name="Picture 2" descr="bÃ¼yÃ¼k istanbul depremi ile ilgili gÃ¶rsel sonucu">
            <a:extLst>
              <a:ext uri="{FF2B5EF4-FFF2-40B4-BE49-F238E27FC236}">
                <a16:creationId xmlns:a16="http://schemas.microsoft.com/office/drawing/2014/main" id="{617B68F6-9BA5-47F9-9222-18BD4EBF19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36833"/>
            <a:ext cx="9144000" cy="5145087"/>
          </a:xfrm>
          <a:prstGeom prst="rect">
            <a:avLst/>
          </a:prstGeom>
          <a:noFill/>
          <a:extLst>
            <a:ext uri="{909E8E84-426E-40DD-AFC4-6F175D3DCCD1}">
              <a14:hiddenFill xmlns:a14="http://schemas.microsoft.com/office/drawing/2010/main">
                <a:solidFill>
                  <a:srgbClr val="FFFFFF"/>
                </a:solidFill>
              </a14:hiddenFill>
            </a:ext>
          </a:extLst>
        </p:spPr>
      </p:pic>
      <p:sp>
        <p:nvSpPr>
          <p:cNvPr id="11" name="Metin kutusu 10">
            <a:extLst>
              <a:ext uri="{FF2B5EF4-FFF2-40B4-BE49-F238E27FC236}">
                <a16:creationId xmlns:a16="http://schemas.microsoft.com/office/drawing/2014/main" id="{21590B78-B5D9-4176-AF85-B70C758BD77C}"/>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741454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İçerik Yer Tutucusu 2">
            <a:extLst>
              <a:ext uri="{FF2B5EF4-FFF2-40B4-BE49-F238E27FC236}">
                <a16:creationId xmlns:a16="http://schemas.microsoft.com/office/drawing/2014/main" id="{61F65E42-4CDD-4A53-ADCC-DC0AFB305ECC}"/>
              </a:ext>
            </a:extLst>
          </p:cNvPr>
          <p:cNvSpPr txBox="1">
            <a:spLocks/>
          </p:cNvSpPr>
          <p:nvPr/>
        </p:nvSpPr>
        <p:spPr>
          <a:xfrm>
            <a:off x="1472499" y="1956886"/>
            <a:ext cx="7138987" cy="4525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endParaRPr lang="tr-TR" sz="2200" dirty="0">
              <a:solidFill>
                <a:srgbClr val="002060"/>
              </a:solidFill>
            </a:endParaRPr>
          </a:p>
        </p:txBody>
      </p:sp>
      <p:pic>
        <p:nvPicPr>
          <p:cNvPr id="3074" name="Picture 2" descr="Åili depremi ile ilgili gÃ¶rsel sonucu">
            <a:extLst>
              <a:ext uri="{FF2B5EF4-FFF2-40B4-BE49-F238E27FC236}">
                <a16:creationId xmlns:a16="http://schemas.microsoft.com/office/drawing/2014/main" id="{56C9F42C-4104-48A3-9BD9-FC847751E5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075" y="701645"/>
            <a:ext cx="7993471" cy="4506957"/>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a:extLst>
              <a:ext uri="{FF2B5EF4-FFF2-40B4-BE49-F238E27FC236}">
                <a16:creationId xmlns:a16="http://schemas.microsoft.com/office/drawing/2014/main" id="{F411FDC8-08D1-41F1-ABB8-7738EBFDDE35}"/>
              </a:ext>
            </a:extLst>
          </p:cNvPr>
          <p:cNvSpPr/>
          <p:nvPr/>
        </p:nvSpPr>
        <p:spPr>
          <a:xfrm>
            <a:off x="2405269" y="5499552"/>
            <a:ext cx="4572000" cy="1015663"/>
          </a:xfrm>
          <a:prstGeom prst="rect">
            <a:avLst/>
          </a:prstGeom>
        </p:spPr>
        <p:txBody>
          <a:bodyPr>
            <a:spAutoFit/>
          </a:bodyPr>
          <a:lstStyle/>
          <a:p>
            <a:pPr>
              <a:defRPr/>
            </a:pPr>
            <a:r>
              <a:rPr lang="tr-TR" sz="2000" dirty="0" err="1">
                <a:solidFill>
                  <a:srgbClr val="002060"/>
                </a:solidFill>
              </a:rPr>
              <a:t>Şilide</a:t>
            </a:r>
            <a:r>
              <a:rPr lang="tr-TR" sz="2000" dirty="0">
                <a:solidFill>
                  <a:srgbClr val="002060"/>
                </a:solidFill>
              </a:rPr>
              <a:t> 7,0 şiddetinde deprem oldu</a:t>
            </a:r>
          </a:p>
          <a:p>
            <a:pPr>
              <a:defRPr/>
            </a:pPr>
            <a:endParaRPr lang="tr-TR" sz="2000" dirty="0">
              <a:solidFill>
                <a:srgbClr val="002060"/>
              </a:solidFill>
            </a:endParaRPr>
          </a:p>
          <a:p>
            <a:pPr>
              <a:defRPr/>
            </a:pPr>
            <a:r>
              <a:rPr lang="tr-TR" sz="2000" dirty="0" err="1">
                <a:solidFill>
                  <a:srgbClr val="002060"/>
                </a:solidFill>
              </a:rPr>
              <a:t>Şilide</a:t>
            </a:r>
            <a:r>
              <a:rPr lang="tr-TR" sz="2000" dirty="0">
                <a:solidFill>
                  <a:srgbClr val="002060"/>
                </a:solidFill>
              </a:rPr>
              <a:t> 7,0 büyüklüğünde deprem oldu</a:t>
            </a:r>
          </a:p>
        </p:txBody>
      </p:sp>
      <p:sp>
        <p:nvSpPr>
          <p:cNvPr id="11" name="Metin kutusu 10">
            <a:extLst>
              <a:ext uri="{FF2B5EF4-FFF2-40B4-BE49-F238E27FC236}">
                <a16:creationId xmlns:a16="http://schemas.microsoft.com/office/drawing/2014/main" id="{B7E26232-0A1D-4464-AC64-A4777BF1CCEF}"/>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037379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3215"/>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450574"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İçerik Yer Tutucusu 2">
            <a:extLst>
              <a:ext uri="{FF2B5EF4-FFF2-40B4-BE49-F238E27FC236}">
                <a16:creationId xmlns:a16="http://schemas.microsoft.com/office/drawing/2014/main" id="{61F65E42-4CDD-4A53-ADCC-DC0AFB305ECC}"/>
              </a:ext>
            </a:extLst>
          </p:cNvPr>
          <p:cNvSpPr txBox="1">
            <a:spLocks/>
          </p:cNvSpPr>
          <p:nvPr/>
        </p:nvSpPr>
        <p:spPr>
          <a:xfrm>
            <a:off x="-2345635" y="533665"/>
            <a:ext cx="3339548" cy="38369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lang="tr-TR" sz="2200" dirty="0">
              <a:solidFill>
                <a:srgbClr val="002060"/>
              </a:solidFill>
            </a:endParaRPr>
          </a:p>
          <a:p>
            <a:pPr>
              <a:defRPr/>
            </a:pPr>
            <a:endParaRPr lang="tr-TR" sz="2200" dirty="0">
              <a:solidFill>
                <a:srgbClr val="002060"/>
              </a:solidFill>
            </a:endParaRPr>
          </a:p>
          <a:p>
            <a:pPr marL="0" indent="0">
              <a:buFontTx/>
              <a:buNone/>
              <a:defRPr/>
            </a:pPr>
            <a:endParaRPr lang="tr-TR" sz="2200" dirty="0">
              <a:solidFill>
                <a:srgbClr val="002060"/>
              </a:solidFill>
            </a:endParaRPr>
          </a:p>
          <a:p>
            <a:pPr>
              <a:defRPr/>
            </a:pPr>
            <a:endParaRPr lang="tr-TR" sz="2200" dirty="0"/>
          </a:p>
        </p:txBody>
      </p:sp>
      <p:pic>
        <p:nvPicPr>
          <p:cNvPr id="4098" name="Picture 2" descr="dÃ¼ÅÃ¼nen Ã§ocuk icon ile ilgili gÃ¶rsel sonucu">
            <a:extLst>
              <a:ext uri="{FF2B5EF4-FFF2-40B4-BE49-F238E27FC236}">
                <a16:creationId xmlns:a16="http://schemas.microsoft.com/office/drawing/2014/main" id="{B735AFC2-E5E4-4CF6-9324-6A4EB3BD29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6901" y="604383"/>
            <a:ext cx="5050195" cy="5949183"/>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8F67FC64-4B2C-4C83-94D7-18CB108AB4C6}"/>
              </a:ext>
            </a:extLst>
          </p:cNvPr>
          <p:cNvSpPr txBox="1"/>
          <p:nvPr/>
        </p:nvSpPr>
        <p:spPr>
          <a:xfrm>
            <a:off x="2997726" y="1243532"/>
            <a:ext cx="4179593" cy="707886"/>
          </a:xfrm>
          <a:prstGeom prst="rect">
            <a:avLst/>
          </a:prstGeom>
          <a:noFill/>
        </p:spPr>
        <p:txBody>
          <a:bodyPr wrap="square" rtlCol="0">
            <a:spAutoFit/>
          </a:bodyPr>
          <a:lstStyle/>
          <a:p>
            <a:r>
              <a:rPr lang="tr-TR" sz="2000" b="1" dirty="0">
                <a:solidFill>
                  <a:srgbClr val="002060"/>
                </a:solidFill>
              </a:rPr>
              <a:t>Depremin Şiddeti ve Büyüklük Kavramı aynı mı?</a:t>
            </a:r>
          </a:p>
        </p:txBody>
      </p:sp>
      <p:sp>
        <p:nvSpPr>
          <p:cNvPr id="11" name="Metin kutusu 10">
            <a:extLst>
              <a:ext uri="{FF2B5EF4-FFF2-40B4-BE49-F238E27FC236}">
                <a16:creationId xmlns:a16="http://schemas.microsoft.com/office/drawing/2014/main" id="{3A4F4F4B-B4A4-4E55-98D0-1BDDC90E61C3}"/>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177210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İçerik Yer Tutucusu 2">
            <a:extLst>
              <a:ext uri="{FF2B5EF4-FFF2-40B4-BE49-F238E27FC236}">
                <a16:creationId xmlns:a16="http://schemas.microsoft.com/office/drawing/2014/main" id="{BB4C7C68-8F79-49C5-A7EA-D9F007F6C7DB}"/>
              </a:ext>
            </a:extLst>
          </p:cNvPr>
          <p:cNvSpPr txBox="1">
            <a:spLocks/>
          </p:cNvSpPr>
          <p:nvPr/>
        </p:nvSpPr>
        <p:spPr>
          <a:xfrm>
            <a:off x="1362073" y="1475581"/>
            <a:ext cx="6419850" cy="4354512"/>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r>
              <a:rPr lang="tr-TR" altLang="tr-TR" sz="3200" dirty="0">
                <a:solidFill>
                  <a:srgbClr val="002060"/>
                </a:solidFill>
                <a:latin typeface="Times New Roman" panose="02020603050405020304" pitchFamily="18" charset="0"/>
                <a:cs typeface="Times New Roman" panose="02020603050405020304" pitchFamily="18" charset="0"/>
              </a:rPr>
              <a:t>Büyüklük</a:t>
            </a:r>
            <a:r>
              <a:rPr lang="tr-TR" altLang="tr-TR" sz="2200" dirty="0">
                <a:solidFill>
                  <a:srgbClr val="002060"/>
                </a:solidFill>
                <a:latin typeface="Times New Roman" panose="02020603050405020304" pitchFamily="18" charset="0"/>
                <a:cs typeface="Times New Roman" panose="02020603050405020304" pitchFamily="18" charset="0"/>
              </a:rPr>
              <a:t> deprem sırasında açığa çıkan enerjinin ölçülmesi demektir .Kırılan fayın derinliği önemlidir. Derinlik arttıkça yeryüzüne gelen etki azalır.</a:t>
            </a:r>
          </a:p>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r>
              <a:rPr lang="tr-TR" altLang="tr-TR" dirty="0">
                <a:solidFill>
                  <a:srgbClr val="002060"/>
                </a:solidFill>
                <a:latin typeface="Times New Roman" panose="02020603050405020304" pitchFamily="18" charset="0"/>
                <a:cs typeface="Times New Roman" panose="02020603050405020304" pitchFamily="18" charset="0"/>
              </a:rPr>
              <a:t>Deprem şiddeti </a:t>
            </a:r>
            <a:r>
              <a:rPr lang="tr-TR" altLang="tr-TR" sz="2200" dirty="0">
                <a:solidFill>
                  <a:srgbClr val="002060"/>
                </a:solidFill>
                <a:latin typeface="Times New Roman" panose="02020603050405020304" pitchFamily="18" charset="0"/>
                <a:cs typeface="Times New Roman" panose="02020603050405020304" pitchFamily="18" charset="0"/>
              </a:rPr>
              <a:t>ise olan bölgeyi nasıl etkilediğidir.</a:t>
            </a:r>
          </a:p>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r>
              <a:rPr lang="tr-TR" altLang="tr-TR" sz="2200" dirty="0">
                <a:solidFill>
                  <a:srgbClr val="002060"/>
                </a:solidFill>
                <a:latin typeface="Times New Roman" panose="02020603050405020304" pitchFamily="18" charset="0"/>
                <a:cs typeface="Times New Roman" panose="02020603050405020304" pitchFamily="18" charset="0"/>
              </a:rPr>
              <a:t>Örneğin 5,0 büyüklüğünde bir deprem fazla hasara yol açmaz . Ancak o bölgedeki yapılar kalitesiz malzeme ve uygun yöntemlerle yapılmamışsa depremin şiddeti 7,0 denebilir.</a:t>
            </a:r>
          </a:p>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r>
              <a:rPr lang="tr-TR" altLang="tr-TR" sz="2200" dirty="0">
                <a:solidFill>
                  <a:srgbClr val="002060"/>
                </a:solidFill>
                <a:latin typeface="Times New Roman" panose="02020603050405020304" pitchFamily="18" charset="0"/>
                <a:cs typeface="Times New Roman" panose="02020603050405020304" pitchFamily="18" charset="0"/>
              </a:rPr>
              <a:t>DEPREM DEĞİL BİNALAR ÖLDÜRÜR.</a:t>
            </a:r>
          </a:p>
        </p:txBody>
      </p:sp>
      <p:pic>
        <p:nvPicPr>
          <p:cNvPr id="5122" name="Picture 2" descr="deprem Ã¶lÃ§Ã¼mÃ¼ ile ilgili gÃ¶rsel sonucu">
            <a:extLst>
              <a:ext uri="{FF2B5EF4-FFF2-40B4-BE49-F238E27FC236}">
                <a16:creationId xmlns:a16="http://schemas.microsoft.com/office/drawing/2014/main" id="{B0FC41FF-EA76-4B48-9BC7-905643D01E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29148"/>
            <a:ext cx="8984974" cy="739004"/>
          </a:xfrm>
          <a:prstGeom prst="rect">
            <a:avLst/>
          </a:prstGeom>
          <a:noFill/>
          <a:extLst>
            <a:ext uri="{909E8E84-426E-40DD-AFC4-6F175D3DCCD1}">
              <a14:hiddenFill xmlns:a14="http://schemas.microsoft.com/office/drawing/2010/main">
                <a:solidFill>
                  <a:srgbClr val="FFFFFF"/>
                </a:solidFill>
              </a14:hiddenFill>
            </a:ext>
          </a:extLst>
        </p:spPr>
      </p:pic>
      <p:sp>
        <p:nvSpPr>
          <p:cNvPr id="11" name="Metin kutusu 10">
            <a:extLst>
              <a:ext uri="{FF2B5EF4-FFF2-40B4-BE49-F238E27FC236}">
                <a16:creationId xmlns:a16="http://schemas.microsoft.com/office/drawing/2014/main" id="{0964698F-3E4F-486B-BFC2-DB1410B1774B}"/>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656020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625855"/>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İçerik Yer Tutucusu 2">
            <a:extLst>
              <a:ext uri="{FF2B5EF4-FFF2-40B4-BE49-F238E27FC236}">
                <a16:creationId xmlns:a16="http://schemas.microsoft.com/office/drawing/2014/main" id="{BB4C7C68-8F79-49C5-A7EA-D9F007F6C7DB}"/>
              </a:ext>
            </a:extLst>
          </p:cNvPr>
          <p:cNvSpPr txBox="1">
            <a:spLocks/>
          </p:cNvSpPr>
          <p:nvPr/>
        </p:nvSpPr>
        <p:spPr>
          <a:xfrm>
            <a:off x="1998177" y="5437981"/>
            <a:ext cx="6419850" cy="4354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endParaRPr lang="tr-TR" altLang="tr-TR" sz="2200" dirty="0">
              <a:solidFill>
                <a:srgbClr val="002060"/>
              </a:solidFill>
              <a:latin typeface="Times New Roman" panose="02020603050405020304" pitchFamily="18" charset="0"/>
              <a:cs typeface="Times New Roman" panose="02020603050405020304" pitchFamily="18" charset="0"/>
            </a:endParaRPr>
          </a:p>
          <a:p>
            <a:pPr marL="0" indent="0">
              <a:buFontTx/>
              <a:buNone/>
            </a:pPr>
            <a:r>
              <a:rPr lang="tr-TR" altLang="tr-TR" sz="2200" dirty="0">
                <a:solidFill>
                  <a:srgbClr val="002060"/>
                </a:solidFill>
                <a:latin typeface="Times New Roman" panose="02020603050405020304" pitchFamily="18" charset="0"/>
                <a:cs typeface="Times New Roman" panose="02020603050405020304" pitchFamily="18" charset="0"/>
              </a:rPr>
              <a:t>DEPREM DEĞİL BİNALAR ÖLDÜRÜR.</a:t>
            </a:r>
          </a:p>
        </p:txBody>
      </p:sp>
      <p:pic>
        <p:nvPicPr>
          <p:cNvPr id="6146" name="Picture 2" descr="Depremde enkaz ile ilgili gÃ¶rsel sonucu">
            <a:extLst>
              <a:ext uri="{FF2B5EF4-FFF2-40B4-BE49-F238E27FC236}">
                <a16:creationId xmlns:a16="http://schemas.microsoft.com/office/drawing/2014/main" id="{B21E1C60-F143-40C5-938B-82E84F02B9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2204" y="683138"/>
            <a:ext cx="6626092" cy="4969569"/>
          </a:xfrm>
          <a:prstGeom prst="rect">
            <a:avLst/>
          </a:prstGeom>
          <a:noFill/>
          <a:extLst>
            <a:ext uri="{909E8E84-426E-40DD-AFC4-6F175D3DCCD1}">
              <a14:hiddenFill xmlns:a14="http://schemas.microsoft.com/office/drawing/2010/main">
                <a:solidFill>
                  <a:srgbClr val="FFFFFF"/>
                </a:solidFill>
              </a14:hiddenFill>
            </a:ext>
          </a:extLst>
        </p:spPr>
      </p:pic>
      <p:sp>
        <p:nvSpPr>
          <p:cNvPr id="11" name="Metin kutusu 10">
            <a:extLst>
              <a:ext uri="{FF2B5EF4-FFF2-40B4-BE49-F238E27FC236}">
                <a16:creationId xmlns:a16="http://schemas.microsoft.com/office/drawing/2014/main" id="{7C87E482-B831-4745-85C2-03ABFD6FEB2F}"/>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610627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43889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Deprem ve Yapı Türleri Bilgisi</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730533"/>
            <a:ext cx="9143999" cy="1877437"/>
          </a:xfrm>
          <a:prstGeom prst="rect">
            <a:avLst/>
          </a:prstGeom>
          <a:noFill/>
        </p:spPr>
        <p:txBody>
          <a:bodyPr wrap="square" rtlCol="0">
            <a:spAutoFit/>
          </a:bodyPr>
          <a:lstStyle/>
          <a:p>
            <a:endParaRPr lang="tr-TR" sz="2400" dirty="0">
              <a:solidFill>
                <a:srgbClr val="3E5987"/>
              </a:solidFill>
            </a:endParaRP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Rectangle 5">
            <a:extLst>
              <a:ext uri="{FF2B5EF4-FFF2-40B4-BE49-F238E27FC236}">
                <a16:creationId xmlns:a16="http://schemas.microsoft.com/office/drawing/2014/main" id="{DA350027-E518-41A2-91CE-6E322FC5A2D3}"/>
              </a:ext>
            </a:extLst>
          </p:cNvPr>
          <p:cNvSpPr txBox="1">
            <a:spLocks noChangeArrowheads="1"/>
          </p:cNvSpPr>
          <p:nvPr/>
        </p:nvSpPr>
        <p:spPr>
          <a:xfrm>
            <a:off x="0" y="496619"/>
            <a:ext cx="9143998"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tr-TR" sz="2600" b="1" dirty="0">
                <a:solidFill>
                  <a:srgbClr val="002060"/>
                </a:solidFill>
                <a:latin typeface="Times New Roman" panose="02020603050405020304" pitchFamily="18" charset="0"/>
                <a:cs typeface="Times New Roman" panose="02020603050405020304" pitchFamily="18" charset="0"/>
              </a:rPr>
              <a:t> YAPI TÜRLERİ</a:t>
            </a:r>
          </a:p>
        </p:txBody>
      </p:sp>
      <p:sp>
        <p:nvSpPr>
          <p:cNvPr id="9" name="Rectangle 6">
            <a:extLst>
              <a:ext uri="{FF2B5EF4-FFF2-40B4-BE49-F238E27FC236}">
                <a16:creationId xmlns:a16="http://schemas.microsoft.com/office/drawing/2014/main" id="{A0ACCBF2-E2E8-4762-90E4-4D06BA91C710}"/>
              </a:ext>
            </a:extLst>
          </p:cNvPr>
          <p:cNvSpPr txBox="1">
            <a:spLocks noChangeArrowheads="1"/>
          </p:cNvSpPr>
          <p:nvPr/>
        </p:nvSpPr>
        <p:spPr>
          <a:xfrm>
            <a:off x="2517775" y="1883458"/>
            <a:ext cx="5832475" cy="4525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tr-TR" altLang="tr-TR" sz="2200"/>
              <a:t> </a:t>
            </a:r>
          </a:p>
          <a:p>
            <a:pPr>
              <a:buFontTx/>
              <a:buNone/>
            </a:pPr>
            <a:r>
              <a:rPr lang="tr-TR" altLang="tr-TR" sz="2200"/>
              <a:t>AHŞAP YAPILAR</a:t>
            </a:r>
          </a:p>
          <a:p>
            <a:pPr>
              <a:buFontTx/>
              <a:buNone/>
            </a:pPr>
            <a:r>
              <a:rPr lang="tr-TR" altLang="tr-TR" sz="2200"/>
              <a:t>    </a:t>
            </a:r>
          </a:p>
          <a:p>
            <a:pPr>
              <a:buFontTx/>
              <a:buNone/>
            </a:pPr>
            <a:r>
              <a:rPr lang="tr-TR" altLang="tr-TR" sz="2200"/>
              <a:t> BETONARME YAPILAR</a:t>
            </a:r>
          </a:p>
          <a:p>
            <a:pPr>
              <a:buFontTx/>
              <a:buNone/>
            </a:pPr>
            <a:r>
              <a:rPr lang="tr-TR" altLang="tr-TR" sz="2200"/>
              <a:t>     </a:t>
            </a:r>
          </a:p>
          <a:p>
            <a:pPr>
              <a:buFontTx/>
              <a:buNone/>
            </a:pPr>
            <a:r>
              <a:rPr lang="tr-TR" altLang="tr-TR" sz="2200"/>
              <a:t> ÇELİK YAPILAR</a:t>
            </a:r>
          </a:p>
          <a:p>
            <a:pPr>
              <a:buFontTx/>
              <a:buNone/>
            </a:pPr>
            <a:r>
              <a:rPr lang="tr-TR" altLang="tr-TR" sz="2200"/>
              <a:t>    </a:t>
            </a:r>
          </a:p>
          <a:p>
            <a:pPr>
              <a:buFontTx/>
              <a:buNone/>
            </a:pPr>
            <a:r>
              <a:rPr lang="tr-TR" altLang="tr-TR" sz="2200"/>
              <a:t> YIĞMA YAPILAR</a:t>
            </a:r>
          </a:p>
          <a:p>
            <a:pPr>
              <a:buFontTx/>
              <a:buNone/>
            </a:pPr>
            <a:r>
              <a:rPr lang="tr-TR" altLang="tr-TR" sz="2200"/>
              <a:t>    </a:t>
            </a:r>
          </a:p>
          <a:p>
            <a:pPr>
              <a:buFontTx/>
              <a:buNone/>
            </a:pPr>
            <a:r>
              <a:rPr lang="tr-TR" altLang="tr-TR" sz="2200"/>
              <a:t> KERPİÇ YAPILAR</a:t>
            </a:r>
          </a:p>
        </p:txBody>
      </p:sp>
      <p:sp>
        <p:nvSpPr>
          <p:cNvPr id="11" name="Metin kutusu 10">
            <a:extLst>
              <a:ext uri="{FF2B5EF4-FFF2-40B4-BE49-F238E27FC236}">
                <a16:creationId xmlns:a16="http://schemas.microsoft.com/office/drawing/2014/main" id="{E97A27EB-0FB8-4DA1-825B-8E425C968202}"/>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Arama Kurtarma Dersi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419381120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2244</TotalTime>
  <Words>784</Words>
  <Application>Microsoft Office PowerPoint</Application>
  <PresentationFormat>Ekran Gösterisi (4:3)</PresentationFormat>
  <Paragraphs>229</Paragraphs>
  <Slides>21</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21</vt:i4>
      </vt:variant>
    </vt:vector>
  </HeadingPairs>
  <TitlesOfParts>
    <vt:vector size="31" baseType="lpstr">
      <vt:lpstr>Amatic</vt:lpstr>
      <vt:lpstr>Arial</vt:lpstr>
      <vt:lpstr>Bahnschrift</vt:lpstr>
      <vt:lpstr>Calibri</vt:lpstr>
      <vt:lpstr>Calibri Light</vt:lpstr>
      <vt:lpstr>Cambria</vt:lpstr>
      <vt:lpstr>Tahoma</vt:lpstr>
      <vt:lpstr>Times New Roman</vt:lpstr>
      <vt:lpstr>Ubuntu</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Hakan Hakan</dc:creator>
  <cp:lastModifiedBy>AFNET</cp:lastModifiedBy>
  <cp:revision>478</cp:revision>
  <dcterms:created xsi:type="dcterms:W3CDTF">2019-04-13T17:05:54Z</dcterms:created>
  <dcterms:modified xsi:type="dcterms:W3CDTF">2019-09-18T19:14:43Z</dcterms:modified>
</cp:coreProperties>
</file>