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62"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F6ED0CC2-1C08-4EC5-A134-7D21A0A35DDD}"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3C3C1B2-C157-45C6-A390-984C3E1C3E9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6ED0CC2-1C08-4EC5-A134-7D21A0A35DDD}"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3C3C1B2-C157-45C6-A390-984C3E1C3E9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6ED0CC2-1C08-4EC5-A134-7D21A0A35DDD}"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3C3C1B2-C157-45C6-A390-984C3E1C3E9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6ED0CC2-1C08-4EC5-A134-7D21A0A35DDD}"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3C3C1B2-C157-45C6-A390-984C3E1C3E9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ED0CC2-1C08-4EC5-A134-7D21A0A35DDD}" type="datetimeFigureOut">
              <a:rPr lang="tr-TR" smtClean="0"/>
              <a:t>02.05.2020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3C3C1B2-C157-45C6-A390-984C3E1C3E9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F6ED0CC2-1C08-4EC5-A134-7D21A0A35DDD}" type="datetimeFigureOut">
              <a:rPr lang="tr-TR" smtClean="0"/>
              <a:t>02.05.2020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3C3C1B2-C157-45C6-A390-984C3E1C3E9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F6ED0CC2-1C08-4EC5-A134-7D21A0A35DDD}" type="datetimeFigureOut">
              <a:rPr lang="tr-TR" smtClean="0"/>
              <a:t>02.05.2020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3C3C1B2-C157-45C6-A390-984C3E1C3E9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F6ED0CC2-1C08-4EC5-A134-7D21A0A35DDD}" type="datetimeFigureOut">
              <a:rPr lang="tr-TR" smtClean="0"/>
              <a:t>02.05.2020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3C3C1B2-C157-45C6-A390-984C3E1C3E9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ED0CC2-1C08-4EC5-A134-7D21A0A35DDD}" type="datetimeFigureOut">
              <a:rPr lang="tr-TR" smtClean="0"/>
              <a:t>02.05.2020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3C3C1B2-C157-45C6-A390-984C3E1C3E9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ED0CC2-1C08-4EC5-A134-7D21A0A35DDD}" type="datetimeFigureOut">
              <a:rPr lang="tr-TR" smtClean="0"/>
              <a:t>02.05.2020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3C3C1B2-C157-45C6-A390-984C3E1C3E9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ED0CC2-1C08-4EC5-A134-7D21A0A35DDD}" type="datetimeFigureOut">
              <a:rPr lang="tr-TR" smtClean="0"/>
              <a:t>02.05.2020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3C3C1B2-C157-45C6-A390-984C3E1C3E9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ED0CC2-1C08-4EC5-A134-7D21A0A35DDD}" type="datetimeFigureOut">
              <a:rPr lang="tr-TR" smtClean="0"/>
              <a:t>02.05.2020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C3C1B2-C157-45C6-A390-984C3E1C3E9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VE BAKIM</a:t>
            </a:r>
            <a:endParaRPr lang="tr-TR" dirty="0"/>
          </a:p>
        </p:txBody>
      </p:sp>
      <p:sp>
        <p:nvSpPr>
          <p:cNvPr id="3" name="Subtitle 2"/>
          <p:cNvSpPr>
            <a:spLocks noGrp="1"/>
          </p:cNvSpPr>
          <p:nvPr>
            <p:ph type="subTitle" idx="1"/>
          </p:nvPr>
        </p:nvSpPr>
        <p:spPr/>
        <p:txBody>
          <a:bodyPr>
            <a:normAutofit fontScale="92500"/>
          </a:bodyPr>
          <a:lstStyle/>
          <a:p>
            <a:r>
              <a:rPr lang="tr-TR" dirty="0" smtClean="0"/>
              <a:t>4. HAFTA</a:t>
            </a:r>
          </a:p>
          <a:p>
            <a:r>
              <a:rPr lang="tr-TR" dirty="0" smtClean="0"/>
              <a:t>ENGELLİLERİN EVDE BAKIM İHTİYAÇLARI</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 Engel Durumlarına Göre Güvenlik Önlemleri Almanın Nedenleri</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Engelli bireylerin yaşam alanlarında onların kullanımına uygun kapı ve koridor genişlikleri, tuvalet ve banyo ölçüleri, elektrik tesisatı, mutfak donatıları gibi temel ölçütler göz önünde bulundurulmalıdır. </a:t>
            </a:r>
          </a:p>
          <a:p>
            <a:r>
              <a:rPr lang="tr-TR" smtClean="0"/>
              <a:t>Bu özelliklere göre yapılacak konutlar, engelli bireylerin hem güvenli bir ortamda yaşamaları hem de bağımsız yaşama becerilerini geliştirmeleri açısından son derece önemlidir(MEB, 2011).</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ENGELLİLERİN EVDE BAKIM İHTİYAÇLARI</a:t>
            </a:r>
            <a:endParaRPr lang="tr-TR" dirty="0"/>
          </a:p>
        </p:txBody>
      </p:sp>
      <p:sp>
        <p:nvSpPr>
          <p:cNvPr id="3" name="Content Placeholder 2"/>
          <p:cNvSpPr>
            <a:spLocks noGrp="1"/>
          </p:cNvSpPr>
          <p:nvPr>
            <p:ph idx="1"/>
          </p:nvPr>
        </p:nvSpPr>
        <p:spPr/>
        <p:txBody>
          <a:bodyPr/>
          <a:lstStyle/>
          <a:p>
            <a:pPr algn="just"/>
            <a:r>
              <a:rPr lang="tr-TR" dirty="0" smtClean="0"/>
              <a:t>Engelli bebek ve çocuklarda kişisel bakım anne ya da bakıcı tarafından yapılabilirken yetişkinlerde, aile içinde ve evin fiziki koşullarında yapılan değişiklikler ile öz bakım becerilerini kendisinin devam ettirmesi istenebilir. Bunun mümkün olmadığı durumlarda bakıcı veya aile bireyleri, engelli bireyin kişisel bakımına yardımcı olurlar.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Vücut Temizliği</a:t>
            </a:r>
            <a:endParaRPr lang="tr-TR" dirty="0"/>
          </a:p>
        </p:txBody>
      </p:sp>
      <p:sp>
        <p:nvSpPr>
          <p:cNvPr id="3" name="Content Placeholder 2"/>
          <p:cNvSpPr>
            <a:spLocks noGrp="1"/>
          </p:cNvSpPr>
          <p:nvPr>
            <p:ph idx="1"/>
          </p:nvPr>
        </p:nvSpPr>
        <p:spPr/>
        <p:txBody>
          <a:bodyPr>
            <a:normAutofit/>
          </a:bodyPr>
          <a:lstStyle/>
          <a:p>
            <a:r>
              <a:rPr lang="tr-TR" dirty="0" smtClean="0"/>
              <a:t>İnsan vücudunda ter, yağ bezi salgıları, deri döküntüleri, toz, deri üzerindeki mikroplar birleşerek kir denilen tabakayı meydana getirir Vücutta biriken kir, ter, vücut salgıları yağlı bir birikim olarak vücut yüzeyini kaplar mikrop, mantar ve parazitlerin yaşaması için uygun bir ortam oluşturur.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Vücut Temizliği</a:t>
            </a:r>
            <a:endParaRPr lang="tr-TR" dirty="0"/>
          </a:p>
        </p:txBody>
      </p:sp>
      <p:sp>
        <p:nvSpPr>
          <p:cNvPr id="3" name="Content Placeholder 2"/>
          <p:cNvSpPr>
            <a:spLocks noGrp="1"/>
          </p:cNvSpPr>
          <p:nvPr>
            <p:ph idx="1"/>
          </p:nvPr>
        </p:nvSpPr>
        <p:spPr/>
        <p:txBody>
          <a:bodyPr/>
          <a:lstStyle/>
          <a:p>
            <a:r>
              <a:rPr lang="tr-TR" dirty="0" smtClean="0"/>
              <a:t>Kişinin kendini ruhsal olarak iyi ve sağlıklı hissetmesinde vücut temizliği büyük önem taşımaktadır. Vücut salgıları, atıkları ve dışarıdan gelen mikroorganizmaların vücuttan uzaklaştırılması ile vücut temizliği sağlanır. Vücut temizliği ile kişinin rahatlatılıp dinlendirilerek gevşemesi sağlanır. Kas gerilimi azaltılır ve vücuttaki kötü kokular giderilir(MEB, 2011).</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Vücut Temizliği</a:t>
            </a:r>
            <a:endParaRPr lang="tr-TR" dirty="0"/>
          </a:p>
        </p:txBody>
      </p:sp>
      <p:sp>
        <p:nvSpPr>
          <p:cNvPr id="3" name="Content Placeholder 2"/>
          <p:cNvSpPr>
            <a:spLocks noGrp="1"/>
          </p:cNvSpPr>
          <p:nvPr>
            <p:ph idx="1"/>
          </p:nvPr>
        </p:nvSpPr>
        <p:spPr/>
        <p:txBody>
          <a:bodyPr>
            <a:normAutofit lnSpcReduction="10000"/>
          </a:bodyPr>
          <a:lstStyle/>
          <a:p>
            <a:r>
              <a:rPr lang="tr-TR" dirty="0" smtClean="0"/>
              <a:t>Normal bireyler gibi engelli bireyler de kendi vücutlarını tanımalı ve bakımına yönelik gerekli becerileri öğrenmelidirler. </a:t>
            </a:r>
          </a:p>
          <a:p>
            <a:r>
              <a:rPr lang="tr-TR" dirty="0" smtClean="0"/>
              <a:t>Bunun için öncelikle el ve yüz yıkama, dişleri fırçalama, banyo yapma gibi beceriler kazandırılmalıdır. Engelli bireylere bu becerilerin öğrenilmesine yönelik fırsatlar tanınması ve bunları rutin davranışlar hâline getirmesine yardımcı olunması önemlidir.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Engellilerin Yemek Yemesine Destek Olma</a:t>
            </a:r>
            <a:endParaRPr lang="tr-TR" dirty="0"/>
          </a:p>
        </p:txBody>
      </p:sp>
      <p:sp>
        <p:nvSpPr>
          <p:cNvPr id="3" name="Content Placeholder 2"/>
          <p:cNvSpPr>
            <a:spLocks noGrp="1"/>
          </p:cNvSpPr>
          <p:nvPr>
            <p:ph idx="1"/>
          </p:nvPr>
        </p:nvSpPr>
        <p:spPr/>
        <p:txBody>
          <a:bodyPr>
            <a:normAutofit fontScale="85000" lnSpcReduction="10000"/>
          </a:bodyPr>
          <a:lstStyle/>
          <a:p>
            <a:pPr algn="just"/>
            <a:r>
              <a:rPr lang="tr-TR" dirty="0" smtClean="0"/>
              <a:t>Engelli bireyler, engelin türü ve derecesine bağlı olarak davranışsal, fiziksel ve çevresel yetersizlikler olmadığı zaman az bir gecikmeyle veya gecikmeksizin kendi kendilerine yemek yemeyi öğrenebilirler. </a:t>
            </a:r>
          </a:p>
          <a:p>
            <a:pPr algn="just"/>
            <a:r>
              <a:rPr lang="tr-TR" dirty="0" smtClean="0"/>
              <a:t>Buna rağmen motor ve sinir sistemi zedelenmiş olanlar, ağız boşluğu veya kaslarındaki yapısal anormallikler, dikkat problemleri, özel diyet gereksinimleri, duyusal yetersizlikler veya yetersiz öğrenme çevreleri (aşırı koruyucu ya da ilgisiz ebeveynler), yetersiz öğretmen-çocuk oranı yemek yeme becerilerinin gelişimini engelleyebilir(MEB).</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Malnütrisyon</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Malnütrisyon sonucunda bireylerde:</a:t>
            </a:r>
          </a:p>
          <a:p>
            <a:r>
              <a:rPr lang="tr-TR" dirty="0" smtClean="0"/>
              <a:t>  İşlevsel kapasite düşer.</a:t>
            </a:r>
          </a:p>
          <a:p>
            <a:r>
              <a:rPr lang="tr-TR" dirty="0" smtClean="0"/>
              <a:t> Fiziksel aktivite azalır.</a:t>
            </a:r>
          </a:p>
          <a:p>
            <a:r>
              <a:rPr lang="tr-TR" dirty="0" smtClean="0"/>
              <a:t> Gastrointestinal sistemde işlevler azalır. </a:t>
            </a:r>
          </a:p>
          <a:p>
            <a:r>
              <a:rPr lang="tr-TR" dirty="0" smtClean="0"/>
              <a:t> Bağışıklık sistemi olumsuz etkilenir. </a:t>
            </a:r>
          </a:p>
          <a:p>
            <a:r>
              <a:rPr lang="tr-TR" dirty="0" smtClean="0"/>
              <a:t>Psikolojik işlevlerde, yaşam kalitesinde kötüleşme gözlenir.</a:t>
            </a:r>
          </a:p>
          <a:p>
            <a:r>
              <a:rPr lang="tr-TR" dirty="0" smtClean="0"/>
              <a:t> Büyüme ve gelişme yavaşlar.  Hastalığın maliyeti artar.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 Engel Durumlarına Göre Güvenlik Önlemleri Almanın Nedenleri</a:t>
            </a:r>
            <a:endParaRPr lang="tr-TR" dirty="0"/>
          </a:p>
        </p:txBody>
      </p:sp>
      <p:sp>
        <p:nvSpPr>
          <p:cNvPr id="3" name="Content Placeholder 2"/>
          <p:cNvSpPr>
            <a:spLocks noGrp="1"/>
          </p:cNvSpPr>
          <p:nvPr>
            <p:ph idx="1"/>
          </p:nvPr>
        </p:nvSpPr>
        <p:spPr/>
        <p:txBody>
          <a:bodyPr/>
          <a:lstStyle/>
          <a:p>
            <a:r>
              <a:rPr lang="tr-TR" dirty="0" smtClean="0"/>
              <a:t>Engelli bireylerin kentsel yaşama katılım alanındaki ihtiyaçları engelli olmayanlarla farklı olmakla birlikte benzerdir. gerekmektedir.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 Engel Durumlarına Göre Güvenlik Önlemleri Almanın Nedenleri</a:t>
            </a:r>
            <a:endParaRPr lang="tr-TR" dirty="0"/>
          </a:p>
        </p:txBody>
      </p:sp>
      <p:sp>
        <p:nvSpPr>
          <p:cNvPr id="3" name="Content Placeholder 2"/>
          <p:cNvSpPr>
            <a:spLocks noGrp="1"/>
          </p:cNvSpPr>
          <p:nvPr>
            <p:ph idx="1"/>
          </p:nvPr>
        </p:nvSpPr>
        <p:spPr/>
        <p:txBody>
          <a:bodyPr/>
          <a:lstStyle/>
          <a:p>
            <a:r>
              <a:rPr lang="tr-TR" dirty="0" smtClean="0"/>
              <a:t>Engelli olarak tanımlanan bireyleri toplumun ayrı bir kesimi olarak nitelemek yerine bütünleşmiş bir parçası olarak algılayabilmek ve yaşadıkları mekânda da bunu olanaklı kılmak amacıyla fiziksel çevreye ulaşılabilirliğini sağlamak gerekmektedir(MEB, 2011).</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469</Words>
  <Application>Microsoft Office PowerPoint</Application>
  <PresentationFormat>On-screen Show (4:3)</PresentationFormat>
  <Paragraphs>30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SOSYAL HİZMET VE BAKIM</vt:lpstr>
      <vt:lpstr>ENGELLİLERİN EVDE BAKIM İHTİYAÇLARI</vt:lpstr>
      <vt:lpstr>Vücut Temizliği</vt:lpstr>
      <vt:lpstr>Vücut Temizliği</vt:lpstr>
      <vt:lpstr>Vücut Temizliği</vt:lpstr>
      <vt:lpstr>Engellilerin Yemek Yemesine Destek Olma</vt:lpstr>
      <vt:lpstr>Malnütrisyon</vt:lpstr>
      <vt:lpstr> Engel Durumlarına Göre Güvenlik Önlemleri Almanın Nedenleri</vt:lpstr>
      <vt:lpstr> Engel Durumlarına Göre Güvenlik Önlemleri Almanın Nedenleri</vt:lpstr>
      <vt:lpstr> Engel Durumlarına Göre Güvenlik Önlemleri Almanın Nedenleri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VE BAKIM</dc:title>
  <dc:creator>Tuğba&amp;Cihan</dc:creator>
  <cp:lastModifiedBy>Tuğba&amp;Cihan</cp:lastModifiedBy>
  <cp:revision>1</cp:revision>
  <dcterms:created xsi:type="dcterms:W3CDTF">2020-05-02T10:29:46Z</dcterms:created>
  <dcterms:modified xsi:type="dcterms:W3CDTF">2020-05-02T10:47:47Z</dcterms:modified>
</cp:coreProperties>
</file>