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0" r:id="rId3"/>
    <p:sldId id="261" r:id="rId4"/>
    <p:sldId id="262" r:id="rId5"/>
    <p:sldId id="263" r:id="rId6"/>
    <p:sldId id="264" r:id="rId7"/>
    <p:sldId id="265" r:id="rId8"/>
    <p:sldId id="257" r:id="rId9"/>
    <p:sldId id="258" r:id="rId10"/>
    <p:sldId id="259" r:id="rId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D27728-4158-4058-A5A6-3CAA784C54AD}" type="datetimeFigureOut">
              <a:rPr lang="tr-TR" smtClean="0"/>
              <a:t>13.03.2020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B1D8F3-CFF9-46EB-9881-FE96082A12DD}" type="slidenum">
              <a:rPr lang="tr-TR" smtClean="0"/>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80A995D2-F629-4BDB-BE94-9A03A28E7F83}" type="slidenum">
              <a:rPr lang="tr-TR" smtClean="0"/>
              <a:pPr/>
              <a:t>4</a:t>
            </a:fld>
            <a:endParaRPr lang="tr-TR"/>
          </a:p>
        </p:txBody>
      </p:sp>
    </p:spTree>
    <p:extLst>
      <p:ext uri="{BB962C8B-B14F-4D97-AF65-F5344CB8AC3E}">
        <p14:creationId xmlns:p14="http://schemas.microsoft.com/office/powerpoint/2010/main" xmlns="" val="1658116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912B170E-159D-473E-9204-BBF968508143}" type="datetimeFigureOut">
              <a:rPr lang="tr-TR" smtClean="0"/>
              <a:t>13.03.2020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66BA3B8-C783-49DF-88C2-6608447CAD4D}"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12B170E-159D-473E-9204-BBF968508143}" type="datetimeFigureOut">
              <a:rPr lang="tr-TR" smtClean="0"/>
              <a:t>13.03.2020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66BA3B8-C783-49DF-88C2-6608447CAD4D}"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12B170E-159D-473E-9204-BBF968508143}" type="datetimeFigureOut">
              <a:rPr lang="tr-TR" smtClean="0"/>
              <a:t>13.03.2020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66BA3B8-C783-49DF-88C2-6608447CAD4D}"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12B170E-159D-473E-9204-BBF968508143}" type="datetimeFigureOut">
              <a:rPr lang="tr-TR" smtClean="0"/>
              <a:t>13.03.2020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66BA3B8-C783-49DF-88C2-6608447CAD4D}"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912B170E-159D-473E-9204-BBF968508143}" type="datetimeFigureOut">
              <a:rPr lang="tr-TR" smtClean="0"/>
              <a:t>13.03.2020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66BA3B8-C783-49DF-88C2-6608447CAD4D}"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912B170E-159D-473E-9204-BBF968508143}" type="datetimeFigureOut">
              <a:rPr lang="tr-TR" smtClean="0"/>
              <a:t>13.03.2020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66BA3B8-C783-49DF-88C2-6608447CAD4D}"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912B170E-159D-473E-9204-BBF968508143}" type="datetimeFigureOut">
              <a:rPr lang="tr-TR" smtClean="0"/>
              <a:t>13.03.2020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066BA3B8-C783-49DF-88C2-6608447CAD4D}"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912B170E-159D-473E-9204-BBF968508143}" type="datetimeFigureOut">
              <a:rPr lang="tr-TR" smtClean="0"/>
              <a:t>13.03.2020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066BA3B8-C783-49DF-88C2-6608447CAD4D}"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912B170E-159D-473E-9204-BBF968508143}" type="datetimeFigureOut">
              <a:rPr lang="tr-TR" smtClean="0"/>
              <a:t>13.03.2020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066BA3B8-C783-49DF-88C2-6608447CAD4D}"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912B170E-159D-473E-9204-BBF968508143}" type="datetimeFigureOut">
              <a:rPr lang="tr-TR" smtClean="0"/>
              <a:t>13.03.2020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66BA3B8-C783-49DF-88C2-6608447CAD4D}"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912B170E-159D-473E-9204-BBF968508143}" type="datetimeFigureOut">
              <a:rPr lang="tr-TR" smtClean="0"/>
              <a:t>13.03.2020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66BA3B8-C783-49DF-88C2-6608447CAD4D}"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2B170E-159D-473E-9204-BBF968508143}" type="datetimeFigureOut">
              <a:rPr lang="tr-TR" smtClean="0"/>
              <a:t>13.03.2020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6BA3B8-C783-49DF-88C2-6608447CAD4D}"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thefatduck.co.uk/" TargetMode="External"/><Relationship Id="rId7" Type="http://schemas.openxmlformats.org/officeDocument/2006/relationships/hyperlink" Target="http://www.theworlds50best.com/" TargetMode="External"/><Relationship Id="rId2" Type="http://schemas.openxmlformats.org/officeDocument/2006/relationships/hyperlink" Target="http://www.elbulli.com/" TargetMode="External"/><Relationship Id="rId1" Type="http://schemas.openxmlformats.org/officeDocument/2006/relationships/slideLayout" Target="../slideLayouts/slideLayout2.xml"/><Relationship Id="rId6" Type="http://schemas.openxmlformats.org/officeDocument/2006/relationships/hyperlink" Target="http://noma.dk/" TargetMode="External"/><Relationship Id="rId5" Type="http://schemas.openxmlformats.org/officeDocument/2006/relationships/hyperlink" Target="http://www.michelintravel.com/" TargetMode="External"/><Relationship Id="rId4" Type="http://schemas.openxmlformats.org/officeDocument/2006/relationships/hyperlink" Target="http://www.restaurant.org/tourism/facts.cf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t>Sektör analizi ve örnek çalışma</a:t>
            </a:r>
            <a:endParaRPr lang="tr-TR" dirty="0"/>
          </a:p>
        </p:txBody>
      </p:sp>
      <p:sp>
        <p:nvSpPr>
          <p:cNvPr id="3" name="2 Alt Başlık"/>
          <p:cNvSpPr>
            <a:spLocks noGrp="1"/>
          </p:cNvSpPr>
          <p:nvPr>
            <p:ph type="subTitle" idx="1"/>
          </p:nvPr>
        </p:nvSpPr>
        <p:spPr/>
        <p:txBody>
          <a:bodyPr/>
          <a:lstStyle/>
          <a:p>
            <a:endParaRPr lang="tr-T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i="1" dirty="0" smtClean="0">
                <a:solidFill>
                  <a:schemeClr val="tx1"/>
                </a:solidFill>
                <a:latin typeface="Baskerville Old Face" pitchFamily="18" charset="0"/>
              </a:rPr>
              <a:t>KAYNAKÇA</a:t>
            </a:r>
            <a:endParaRPr lang="tr-TR" dirty="0"/>
          </a:p>
        </p:txBody>
      </p:sp>
      <p:sp>
        <p:nvSpPr>
          <p:cNvPr id="3" name="Content Placeholder 2"/>
          <p:cNvSpPr>
            <a:spLocks noGrp="1"/>
          </p:cNvSpPr>
          <p:nvPr>
            <p:ph sz="quarter" idx="1"/>
          </p:nvPr>
        </p:nvSpPr>
        <p:spPr>
          <a:xfrm>
            <a:off x="683568" y="1593304"/>
            <a:ext cx="7772400" cy="4572000"/>
          </a:xfrm>
        </p:spPr>
        <p:txBody>
          <a:bodyPr>
            <a:normAutofit fontScale="85000" lnSpcReduction="20000"/>
          </a:bodyPr>
          <a:lstStyle/>
          <a:p>
            <a:r>
              <a:rPr lang="tr-TR" dirty="0" smtClean="0">
                <a:hlinkClick r:id="rId2"/>
              </a:rPr>
              <a:t>http://www.elbulli.com/</a:t>
            </a:r>
            <a:endParaRPr lang="tr-TR" dirty="0" smtClean="0"/>
          </a:p>
          <a:p>
            <a:endParaRPr lang="tr-TR" dirty="0" smtClean="0"/>
          </a:p>
          <a:p>
            <a:r>
              <a:rPr lang="tr-TR" dirty="0" smtClean="0">
                <a:hlinkClick r:id="rId3"/>
              </a:rPr>
              <a:t>http://www.thefatduck.co.uk/</a:t>
            </a:r>
            <a:endParaRPr lang="tr-TR" dirty="0" smtClean="0"/>
          </a:p>
          <a:p>
            <a:endParaRPr lang="tr-TR" dirty="0" smtClean="0"/>
          </a:p>
          <a:p>
            <a:r>
              <a:rPr lang="tr-TR" u="sng" dirty="0" smtClean="0">
                <a:hlinkClick r:id="rId4"/>
              </a:rPr>
              <a:t>http:// </a:t>
            </a:r>
            <a:r>
              <a:rPr lang="tr-TR" dirty="0" smtClean="0">
                <a:hlinkClick r:id="rId5"/>
              </a:rPr>
              <a:t>www.</a:t>
            </a:r>
            <a:r>
              <a:rPr lang="tr-TR" b="1" dirty="0" smtClean="0">
                <a:hlinkClick r:id="rId5"/>
              </a:rPr>
              <a:t>michelin</a:t>
            </a:r>
            <a:r>
              <a:rPr lang="tr-TR" dirty="0" smtClean="0">
                <a:hlinkClick r:id="rId5"/>
              </a:rPr>
              <a:t>travel.com/</a:t>
            </a:r>
            <a:endParaRPr lang="tr-TR" dirty="0" smtClean="0"/>
          </a:p>
          <a:p>
            <a:endParaRPr lang="tr-TR" dirty="0" smtClean="0"/>
          </a:p>
          <a:p>
            <a:r>
              <a:rPr lang="tr-TR" dirty="0" smtClean="0">
                <a:hlinkClick r:id="rId6"/>
              </a:rPr>
              <a:t>http://noma.dk/</a:t>
            </a:r>
            <a:endParaRPr lang="tr-TR" dirty="0" smtClean="0"/>
          </a:p>
          <a:p>
            <a:pPr>
              <a:buNone/>
            </a:pPr>
            <a:endParaRPr lang="tr-TR" u="sng" dirty="0" smtClean="0">
              <a:hlinkClick r:id="rId4"/>
            </a:endParaRPr>
          </a:p>
          <a:p>
            <a:r>
              <a:rPr lang="tr-TR" u="sng" dirty="0" smtClean="0">
                <a:hlinkClick r:id="rId4"/>
              </a:rPr>
              <a:t>http://www.restaurant.org/tourism/facts.cfm</a:t>
            </a:r>
            <a:endParaRPr lang="tr-TR" u="sng" dirty="0" smtClean="0"/>
          </a:p>
          <a:p>
            <a:pPr>
              <a:buNone/>
            </a:pPr>
            <a:endParaRPr lang="tr-TR" dirty="0" smtClean="0"/>
          </a:p>
          <a:p>
            <a:r>
              <a:rPr lang="tr-TR" dirty="0" smtClean="0">
                <a:hlinkClick r:id="rId7"/>
              </a:rPr>
              <a:t>http://www.theworlds50best.com/</a:t>
            </a:r>
            <a:endParaRPr lang="tr-TR" dirty="0" smtClean="0"/>
          </a:p>
          <a:p>
            <a:endParaRPr lang="tr-TR" dirty="0" smtClean="0"/>
          </a:p>
          <a:p>
            <a:endParaRPr lang="tr-TR" dirty="0" smtClean="0"/>
          </a:p>
          <a:p>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sp>
        <p:nvSpPr>
          <p:cNvPr id="3" name="Content Placeholder 2"/>
          <p:cNvSpPr>
            <a:spLocks noGrp="1"/>
          </p:cNvSpPr>
          <p:nvPr>
            <p:ph sz="quarter" idx="1"/>
          </p:nvPr>
        </p:nvSpPr>
        <p:spPr>
          <a:xfrm>
            <a:off x="179512" y="4869160"/>
            <a:ext cx="8964488" cy="1916832"/>
          </a:xfrm>
        </p:spPr>
        <p:txBody>
          <a:bodyPr>
            <a:normAutofit fontScale="92500" lnSpcReduction="20000"/>
          </a:bodyPr>
          <a:lstStyle/>
          <a:p>
            <a:pPr>
              <a:buNone/>
            </a:pPr>
            <a:endParaRPr lang="tr-TR" sz="2400" dirty="0" smtClean="0">
              <a:latin typeface="Baskerville Old Face" pitchFamily="18" charset="0"/>
            </a:endParaRPr>
          </a:p>
          <a:p>
            <a:r>
              <a:rPr lang="tr-TR" sz="3200" dirty="0" smtClean="0">
                <a:latin typeface="Baskerville Old Face" pitchFamily="18" charset="0"/>
              </a:rPr>
              <a:t>Dünya’da restoranların bilinen ilk öncüleri antik Yunan’da ‘taberna’ ve antik Roma’da ‘thermopolium’ adı verilen müşterilerine yiyecek içecek hizmeti sunan küçük işletmelerdi</a:t>
            </a:r>
          </a:p>
          <a:p>
            <a:endParaRPr lang="tr-TR" dirty="0">
              <a:latin typeface="Baskerville Old Face" pitchFamily="18" charset="0"/>
            </a:endParaRPr>
          </a:p>
        </p:txBody>
      </p:sp>
      <p:pic>
        <p:nvPicPr>
          <p:cNvPr id="7" name="Content Placeholder 3" descr="5738093998_66cda40b4e.jpg"/>
          <p:cNvPicPr>
            <a:picLocks noChangeAspect="1"/>
          </p:cNvPicPr>
          <p:nvPr/>
        </p:nvPicPr>
        <p:blipFill>
          <a:blip r:embed="rId2" cstate="print"/>
          <a:stretch>
            <a:fillRect/>
          </a:stretch>
        </p:blipFill>
        <p:spPr>
          <a:xfrm>
            <a:off x="0" y="0"/>
            <a:ext cx="9144000" cy="494116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pic>
        <p:nvPicPr>
          <p:cNvPr id="7" name="Picture 6" descr="http://missiontice.ac-besancon.fr/collegedesroches/Pedagogie/LATIN/italie/boutiques/thermopolium.jpg"/>
          <p:cNvPicPr>
            <a:picLocks noChangeAspect="1" noChangeArrowheads="1"/>
          </p:cNvPicPr>
          <p:nvPr/>
        </p:nvPicPr>
        <p:blipFill>
          <a:blip r:embed="rId2" cstate="print"/>
          <a:srcRect/>
          <a:stretch>
            <a:fillRect/>
          </a:stretch>
        </p:blipFill>
        <p:spPr bwMode="auto">
          <a:xfrm>
            <a:off x="0" y="-243408"/>
            <a:ext cx="4644008" cy="3456384"/>
          </a:xfrm>
          <a:prstGeom prst="rect">
            <a:avLst/>
          </a:prstGeom>
          <a:noFill/>
        </p:spPr>
      </p:pic>
      <p:pic>
        <p:nvPicPr>
          <p:cNvPr id="9" name="Picture 8" descr="3314043422_d77de3c476.jpg"/>
          <p:cNvPicPr>
            <a:picLocks noChangeAspect="1"/>
          </p:cNvPicPr>
          <p:nvPr/>
        </p:nvPicPr>
        <p:blipFill>
          <a:blip r:embed="rId3" cstate="print"/>
          <a:stretch>
            <a:fillRect/>
          </a:stretch>
        </p:blipFill>
        <p:spPr>
          <a:xfrm>
            <a:off x="4608512" y="-171400"/>
            <a:ext cx="4644008" cy="3456384"/>
          </a:xfrm>
          <a:prstGeom prst="rect">
            <a:avLst/>
          </a:prstGeom>
        </p:spPr>
      </p:pic>
      <p:pic>
        <p:nvPicPr>
          <p:cNvPr id="6" name="Picture 2" descr="http://michellemoran.com/gallery/favoritecities/Pompeii/cityofpompeii%20(69).jpg"/>
          <p:cNvPicPr>
            <a:picLocks noChangeAspect="1" noChangeArrowheads="1"/>
          </p:cNvPicPr>
          <p:nvPr/>
        </p:nvPicPr>
        <p:blipFill>
          <a:blip r:embed="rId4" cstate="print"/>
          <a:srcRect/>
          <a:stretch>
            <a:fillRect/>
          </a:stretch>
        </p:blipFill>
        <p:spPr bwMode="auto">
          <a:xfrm>
            <a:off x="0" y="3212976"/>
            <a:ext cx="9144000" cy="364502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sp>
        <p:nvSpPr>
          <p:cNvPr id="3" name="Content Placeholder 2"/>
          <p:cNvSpPr>
            <a:spLocks noGrp="1"/>
          </p:cNvSpPr>
          <p:nvPr>
            <p:ph sz="quarter" idx="1"/>
          </p:nvPr>
        </p:nvSpPr>
        <p:spPr>
          <a:xfrm>
            <a:off x="179512" y="2852936"/>
            <a:ext cx="8964488" cy="3933056"/>
          </a:xfrm>
        </p:spPr>
        <p:txBody>
          <a:bodyPr>
            <a:normAutofit fontScale="92500" lnSpcReduction="10000"/>
          </a:bodyPr>
          <a:lstStyle/>
          <a:p>
            <a:pPr>
              <a:buNone/>
            </a:pPr>
            <a:r>
              <a:rPr lang="tr-TR" sz="3200" dirty="0" smtClean="0">
                <a:latin typeface="Baskerville Old Face" pitchFamily="18" charset="0"/>
              </a:rPr>
              <a:t>  </a:t>
            </a:r>
          </a:p>
          <a:p>
            <a:pPr>
              <a:buNone/>
            </a:pPr>
            <a:endParaRPr lang="tr-TR" sz="3200" dirty="0" smtClean="0">
              <a:latin typeface="Baskerville Old Face" pitchFamily="18" charset="0"/>
            </a:endParaRPr>
          </a:p>
          <a:p>
            <a:pPr>
              <a:buNone/>
            </a:pPr>
            <a:endParaRPr lang="tr-TR" sz="3200" dirty="0" smtClean="0">
              <a:latin typeface="Baskerville Old Face" pitchFamily="18" charset="0"/>
            </a:endParaRPr>
          </a:p>
          <a:p>
            <a:pPr>
              <a:buNone/>
            </a:pPr>
            <a:endParaRPr lang="tr-TR" sz="3200" dirty="0" smtClean="0">
              <a:latin typeface="Baskerville Old Face" pitchFamily="18" charset="0"/>
            </a:endParaRPr>
          </a:p>
          <a:p>
            <a:pPr>
              <a:buNone/>
            </a:pPr>
            <a:r>
              <a:rPr lang="tr-TR" sz="3200" dirty="0" smtClean="0">
                <a:latin typeface="Baskerville Old Face" pitchFamily="18" charset="0"/>
              </a:rPr>
              <a:t>   Milattan önceye dayanan Çin kayıtlarında, büyük Çin şehirlerinde yemek, içki vb.ürünlerin satıldıgı bugünkü restoranların ataları sayılabilecek dükkanların varlı</a:t>
            </a:r>
            <a:r>
              <a:rPr lang="tr-TR" sz="2800" dirty="0" smtClean="0">
                <a:latin typeface="Baskerville Old Face" pitchFamily="18" charset="0"/>
              </a:rPr>
              <a:t>ğ</a:t>
            </a:r>
            <a:r>
              <a:rPr lang="tr-TR" sz="3200" dirty="0" smtClean="0">
                <a:latin typeface="Baskerville Old Face" pitchFamily="18" charset="0"/>
              </a:rPr>
              <a:t>ından söz edilmektedir.</a:t>
            </a:r>
          </a:p>
        </p:txBody>
      </p:sp>
      <p:pic>
        <p:nvPicPr>
          <p:cNvPr id="5" name="Picture 4" descr="ancient_paint_feast.jpg"/>
          <p:cNvPicPr>
            <a:picLocks noChangeAspect="1"/>
          </p:cNvPicPr>
          <p:nvPr/>
        </p:nvPicPr>
        <p:blipFill>
          <a:blip r:embed="rId3" cstate="print"/>
          <a:stretch>
            <a:fillRect/>
          </a:stretch>
        </p:blipFill>
        <p:spPr>
          <a:xfrm>
            <a:off x="971600" y="116632"/>
            <a:ext cx="7488832" cy="446449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sz="quarter" idx="1"/>
          </p:nvPr>
        </p:nvSpPr>
        <p:spPr/>
        <p:txBody>
          <a:bodyPr/>
          <a:lstStyle/>
          <a:p>
            <a:endParaRPr lang="tr-TR" sz="3200" dirty="0" smtClean="0"/>
          </a:p>
          <a:p>
            <a:r>
              <a:rPr lang="tr-TR" sz="3200" dirty="0" smtClean="0">
                <a:latin typeface="Baskerville Old Face" pitchFamily="18" charset="0"/>
              </a:rPr>
              <a:t>1760 yılında XV. Louis dönemi Fransa’sında Boulanger adlı kişi sağlığa iyi geldiği ve çok besleyici olduğunu iddia ettiği çorbalarını sunduğu dükkanlar açtı ve bunlara restore eden (tazelik, dinçlik veren) anlamına gelen restaurers adını verdi. Kendi dükkanını da restorante olarak adlandırdı.</a:t>
            </a:r>
            <a:r>
              <a:rPr lang="tr-TR" dirty="0" smtClean="0">
                <a:latin typeface="Baskerville Old Face" pitchFamily="18" charset="0"/>
              </a:rPr>
              <a:t> </a:t>
            </a:r>
            <a:endParaRPr lang="tr-TR" dirty="0">
              <a:latin typeface="Baskerville Old Face"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sz="quarter" idx="1"/>
          </p:nvPr>
        </p:nvSpPr>
        <p:spPr>
          <a:xfrm>
            <a:off x="179512" y="4509120"/>
            <a:ext cx="8964488" cy="2520280"/>
          </a:xfrm>
        </p:spPr>
        <p:txBody>
          <a:bodyPr>
            <a:normAutofit fontScale="92500" lnSpcReduction="20000"/>
          </a:bodyPr>
          <a:lstStyle/>
          <a:p>
            <a:endParaRPr lang="tr-TR" dirty="0" smtClean="0"/>
          </a:p>
          <a:p>
            <a:endParaRPr lang="tr-TR" dirty="0" smtClean="0"/>
          </a:p>
          <a:p>
            <a:r>
              <a:rPr lang="tr-TR" sz="3200" dirty="0" smtClean="0">
                <a:latin typeface="Baskerville Old Face" pitchFamily="18" charset="0"/>
              </a:rPr>
              <a:t>Boulanger kısa sürede çeşitlerini çoğalttı, mönülerini zenginleştirdi ve büyük bir başarı kazandı. Bu başarı, hızla yeni yerlerin açılmasına neden oldu; öyle ki, 1804 yılında Paris'te restoran adedi 500'ü aşmıştı.</a:t>
            </a:r>
            <a:endParaRPr lang="tr-TR" sz="3200" dirty="0">
              <a:latin typeface="Baskerville Old Face" pitchFamily="18" charset="0"/>
            </a:endParaRPr>
          </a:p>
        </p:txBody>
      </p:sp>
      <p:pic>
        <p:nvPicPr>
          <p:cNvPr id="5" name="Picture 4" descr="firs-zhuravlyov-a-replete-table-e1268037529950.jpg"/>
          <p:cNvPicPr>
            <a:picLocks noChangeAspect="1"/>
          </p:cNvPicPr>
          <p:nvPr/>
        </p:nvPicPr>
        <p:blipFill>
          <a:blip r:embed="rId2" cstate="print"/>
          <a:stretch>
            <a:fillRect/>
          </a:stretch>
        </p:blipFill>
        <p:spPr>
          <a:xfrm>
            <a:off x="0" y="-1035496"/>
            <a:ext cx="9144000" cy="604867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sp>
        <p:nvSpPr>
          <p:cNvPr id="3" name="Content Placeholder 2"/>
          <p:cNvSpPr>
            <a:spLocks noGrp="1"/>
          </p:cNvSpPr>
          <p:nvPr>
            <p:ph sz="quarter" idx="1"/>
          </p:nvPr>
        </p:nvSpPr>
        <p:spPr>
          <a:xfrm>
            <a:off x="0" y="5157192"/>
            <a:ext cx="9144000" cy="2448272"/>
          </a:xfrm>
        </p:spPr>
        <p:txBody>
          <a:bodyPr/>
          <a:lstStyle/>
          <a:p>
            <a:r>
              <a:rPr lang="tr-TR" dirty="0" smtClean="0">
                <a:latin typeface="Baskerville Old Face" pitchFamily="18" charset="0"/>
              </a:rPr>
              <a:t>Sanayi devrimi sonrası meydana gelen sosyal ve teknolojik gelişmeler sonrası yiyecek içecek sektörü hızla büyümüş, kafe, bar ve restoranların sayısı hızla artmıştır. </a:t>
            </a:r>
            <a:endParaRPr lang="tr-TR" dirty="0">
              <a:latin typeface="Baskerville Old Face" pitchFamily="18" charset="0"/>
            </a:endParaRPr>
          </a:p>
        </p:txBody>
      </p:sp>
      <p:pic>
        <p:nvPicPr>
          <p:cNvPr id="4" name="Picture 3" descr="1bbbee79b04e.jpg"/>
          <p:cNvPicPr>
            <a:picLocks noChangeAspect="1"/>
          </p:cNvPicPr>
          <p:nvPr/>
        </p:nvPicPr>
        <p:blipFill>
          <a:blip r:embed="rId2" cstate="print"/>
          <a:stretch>
            <a:fillRect/>
          </a:stretch>
        </p:blipFill>
        <p:spPr>
          <a:xfrm>
            <a:off x="0" y="0"/>
            <a:ext cx="9144000" cy="515719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69776"/>
            <a:ext cx="7772400" cy="1143000"/>
          </a:xfrm>
        </p:spPr>
        <p:txBody>
          <a:bodyPr/>
          <a:lstStyle/>
          <a:p>
            <a:r>
              <a:rPr lang="tr-TR" i="1" dirty="0" smtClean="0">
                <a:solidFill>
                  <a:schemeClr val="tx1"/>
                </a:solidFill>
                <a:latin typeface="Baskerville Old Face" pitchFamily="18" charset="0"/>
              </a:rPr>
              <a:t>KAYNAKÇA</a:t>
            </a:r>
            <a:endParaRPr lang="tr-TR" i="1" dirty="0">
              <a:solidFill>
                <a:schemeClr val="tx1"/>
              </a:solidFill>
              <a:latin typeface="Baskerville Old Face" pitchFamily="18" charset="0"/>
            </a:endParaRPr>
          </a:p>
        </p:txBody>
      </p:sp>
      <p:sp>
        <p:nvSpPr>
          <p:cNvPr id="3" name="Content Placeholder 2"/>
          <p:cNvSpPr>
            <a:spLocks noGrp="1"/>
          </p:cNvSpPr>
          <p:nvPr>
            <p:ph sz="quarter" idx="1"/>
          </p:nvPr>
        </p:nvSpPr>
        <p:spPr>
          <a:xfrm>
            <a:off x="251520" y="1008112"/>
            <a:ext cx="8712968" cy="6021288"/>
          </a:xfrm>
        </p:spPr>
        <p:txBody>
          <a:bodyPr>
            <a:noAutofit/>
          </a:bodyPr>
          <a:lstStyle/>
          <a:p>
            <a:pPr>
              <a:buNone/>
            </a:pPr>
            <a:endParaRPr lang="tr-TR" sz="2800" dirty="0" smtClean="0">
              <a:latin typeface="Baskerville Old Face" pitchFamily="18" charset="0"/>
            </a:endParaRPr>
          </a:p>
          <a:p>
            <a:r>
              <a:rPr lang="tr-TR" sz="2800" dirty="0" smtClean="0">
                <a:latin typeface="Baskerville Old Face" pitchFamily="18" charset="0"/>
              </a:rPr>
              <a:t>Beşirli,H.(2010) ‘ Yemek, Kültür Ve Kimlik’, Milli Folklor, Yıl 22, Say› 87</a:t>
            </a:r>
          </a:p>
          <a:p>
            <a:endParaRPr lang="tr-TR" sz="2800" dirty="0" smtClean="0">
              <a:latin typeface="Baskerville Old Face" pitchFamily="18" charset="0"/>
            </a:endParaRPr>
          </a:p>
          <a:p>
            <a:r>
              <a:rPr lang="tr-TR" sz="2800" dirty="0" smtClean="0">
                <a:latin typeface="Baskerville Old Face" pitchFamily="18" charset="0"/>
              </a:rPr>
              <a:t> Esat Özata (2010) ‘Yiyecek İçecek Sektöründe Hizmet Kalitesi Ve Müşteri Memnuniyetinin Orta Restoranlarda Araştırılması Üzerine Bir Vaka Analizi’, Beykent Üniversitesi Sosyal Bilimler Enstitüsü, İstanbul.</a:t>
            </a:r>
          </a:p>
          <a:p>
            <a:endParaRPr lang="tr-TR" sz="2800" dirty="0" smtClean="0">
              <a:latin typeface="Baskerville Old Face" pitchFamily="18" charset="0"/>
            </a:endParaRPr>
          </a:p>
          <a:p>
            <a:r>
              <a:rPr lang="tr-TR" sz="2800" dirty="0" smtClean="0">
                <a:latin typeface="Baskerville Old Face" pitchFamily="18" charset="0"/>
              </a:rPr>
              <a:t>Kılınç,o.(2011)  ‘Restoran İşletmelerinde Hizmet Garantisi Uygulamaları Ve Müşteri Tercihlerine Etkileri’, Adnan Menderes Üniversitesi Sosyal Bilimler Enstitüsü, Aydın</a:t>
            </a:r>
            <a:r>
              <a:rPr lang="tr-TR" sz="2800" dirty="0" smtClean="0">
                <a:latin typeface="Baskerville Old Face" pitchFamily="18" charset="0"/>
              </a:rPr>
              <a:t>.</a:t>
            </a:r>
          </a:p>
          <a:p>
            <a:pPr>
              <a:buNone/>
            </a:pPr>
            <a:r>
              <a:rPr lang="tr-TR" sz="2800" dirty="0" smtClean="0">
                <a:latin typeface="Baskerville Old Face" pitchFamily="18" charset="0"/>
              </a:rPr>
              <a:t>.</a:t>
            </a:r>
            <a:endParaRPr lang="tr-TR" sz="2800" dirty="0" smtClean="0">
              <a:latin typeface="Baskerville Old Face"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i="1" dirty="0" smtClean="0">
                <a:solidFill>
                  <a:schemeClr val="tx1"/>
                </a:solidFill>
                <a:latin typeface="Baskerville Old Face" pitchFamily="18" charset="0"/>
              </a:rPr>
              <a:t>KAYNAKÇA</a:t>
            </a:r>
            <a:endParaRPr lang="tr-TR" dirty="0"/>
          </a:p>
        </p:txBody>
      </p:sp>
      <p:sp>
        <p:nvSpPr>
          <p:cNvPr id="3" name="Content Placeholder 2"/>
          <p:cNvSpPr>
            <a:spLocks noGrp="1"/>
          </p:cNvSpPr>
          <p:nvPr>
            <p:ph sz="quarter" idx="1"/>
          </p:nvPr>
        </p:nvSpPr>
        <p:spPr>
          <a:xfrm>
            <a:off x="144016" y="1196752"/>
            <a:ext cx="8964488" cy="5410200"/>
          </a:xfrm>
        </p:spPr>
        <p:txBody>
          <a:bodyPr>
            <a:noAutofit/>
          </a:bodyPr>
          <a:lstStyle/>
          <a:p>
            <a:pPr>
              <a:buNone/>
            </a:pPr>
            <a:endParaRPr lang="tr-TR" sz="2800" dirty="0" smtClean="0">
              <a:latin typeface="Baskerville Old Face" pitchFamily="18" charset="0"/>
            </a:endParaRPr>
          </a:p>
          <a:p>
            <a:endParaRPr lang="tr-TR" sz="2800" dirty="0" smtClean="0">
              <a:latin typeface="Baskerville Old Face" pitchFamily="18" charset="0"/>
            </a:endParaRPr>
          </a:p>
          <a:p>
            <a:r>
              <a:rPr lang="tr-TR" sz="2800" dirty="0" smtClean="0">
                <a:latin typeface="Baskerville Old Face" pitchFamily="18" charset="0"/>
              </a:rPr>
              <a:t>Koçbek, D.(2005) ‘Yiyecek Çecek Sektöründe Hizmet Kalitesi Ve Müşteri Memnunyeti: Etnik Restoranlara Yönelik Bir Arastırma’, Eskisehir Anadolu Üniversitesi Sosyal Bilimler Enstitüsü, Eskişehir.</a:t>
            </a:r>
          </a:p>
          <a:p>
            <a:endParaRPr lang="tr-TR" sz="2800" dirty="0" smtClean="0">
              <a:latin typeface="Baskerville Old Face" pitchFamily="18" charset="0"/>
            </a:endParaRPr>
          </a:p>
          <a:p>
            <a:r>
              <a:rPr lang="tr-TR" sz="2800" dirty="0" smtClean="0">
                <a:latin typeface="Baskerville Old Face" pitchFamily="18" charset="0"/>
              </a:rPr>
              <a:t>Petek, S.(2007) ‘Sehir İçi Restoranlarda İşletme, Marka Kavramı Ve İç Mekan Kurgusunun Alakart ve Fast Food Restoranlarda İrdelenmesi’, </a:t>
            </a:r>
            <a:r>
              <a:rPr lang="sv-SE" sz="2800" dirty="0" smtClean="0">
                <a:latin typeface="Baskerville Old Face" pitchFamily="18" charset="0"/>
              </a:rPr>
              <a:t>M</a:t>
            </a:r>
            <a:r>
              <a:rPr lang="tr-TR" sz="2800" dirty="0" smtClean="0">
                <a:latin typeface="Baskerville Old Face" pitchFamily="18" charset="0"/>
              </a:rPr>
              <a:t>i</a:t>
            </a:r>
            <a:r>
              <a:rPr lang="sv-SE" sz="2800" dirty="0" smtClean="0">
                <a:latin typeface="Baskerville Old Face" pitchFamily="18" charset="0"/>
              </a:rPr>
              <a:t>mar S</a:t>
            </a:r>
            <a:r>
              <a:rPr lang="tr-TR" sz="2800" dirty="0" smtClean="0">
                <a:latin typeface="Baskerville Old Face" pitchFamily="18" charset="0"/>
              </a:rPr>
              <a:t>i</a:t>
            </a:r>
            <a:r>
              <a:rPr lang="sv-SE" sz="2800" dirty="0" smtClean="0">
                <a:latin typeface="Baskerville Old Face" pitchFamily="18" charset="0"/>
              </a:rPr>
              <a:t>nan Güzel Sanatlar Ünverstes</a:t>
            </a:r>
            <a:r>
              <a:rPr lang="tr-TR" sz="2800" dirty="0" smtClean="0">
                <a:latin typeface="Baskerville Old Face" pitchFamily="18" charset="0"/>
              </a:rPr>
              <a:t>i Fen Bilimleri Enstitüsü, İstanbul.</a:t>
            </a:r>
          </a:p>
          <a:p>
            <a:endParaRPr lang="tr-TR" sz="2800" dirty="0">
              <a:latin typeface="Baskerville Old Face" pitchFamily="18" charset="0"/>
            </a:endParaRPr>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336</Words>
  <Application>Microsoft Office PowerPoint</Application>
  <PresentationFormat>Ekran Gösterisi (4:3)</PresentationFormat>
  <Paragraphs>42</Paragraphs>
  <Slides>10</Slides>
  <Notes>1</Notes>
  <HiddenSlides>0</HiddenSlides>
  <MMClips>0</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Ofis Teması</vt:lpstr>
      <vt:lpstr>Sektör analizi ve örnek çalışma</vt:lpstr>
      <vt:lpstr>Slayt 2</vt:lpstr>
      <vt:lpstr>Slayt 3</vt:lpstr>
      <vt:lpstr>Slayt 4</vt:lpstr>
      <vt:lpstr>Slayt 5</vt:lpstr>
      <vt:lpstr>Slayt 6</vt:lpstr>
      <vt:lpstr>Slayt 7</vt:lpstr>
      <vt:lpstr>KAYNAKÇA</vt:lpstr>
      <vt:lpstr>KAYNAKÇA</vt:lpstr>
      <vt:lpstr>KAYNAKÇA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Sektör analizi ve örnek çalışma</dc:title>
  <dc:creator>güneş</dc:creator>
  <cp:lastModifiedBy>güneş</cp:lastModifiedBy>
  <cp:revision>1</cp:revision>
  <dcterms:created xsi:type="dcterms:W3CDTF">2020-03-13T11:34:14Z</dcterms:created>
  <dcterms:modified xsi:type="dcterms:W3CDTF">2020-03-13T11:36:40Z</dcterms:modified>
</cp:coreProperties>
</file>