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891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11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7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2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6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07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723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26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2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0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2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58C1F-F298-9F41-B0DE-A94A1BA05DC8}" type="datetimeFigureOut">
              <a:rPr lang="en-US" smtClean="0"/>
              <a:t>13.02.18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92B58-2197-8147-9D55-00AE0C275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0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23974" y="2129151"/>
            <a:ext cx="8420472" cy="218767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000000"/>
                </a:solidFill>
              </a:rPr>
              <a:t>Açlık </a:t>
            </a:r>
            <a:r>
              <a:rPr lang="tr-TR" b="1" dirty="0">
                <a:solidFill>
                  <a:srgbClr val="000000"/>
                </a:solidFill>
              </a:rPr>
              <a:t>Kan </a:t>
            </a:r>
            <a:r>
              <a:rPr lang="tr-TR" b="1" dirty="0" smtClean="0">
                <a:solidFill>
                  <a:srgbClr val="000000"/>
                </a:solidFill>
              </a:rPr>
              <a:t>Şekeri</a:t>
            </a:r>
            <a:endParaRPr lang="tr-T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154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Glukoz</a:t>
            </a:r>
            <a:r>
              <a:rPr lang="tr-TR" dirty="0" smtClean="0"/>
              <a:t> </a:t>
            </a:r>
            <a:r>
              <a:rPr lang="tr-TR" dirty="0" err="1" smtClean="0"/>
              <a:t>Oksidaz</a:t>
            </a:r>
            <a:r>
              <a:rPr lang="tr-TR" dirty="0" smtClean="0"/>
              <a:t>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P</a:t>
            </a:r>
            <a:r>
              <a:rPr lang="tr-TR" b="1" dirty="0" smtClean="0"/>
              <a:t>rensip: </a:t>
            </a:r>
            <a:r>
              <a:rPr lang="tr-TR" dirty="0"/>
              <a:t>K</a:t>
            </a:r>
            <a:r>
              <a:rPr lang="tr-TR" dirty="0" smtClean="0"/>
              <a:t>an plazması veya serumunun renk reaktifi ile reaksiyona girmesi sonucu aşağıdaki reaksiyonlar meydana gelmektedir. </a:t>
            </a:r>
          </a:p>
          <a:p>
            <a:r>
              <a:rPr lang="tr-TR" dirty="0" smtClean="0"/>
              <a:t>Glikoz </a:t>
            </a:r>
            <a:r>
              <a:rPr lang="tr-TR" dirty="0" err="1" smtClean="0"/>
              <a:t>oksidaz</a:t>
            </a:r>
            <a:r>
              <a:rPr lang="tr-TR" dirty="0" smtClean="0"/>
              <a:t> varlığında </a:t>
            </a:r>
            <a:r>
              <a:rPr lang="tr-TR" dirty="0" err="1" smtClean="0"/>
              <a:t>glukoz</a:t>
            </a:r>
            <a:r>
              <a:rPr lang="tr-TR" dirty="0" smtClean="0"/>
              <a:t>, </a:t>
            </a:r>
            <a:r>
              <a:rPr lang="tr-TR" dirty="0" err="1" smtClean="0"/>
              <a:t>glukonikasit</a:t>
            </a:r>
            <a:r>
              <a:rPr lang="tr-TR" dirty="0" smtClean="0"/>
              <a:t> ve hidrojen </a:t>
            </a:r>
            <a:r>
              <a:rPr lang="tr-TR" dirty="0" err="1" smtClean="0"/>
              <a:t>peroksite</a:t>
            </a:r>
            <a:r>
              <a:rPr lang="tr-TR" dirty="0" smtClean="0"/>
              <a:t> oksitlenmektedir. Hidrojen peroksit </a:t>
            </a:r>
            <a:r>
              <a:rPr lang="tr-TR" dirty="0" err="1" smtClean="0"/>
              <a:t>peroksidazın</a:t>
            </a:r>
            <a:r>
              <a:rPr lang="tr-TR" dirty="0" smtClean="0"/>
              <a:t> </a:t>
            </a:r>
            <a:r>
              <a:rPr lang="tr-TR" dirty="0" err="1" smtClean="0"/>
              <a:t>katalizlediği</a:t>
            </a:r>
            <a:r>
              <a:rPr lang="tr-TR" dirty="0" smtClean="0"/>
              <a:t> reaksiyonda bir oksijen </a:t>
            </a:r>
            <a:r>
              <a:rPr lang="tr-TR" dirty="0" err="1" smtClean="0"/>
              <a:t>akseptörü</a:t>
            </a:r>
            <a:r>
              <a:rPr lang="tr-TR" dirty="0" smtClean="0"/>
              <a:t> ile (fenol, 4-aminofenazon; </a:t>
            </a:r>
            <a:r>
              <a:rPr lang="tr-TR" dirty="0" err="1" smtClean="0"/>
              <a:t>Trinder</a:t>
            </a:r>
            <a:r>
              <a:rPr lang="tr-TR" dirty="0" smtClean="0"/>
              <a:t> </a:t>
            </a:r>
            <a:r>
              <a:rPr lang="tr-TR" dirty="0" err="1" smtClean="0"/>
              <a:t>reatifi</a:t>
            </a:r>
            <a:r>
              <a:rPr lang="tr-TR" dirty="0" smtClean="0"/>
              <a:t>) pembe renkli </a:t>
            </a:r>
            <a:r>
              <a:rPr lang="tr-TR" dirty="0" err="1" smtClean="0"/>
              <a:t>kinonimin</a:t>
            </a:r>
            <a:r>
              <a:rPr lang="tr-TR" dirty="0" smtClean="0"/>
              <a:t> oluşturur.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9894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Glukoz</a:t>
            </a:r>
            <a:r>
              <a:rPr lang="tr-TR" dirty="0"/>
              <a:t> </a:t>
            </a:r>
            <a:r>
              <a:rPr lang="tr-TR" dirty="0" err="1"/>
              <a:t>Oksidaz</a:t>
            </a:r>
            <a:r>
              <a:rPr lang="tr-TR" dirty="0"/>
              <a:t> Yöntemi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D-</a:t>
            </a:r>
            <a:r>
              <a:rPr lang="tr-TR" sz="2400" dirty="0" err="1" smtClean="0"/>
              <a:t>glukoz</a:t>
            </a:r>
            <a:r>
              <a:rPr lang="tr-TR" sz="2400" dirty="0" smtClean="0"/>
              <a:t> + H2O + O2                       D-</a:t>
            </a:r>
            <a:r>
              <a:rPr lang="tr-TR" sz="2400" dirty="0" err="1" smtClean="0"/>
              <a:t>glukonik</a:t>
            </a:r>
            <a:r>
              <a:rPr lang="tr-TR" sz="2400" dirty="0" smtClean="0"/>
              <a:t> asit + H2O2</a:t>
            </a:r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 smtClean="0"/>
              <a:t>H2O2                         </a:t>
            </a:r>
            <a:r>
              <a:rPr lang="tr-TR" sz="2400" dirty="0" err="1" smtClean="0"/>
              <a:t>kinonimin</a:t>
            </a:r>
            <a:r>
              <a:rPr lang="tr-TR" sz="2400" dirty="0" smtClean="0"/>
              <a:t> (pembe renk) </a:t>
            </a:r>
            <a:endParaRPr lang="tr-TR" sz="2400" dirty="0"/>
          </a:p>
        </p:txBody>
      </p:sp>
      <p:sp>
        <p:nvSpPr>
          <p:cNvPr id="4" name="Sağ Ok 3"/>
          <p:cNvSpPr/>
          <p:nvPr/>
        </p:nvSpPr>
        <p:spPr>
          <a:xfrm>
            <a:off x="3491880" y="1772816"/>
            <a:ext cx="1440160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3558006" y="1454877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err="1" smtClean="0"/>
              <a:t>Glukoz</a:t>
            </a:r>
            <a:r>
              <a:rPr lang="tr-TR" sz="2000" dirty="0" smtClean="0"/>
              <a:t> </a:t>
            </a:r>
            <a:r>
              <a:rPr lang="tr-TR" sz="2000" dirty="0" err="1" smtClean="0"/>
              <a:t>oksidaz</a:t>
            </a:r>
            <a:endParaRPr lang="tr-TR" sz="2000" dirty="0"/>
          </a:p>
        </p:txBody>
      </p:sp>
      <p:sp>
        <p:nvSpPr>
          <p:cNvPr id="6" name="Sağ Ok 5"/>
          <p:cNvSpPr/>
          <p:nvPr/>
        </p:nvSpPr>
        <p:spPr>
          <a:xfrm>
            <a:off x="1691680" y="3068960"/>
            <a:ext cx="1440160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727684" y="27356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Peroksidaz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1731199" y="3173625"/>
            <a:ext cx="1116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fenol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9224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Deneyin yapılışı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3</a:t>
            </a:r>
            <a:r>
              <a:rPr lang="tr-TR" sz="2800" dirty="0" smtClean="0"/>
              <a:t> deney tüpü alınır ve üzerleri kör, standart ve örnek olarak işaretlenir. Aşağıdaki işlemler yapılır:</a:t>
            </a:r>
            <a:endParaRPr lang="tr-TR" sz="2800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118530"/>
              </p:ext>
            </p:extLst>
          </p:nvPr>
        </p:nvGraphicFramePr>
        <p:xfrm>
          <a:off x="899592" y="2852936"/>
          <a:ext cx="6696744" cy="2944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1152128"/>
                <a:gridCol w="1368152"/>
                <a:gridCol w="1440160"/>
              </a:tblGrid>
              <a:tr h="475507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Kör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Standart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Örnek çöz.</a:t>
                      </a:r>
                      <a:endParaRPr lang="tr-TR" dirty="0"/>
                    </a:p>
                  </a:txBody>
                  <a:tcPr/>
                </a:tc>
              </a:tr>
              <a:tr h="1172482">
                <a:tc>
                  <a:txBody>
                    <a:bodyPr/>
                    <a:lstStyle/>
                    <a:p>
                      <a:r>
                        <a:rPr lang="tr-TR" dirty="0" smtClean="0"/>
                        <a:t>Standart </a:t>
                      </a:r>
                      <a:r>
                        <a:rPr lang="tr-TR" dirty="0" err="1" smtClean="0"/>
                        <a:t>glukoz</a:t>
                      </a:r>
                      <a:r>
                        <a:rPr lang="tr-TR" dirty="0" smtClean="0"/>
                        <a:t> çözeltisi ( 100</a:t>
                      </a:r>
                      <a:r>
                        <a:rPr lang="tr-TR" baseline="0" dirty="0" smtClean="0"/>
                        <a:t> mg/dl)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 </a:t>
                      </a:r>
                      <a:r>
                        <a:rPr lang="tr-TR" dirty="0" err="1" smtClean="0"/>
                        <a:t>uL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</a:tr>
              <a:tr h="475507">
                <a:tc>
                  <a:txBody>
                    <a:bodyPr/>
                    <a:lstStyle/>
                    <a:p>
                      <a:r>
                        <a:rPr lang="tr-TR" dirty="0" smtClean="0"/>
                        <a:t>Renk reaktifi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1000 </a:t>
                      </a:r>
                      <a:r>
                        <a:rPr lang="tr-TR" dirty="0" err="1" smtClean="0"/>
                        <a:t>uL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1000 </a:t>
                      </a:r>
                      <a:r>
                        <a:rPr lang="tr-TR" dirty="0" err="1" smtClean="0"/>
                        <a:t>uL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1000 </a:t>
                      </a:r>
                      <a:r>
                        <a:rPr lang="tr-TR" dirty="0" err="1" smtClean="0"/>
                        <a:t>uL</a:t>
                      </a:r>
                      <a:endParaRPr lang="tr-TR" dirty="0"/>
                    </a:p>
                  </a:txBody>
                  <a:tcPr/>
                </a:tc>
              </a:tr>
              <a:tr h="820737">
                <a:tc>
                  <a:txBody>
                    <a:bodyPr/>
                    <a:lstStyle/>
                    <a:p>
                      <a:r>
                        <a:rPr lang="tr-TR" dirty="0" smtClean="0"/>
                        <a:t>Örnek (serum/plazma)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 </a:t>
                      </a:r>
                      <a:r>
                        <a:rPr lang="tr-TR" dirty="0" err="1" smtClean="0"/>
                        <a:t>uL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219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Deneyin yapılışı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Tüpler hazırlandıktan sonra oda sıcaklığında 20 dakika veya </a:t>
            </a:r>
            <a:r>
              <a:rPr lang="tr-TR" dirty="0"/>
              <a:t>37</a:t>
            </a:r>
            <a:r>
              <a:rPr lang="tr-TR" dirty="0" smtClean="0"/>
              <a:t>°C’de 10 dakika bekletilir. Güneş ışığından uzak tutulur.</a:t>
            </a:r>
          </a:p>
          <a:p>
            <a:r>
              <a:rPr lang="tr-TR" dirty="0" smtClean="0"/>
              <a:t>Bekleme süresi sona erdikten sonra en fazla 60 dakika içerisinde örnek ve standart tüpleri köre karşı </a:t>
            </a:r>
            <a:r>
              <a:rPr lang="tr-TR" dirty="0" err="1" smtClean="0"/>
              <a:t>spektrofotometrede</a:t>
            </a:r>
            <a:r>
              <a:rPr lang="tr-TR" dirty="0" smtClean="0"/>
              <a:t> 546 </a:t>
            </a:r>
            <a:r>
              <a:rPr lang="tr-TR" dirty="0" err="1" smtClean="0"/>
              <a:t>nm’de</a:t>
            </a:r>
            <a:r>
              <a:rPr lang="tr-TR" dirty="0" smtClean="0"/>
              <a:t> </a:t>
            </a:r>
            <a:r>
              <a:rPr lang="tr-TR" dirty="0" err="1" smtClean="0"/>
              <a:t>absorbansları</a:t>
            </a:r>
            <a:r>
              <a:rPr lang="tr-TR" dirty="0" smtClean="0"/>
              <a:t> okunur.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5190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Hesaplama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/>
              <a:t>	</a:t>
            </a:r>
            <a:r>
              <a:rPr lang="tr-TR" sz="2800" dirty="0" smtClean="0"/>
              <a:t>	</a:t>
            </a:r>
            <a:r>
              <a:rPr lang="tr-TR" sz="2800" dirty="0" err="1" smtClean="0"/>
              <a:t>Cö</a:t>
            </a:r>
            <a:r>
              <a:rPr lang="tr-TR" sz="2800" dirty="0" smtClean="0"/>
              <a:t> = (</a:t>
            </a:r>
            <a:r>
              <a:rPr lang="tr-TR" sz="2800" dirty="0" err="1" smtClean="0"/>
              <a:t>Aö</a:t>
            </a:r>
            <a:r>
              <a:rPr lang="tr-TR" sz="2800" dirty="0" smtClean="0"/>
              <a:t>/ Ast) x </a:t>
            </a:r>
            <a:r>
              <a:rPr lang="tr-TR" sz="2800" dirty="0" err="1" smtClean="0"/>
              <a:t>Cst</a:t>
            </a:r>
            <a:endParaRPr lang="tr-TR" sz="2800" dirty="0" smtClean="0"/>
          </a:p>
          <a:p>
            <a:pPr marL="0" indent="0">
              <a:buNone/>
            </a:pPr>
            <a:endParaRPr lang="tr-TR" sz="2800" dirty="0" smtClean="0"/>
          </a:p>
          <a:p>
            <a:pPr marL="0" indent="0">
              <a:buNone/>
            </a:pPr>
            <a:r>
              <a:rPr lang="tr-TR" sz="2800" dirty="0" err="1" smtClean="0"/>
              <a:t>Cö</a:t>
            </a:r>
            <a:r>
              <a:rPr lang="tr-TR" sz="2800" dirty="0" smtClean="0"/>
              <a:t>: örneğin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konsantrasyonu (mg/100mL)</a:t>
            </a:r>
          </a:p>
          <a:p>
            <a:pPr marL="0" indent="0">
              <a:buNone/>
            </a:pPr>
            <a:r>
              <a:rPr lang="tr-TR" sz="2800" dirty="0" smtClean="0"/>
              <a:t>Cs: standardın </a:t>
            </a:r>
            <a:r>
              <a:rPr lang="tr-TR" sz="2800" dirty="0" err="1"/>
              <a:t>glukoz</a:t>
            </a:r>
            <a:r>
              <a:rPr lang="tr-TR" sz="2800" dirty="0"/>
              <a:t> konsantrasyonu </a:t>
            </a:r>
            <a:r>
              <a:rPr lang="tr-TR" sz="2800" dirty="0" smtClean="0"/>
              <a:t>(100mg/100mL)</a:t>
            </a:r>
          </a:p>
          <a:p>
            <a:pPr marL="0" indent="0">
              <a:buNone/>
            </a:pPr>
            <a:r>
              <a:rPr lang="tr-TR" sz="2800" dirty="0" err="1" smtClean="0"/>
              <a:t>Aö</a:t>
            </a:r>
            <a:r>
              <a:rPr lang="tr-TR" sz="2800" dirty="0" smtClean="0"/>
              <a:t>: örneğin </a:t>
            </a:r>
            <a:r>
              <a:rPr lang="tr-TR" sz="2800" dirty="0" err="1" smtClean="0"/>
              <a:t>absorbansı</a:t>
            </a:r>
            <a:endParaRPr lang="tr-TR" sz="2800" dirty="0"/>
          </a:p>
          <a:p>
            <a:pPr marL="0" indent="0">
              <a:buNone/>
            </a:pPr>
            <a:r>
              <a:rPr lang="tr-TR" sz="2800" dirty="0" smtClean="0"/>
              <a:t>Ast: standardın </a:t>
            </a:r>
            <a:r>
              <a:rPr lang="tr-TR" sz="2800" dirty="0" err="1"/>
              <a:t>absorbansı</a:t>
            </a:r>
            <a:endParaRPr lang="tr-TR" sz="2800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12970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Referanslar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Biyokimya</a:t>
            </a:r>
            <a:r>
              <a:rPr lang="en-US" dirty="0" smtClean="0"/>
              <a:t> </a:t>
            </a:r>
            <a:r>
              <a:rPr lang="en-US" dirty="0" err="1" smtClean="0"/>
              <a:t>pratik</a:t>
            </a:r>
            <a:r>
              <a:rPr lang="en-US" dirty="0" smtClean="0"/>
              <a:t> </a:t>
            </a:r>
            <a:r>
              <a:rPr lang="en-US" dirty="0" err="1" smtClean="0"/>
              <a:t>föyü</a:t>
            </a:r>
            <a:r>
              <a:rPr lang="en-US" dirty="0" smtClean="0"/>
              <a:t>, ANKARA (2004)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07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194</Words>
  <Application>Microsoft Macintosh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Açlık Kan Şekeri</vt:lpstr>
      <vt:lpstr>Glukoz Oksidaz Yöntemi</vt:lpstr>
      <vt:lpstr>Glukoz Oksidaz Yöntemi</vt:lpstr>
      <vt:lpstr>Deneyin yapılışı</vt:lpstr>
      <vt:lpstr>Deneyin yapılışı</vt:lpstr>
      <vt:lpstr>Hesaplama </vt:lpstr>
      <vt:lpstr>Referanslar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Açlık Kan Şekeri</dc:title>
  <dc:creator>ecem kaya</dc:creator>
  <cp:lastModifiedBy>ecem kaya</cp:lastModifiedBy>
  <cp:revision>4</cp:revision>
  <dcterms:created xsi:type="dcterms:W3CDTF">2018-02-13T17:16:37Z</dcterms:created>
  <dcterms:modified xsi:type="dcterms:W3CDTF">2018-02-13T17:40:45Z</dcterms:modified>
</cp:coreProperties>
</file>