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5234A-E3A9-4393-8B96-268D3B508A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A66C5F-7C78-4ACD-961D-2361D49A99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248ADA-F42E-4521-89F7-270F7E26CB9E}"/>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5" name="Footer Placeholder 4">
            <a:extLst>
              <a:ext uri="{FF2B5EF4-FFF2-40B4-BE49-F238E27FC236}">
                <a16:creationId xmlns:a16="http://schemas.microsoft.com/office/drawing/2014/main" id="{B7AC3824-5A11-4B8A-B6C8-D5654A03D7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824A31-7380-4041-8FB4-46E5C46A35C6}"/>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4031686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36F0C-F6BD-4CE1-9050-10385CDB3F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487FD9-D60B-4358-98ED-86C08D3347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DDEDA-570F-4D65-A42E-2304B4D521DA}"/>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5" name="Footer Placeholder 4">
            <a:extLst>
              <a:ext uri="{FF2B5EF4-FFF2-40B4-BE49-F238E27FC236}">
                <a16:creationId xmlns:a16="http://schemas.microsoft.com/office/drawing/2014/main" id="{9F30B77E-E4E7-4F74-8D01-C00B85BE1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0ADB48-DF88-47D2-8DD7-4821091CEC58}"/>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542989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813D16-D7CF-4A58-957B-207BC45C98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CAC0524-2ED9-4D59-8504-0FFA737456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B005F1-C9A8-46D6-8EA8-04790765979A}"/>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5" name="Footer Placeholder 4">
            <a:extLst>
              <a:ext uri="{FF2B5EF4-FFF2-40B4-BE49-F238E27FC236}">
                <a16:creationId xmlns:a16="http://schemas.microsoft.com/office/drawing/2014/main" id="{7DDB7268-2C08-4EC7-84F4-36642A8CB0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4956DE-9073-497F-A027-9F07B9BDC95C}"/>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369426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CB922-F341-4020-BCBB-3EFC4811E6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59FB7A-7EFE-43FB-A5EE-15E3E0C496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91B683-1DA7-4B86-ABCE-BA267F9F0531}"/>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5" name="Footer Placeholder 4">
            <a:extLst>
              <a:ext uri="{FF2B5EF4-FFF2-40B4-BE49-F238E27FC236}">
                <a16:creationId xmlns:a16="http://schemas.microsoft.com/office/drawing/2014/main" id="{A41EC07C-5948-4C5E-BE8D-893B8EC769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B817BD-2790-4A19-9CE5-92150F0830ED}"/>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286011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B5901-E684-4187-A2DE-795B28651C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C277B6-2DD3-42EB-820C-C50F710B81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97D74E-5AC2-452C-9DCB-B333C54341F2}"/>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5" name="Footer Placeholder 4">
            <a:extLst>
              <a:ext uri="{FF2B5EF4-FFF2-40B4-BE49-F238E27FC236}">
                <a16:creationId xmlns:a16="http://schemas.microsoft.com/office/drawing/2014/main" id="{842744E0-6A43-4640-990E-F491D81CF2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91F156-5139-4BD3-AB4B-2D52F48456A6}"/>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1805537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0AE41-AF53-4FA0-AAC5-3F1549D0AC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C3C7BA-B0CE-4F12-B74F-9AE5430B55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0AF1CE-42B5-4619-96DF-1AFAE42710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275450-7266-416B-AABC-A8EB134CF26F}"/>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6" name="Footer Placeholder 5">
            <a:extLst>
              <a:ext uri="{FF2B5EF4-FFF2-40B4-BE49-F238E27FC236}">
                <a16:creationId xmlns:a16="http://schemas.microsoft.com/office/drawing/2014/main" id="{90FE23D1-77C0-4186-A71C-D8DD815BC2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97D759-39B8-480C-8F87-52AA98604703}"/>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935814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79DA7-D410-412D-AB84-4E904957B9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49E4E4-148D-49FF-980C-DCE3F5D000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517AA2-87FA-4759-B9CE-10B8C762DE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50351B-2EDE-4A8C-9F1F-9C124C2DE1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DBA0B7-8B91-42BC-A21E-163B33AEB2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311762-65CF-41FC-ADBF-43B6DE3FF1F9}"/>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8" name="Footer Placeholder 7">
            <a:extLst>
              <a:ext uri="{FF2B5EF4-FFF2-40B4-BE49-F238E27FC236}">
                <a16:creationId xmlns:a16="http://schemas.microsoft.com/office/drawing/2014/main" id="{326FFF9B-DBF2-4558-97FD-AD7EA2D921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0A12F8-3A1C-4CF8-A4FA-3213F1E88B0C}"/>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889605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E7A21-2F08-4CCD-BC71-8A452A4D81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C21A89-228C-44C3-9FDA-EFD468FA0E6C}"/>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4" name="Footer Placeholder 3">
            <a:extLst>
              <a:ext uri="{FF2B5EF4-FFF2-40B4-BE49-F238E27FC236}">
                <a16:creationId xmlns:a16="http://schemas.microsoft.com/office/drawing/2014/main" id="{AD030209-CF39-4429-86EA-B7C47DC56D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FDA5A0-0F19-4E6A-AB5A-435A8F4E0F8F}"/>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874793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558FF1-DFC7-47CF-A0BD-2986287E7A52}"/>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3" name="Footer Placeholder 2">
            <a:extLst>
              <a:ext uri="{FF2B5EF4-FFF2-40B4-BE49-F238E27FC236}">
                <a16:creationId xmlns:a16="http://schemas.microsoft.com/office/drawing/2014/main" id="{4D5BE541-BB2B-4228-9A46-25FDC2B0A7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1C243D-EDCD-4A9A-B29D-4F0025C028FC}"/>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530155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E5FE6-ED0D-43A5-B35D-246A4B4587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8686E5-7BB7-4125-891E-F0258C163E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7AE0B9C-5DEF-4E74-9630-42E3826A90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73A8BA-72D8-45EA-84A6-1E01054649B1}"/>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6" name="Footer Placeholder 5">
            <a:extLst>
              <a:ext uri="{FF2B5EF4-FFF2-40B4-BE49-F238E27FC236}">
                <a16:creationId xmlns:a16="http://schemas.microsoft.com/office/drawing/2014/main" id="{38D5A2F7-BF62-4157-97B7-C3548F50FB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D2727-087F-4378-96B5-3C6C1700CF64}"/>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3756365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187CF-93F1-4F50-B363-5D041711B7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1450A67-93A7-47BF-AE36-433A23658C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4864F1-3531-4CC9-A80E-B106A717DA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BA351D-27E1-4A49-B324-238BAE9537EF}"/>
              </a:ext>
            </a:extLst>
          </p:cNvPr>
          <p:cNvSpPr>
            <a:spLocks noGrp="1"/>
          </p:cNvSpPr>
          <p:nvPr>
            <p:ph type="dt" sz="half" idx="10"/>
          </p:nvPr>
        </p:nvSpPr>
        <p:spPr/>
        <p:txBody>
          <a:bodyPr/>
          <a:lstStyle/>
          <a:p>
            <a:fld id="{BD1A06BD-5C5F-407C-84E5-F9DB2947DBAE}" type="datetimeFigureOut">
              <a:rPr lang="en-US" smtClean="0"/>
              <a:t>9/9/2021</a:t>
            </a:fld>
            <a:endParaRPr lang="en-US"/>
          </a:p>
        </p:txBody>
      </p:sp>
      <p:sp>
        <p:nvSpPr>
          <p:cNvPr id="6" name="Footer Placeholder 5">
            <a:extLst>
              <a:ext uri="{FF2B5EF4-FFF2-40B4-BE49-F238E27FC236}">
                <a16:creationId xmlns:a16="http://schemas.microsoft.com/office/drawing/2014/main" id="{4F7536F2-7A30-4A55-B224-9A789CAF0D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0749A7-117F-4826-9F0A-20D87933B713}"/>
              </a:ext>
            </a:extLst>
          </p:cNvPr>
          <p:cNvSpPr>
            <a:spLocks noGrp="1"/>
          </p:cNvSpPr>
          <p:nvPr>
            <p:ph type="sldNum" sz="quarter" idx="12"/>
          </p:nvPr>
        </p:nvSpPr>
        <p:spPr/>
        <p:txBody>
          <a:bodyPr/>
          <a:lstStyle/>
          <a:p>
            <a:fld id="{AC97BAF9-F7E7-4C91-93D2-7CF5D79623D2}" type="slidenum">
              <a:rPr lang="en-US" smtClean="0"/>
              <a:t>‹#›</a:t>
            </a:fld>
            <a:endParaRPr lang="en-US"/>
          </a:p>
        </p:txBody>
      </p:sp>
    </p:spTree>
    <p:extLst>
      <p:ext uri="{BB962C8B-B14F-4D97-AF65-F5344CB8AC3E}">
        <p14:creationId xmlns:p14="http://schemas.microsoft.com/office/powerpoint/2010/main" val="619616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778583-0B54-42B8-BA3B-7512B9C8B0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1814B8-41E2-4F27-A735-C148E6574B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C3EFE7-3B09-42EB-BC5A-5D709B0D99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A06BD-5C5F-407C-84E5-F9DB2947DBAE}" type="datetimeFigureOut">
              <a:rPr lang="en-US" smtClean="0"/>
              <a:t>9/9/2021</a:t>
            </a:fld>
            <a:endParaRPr lang="en-US"/>
          </a:p>
        </p:txBody>
      </p:sp>
      <p:sp>
        <p:nvSpPr>
          <p:cNvPr id="5" name="Footer Placeholder 4">
            <a:extLst>
              <a:ext uri="{FF2B5EF4-FFF2-40B4-BE49-F238E27FC236}">
                <a16:creationId xmlns:a16="http://schemas.microsoft.com/office/drawing/2014/main" id="{BDBDAAF6-B6D0-44FF-BF91-7B1E8A0F31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06AF285-9262-45D3-A61D-C9C34C33CF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97BAF9-F7E7-4C91-93D2-7CF5D79623D2}" type="slidenum">
              <a:rPr lang="en-US" smtClean="0"/>
              <a:t>‹#›</a:t>
            </a:fld>
            <a:endParaRPr lang="en-US"/>
          </a:p>
        </p:txBody>
      </p:sp>
    </p:spTree>
    <p:extLst>
      <p:ext uri="{BB962C8B-B14F-4D97-AF65-F5344CB8AC3E}">
        <p14:creationId xmlns:p14="http://schemas.microsoft.com/office/powerpoint/2010/main" val="3567387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816-7278-4E61-B9EC-24C58CB4896E}"/>
              </a:ext>
            </a:extLst>
          </p:cNvPr>
          <p:cNvSpPr>
            <a:spLocks noGrp="1"/>
          </p:cNvSpPr>
          <p:nvPr>
            <p:ph type="ctrTitle"/>
          </p:nvPr>
        </p:nvSpPr>
        <p:spPr/>
        <p:txBody>
          <a:bodyPr/>
          <a:lstStyle/>
          <a:p>
            <a:r>
              <a:rPr lang="en-US" dirty="0"/>
              <a:t>European Union and Migrants and Refugees</a:t>
            </a:r>
          </a:p>
        </p:txBody>
      </p:sp>
      <p:sp>
        <p:nvSpPr>
          <p:cNvPr id="3" name="Subtitle 2">
            <a:extLst>
              <a:ext uri="{FF2B5EF4-FFF2-40B4-BE49-F238E27FC236}">
                <a16:creationId xmlns:a16="http://schemas.microsoft.com/office/drawing/2014/main" id="{B2A6B2D4-AB70-4F0C-AF43-DEF45271232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13059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F563-366B-4CC0-A9B7-5A1006FD6FB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FA28F3A-B43E-4226-BEFF-25BFF8FEE463}"/>
              </a:ext>
            </a:extLst>
          </p:cNvPr>
          <p:cNvSpPr>
            <a:spLocks noGrp="1"/>
          </p:cNvSpPr>
          <p:nvPr>
            <p:ph idx="1"/>
          </p:nvPr>
        </p:nvSpPr>
        <p:spPr/>
        <p:txBody>
          <a:bodyPr>
            <a:normAutofit lnSpcReduction="10000"/>
          </a:bodyPr>
          <a:lstStyle/>
          <a:p>
            <a:r>
              <a:rPr lang="en-US" sz="2400" dirty="0"/>
              <a:t>Philosophers have dreamed about a United Europe for centuries but it was the need for the economic reconstruction of Europe after the Second World War and the desire to resolve the Franco-German rivalry that were the main motives behind the creation of what Winston Churchill in 1946 called a ‘’United States of Europe’’</a:t>
            </a:r>
          </a:p>
          <a:p>
            <a:r>
              <a:rPr lang="en-US" sz="2400" dirty="0"/>
              <a:t>European integration in fact began as a modern plan for sectoral cooperation proposed by Jean Monnet, adviser to the French foreign minister Robert Schuman.</a:t>
            </a:r>
          </a:p>
          <a:p>
            <a:r>
              <a:rPr lang="en-US" sz="2400" dirty="0"/>
              <a:t>This led to the treaty establishing the European Coal and Steel  Community signed in Paris in 1951, y France, West Germany, Italy and the Benelux countries.</a:t>
            </a:r>
          </a:p>
          <a:p>
            <a:r>
              <a:rPr lang="en-US" sz="2400" dirty="0"/>
              <a:t>After that, they signed the treaties founding the European Economic Community and the European Atomic Energy Agency  in Rome in 1957</a:t>
            </a:r>
          </a:p>
        </p:txBody>
      </p:sp>
    </p:spTree>
    <p:extLst>
      <p:ext uri="{BB962C8B-B14F-4D97-AF65-F5344CB8AC3E}">
        <p14:creationId xmlns:p14="http://schemas.microsoft.com/office/powerpoint/2010/main" val="3396367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99A6E-37D8-4496-90D9-F4E5976B442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9BBAB23-70DC-4D08-9855-E86ED3BA08FE}"/>
              </a:ext>
            </a:extLst>
          </p:cNvPr>
          <p:cNvSpPr>
            <a:spLocks noGrp="1"/>
          </p:cNvSpPr>
          <p:nvPr>
            <p:ph idx="1"/>
          </p:nvPr>
        </p:nvSpPr>
        <p:spPr/>
        <p:txBody>
          <a:bodyPr>
            <a:normAutofit/>
          </a:bodyPr>
          <a:lstStyle/>
          <a:p>
            <a:pPr algn="just"/>
            <a:r>
              <a:rPr lang="en-US" sz="2400" dirty="0"/>
              <a:t>The treaty establishing the EEC came to be known as the Treaty of Rome. The EEC aimed to create an internal market characterized by the free movement of goods, services, persons and capital. The treaty of Rome also provided for the Common Agricultural Policy established in 1962</a:t>
            </a:r>
          </a:p>
          <a:p>
            <a:pPr algn="just"/>
            <a:r>
              <a:rPr lang="en-US" sz="2400" dirty="0"/>
              <a:t>In 1979 the European Monetary System was founded; it was built around a central unit of  account the European Currency Unit and provided a high degree of intra-European monetary stability </a:t>
            </a:r>
          </a:p>
          <a:p>
            <a:pPr algn="just"/>
            <a:r>
              <a:rPr lang="en-US" sz="2400" dirty="0"/>
              <a:t>In 1986 a new treaty, the Single European Act, was signed in Luxemburg. Unlike the predecessors, the SEA, included policy  areas such as the environment research and technology and economic and social cohesion.</a:t>
            </a:r>
          </a:p>
        </p:txBody>
      </p:sp>
    </p:spTree>
    <p:extLst>
      <p:ext uri="{BB962C8B-B14F-4D97-AF65-F5344CB8AC3E}">
        <p14:creationId xmlns:p14="http://schemas.microsoft.com/office/powerpoint/2010/main" val="4033810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8C4C1-8177-40E3-9279-5E111FF364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551FEF-A3AC-43EE-BDF1-F83D9A035D01}"/>
              </a:ext>
            </a:extLst>
          </p:cNvPr>
          <p:cNvSpPr>
            <a:spLocks noGrp="1"/>
          </p:cNvSpPr>
          <p:nvPr>
            <p:ph idx="1"/>
          </p:nvPr>
        </p:nvSpPr>
        <p:spPr/>
        <p:txBody>
          <a:bodyPr>
            <a:normAutofit/>
          </a:bodyPr>
          <a:lstStyle/>
          <a:p>
            <a:pPr algn="just"/>
            <a:r>
              <a:rPr lang="en-US" sz="2400" dirty="0"/>
              <a:t>The next logical step was moving to full economic and monetary union. This was achieved in the Treaty on European Union, or the Maastricht Treaty, as it, was commonly known after the Dutch city in which it was signed. The treaty established a timetable for the phasing  out of national currencies  and the introduction of a European currency called ‘’euro’’</a:t>
            </a:r>
          </a:p>
          <a:p>
            <a:pPr algn="just"/>
            <a:r>
              <a:rPr lang="en-US" sz="2400" dirty="0"/>
              <a:t>The member states were to meet certain convergence criteria relating to inflation, national debt and deficits and long-term interest rates in order to enter the economic and monetary union.</a:t>
            </a:r>
          </a:p>
          <a:p>
            <a:pPr algn="just"/>
            <a:r>
              <a:rPr lang="en-US" sz="2400" dirty="0"/>
              <a:t>Another important contribution of the Maastricht Treaty was that established the principle of subsidiarity.</a:t>
            </a:r>
          </a:p>
        </p:txBody>
      </p:sp>
    </p:spTree>
    <p:extLst>
      <p:ext uri="{BB962C8B-B14F-4D97-AF65-F5344CB8AC3E}">
        <p14:creationId xmlns:p14="http://schemas.microsoft.com/office/powerpoint/2010/main" val="2939790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7A9D7-FFD7-4760-964F-F6B8CACFA43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52A24A-2E0A-48D9-9CE8-B87B71BE37DB}"/>
              </a:ext>
            </a:extLst>
          </p:cNvPr>
          <p:cNvSpPr>
            <a:spLocks noGrp="1"/>
          </p:cNvSpPr>
          <p:nvPr>
            <p:ph idx="1"/>
          </p:nvPr>
        </p:nvSpPr>
        <p:spPr/>
        <p:txBody>
          <a:bodyPr/>
          <a:lstStyle/>
          <a:p>
            <a:pPr lvl="1"/>
            <a:r>
              <a:rPr lang="en-US" dirty="0"/>
              <a:t>The refugee problem is not a recent development. After the First World War the </a:t>
            </a:r>
            <a:r>
              <a:rPr lang="en-US" dirty="0" err="1"/>
              <a:t>Leaque</a:t>
            </a:r>
            <a:r>
              <a:rPr lang="en-US" dirty="0"/>
              <a:t> of Nations had to feed and shelter hundreds of thousands mainly in Eastern Europe. Following the Second World War Europe was confronted with 21 millions of </a:t>
            </a:r>
            <a:r>
              <a:rPr lang="en-US" b="1" dirty="0"/>
              <a:t>displaced persons </a:t>
            </a:r>
            <a:r>
              <a:rPr lang="en-US" dirty="0"/>
              <a:t>and </a:t>
            </a:r>
            <a:r>
              <a:rPr lang="en-US" b="1" dirty="0"/>
              <a:t>prisoners of war</a:t>
            </a:r>
          </a:p>
          <a:p>
            <a:pPr lvl="1"/>
            <a:r>
              <a:rPr lang="en-US" dirty="0"/>
              <a:t>In 1945 the UN established the International Refugee Organization which soon turned out to be a </a:t>
            </a:r>
            <a:r>
              <a:rPr lang="en-US" dirty="0" err="1"/>
              <a:t>stopgab</a:t>
            </a:r>
            <a:r>
              <a:rPr lang="en-US" dirty="0"/>
              <a:t> measure. Local authorities and volunteers could not take on the gigantic task of caring for a moving continent </a:t>
            </a:r>
          </a:p>
          <a:p>
            <a:pPr lvl="1"/>
            <a:r>
              <a:rPr lang="en-US" dirty="0"/>
              <a:t>In 1951 the IRO was dissolved after fulfilling its mission of </a:t>
            </a:r>
            <a:r>
              <a:rPr lang="en-US" dirty="0" err="1"/>
              <a:t>repartriating</a:t>
            </a:r>
            <a:r>
              <a:rPr lang="en-US" dirty="0"/>
              <a:t> refugees that had resulted from World War II the </a:t>
            </a:r>
            <a:r>
              <a:rPr lang="en-US" b="1" dirty="0"/>
              <a:t>Office of the United Nations High Commissioner for Refugees</a:t>
            </a:r>
            <a:r>
              <a:rPr lang="en-US" dirty="0"/>
              <a:t> began operations</a:t>
            </a:r>
          </a:p>
        </p:txBody>
      </p:sp>
    </p:spTree>
    <p:extLst>
      <p:ext uri="{BB962C8B-B14F-4D97-AF65-F5344CB8AC3E}">
        <p14:creationId xmlns:p14="http://schemas.microsoft.com/office/powerpoint/2010/main" val="1967328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29D76-AAFD-40CA-B4CD-6D6721A7E4A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69E1741-DA57-45A3-ACE4-04A8C8BADF47}"/>
              </a:ext>
            </a:extLst>
          </p:cNvPr>
          <p:cNvSpPr>
            <a:spLocks noGrp="1"/>
          </p:cNvSpPr>
          <p:nvPr>
            <p:ph idx="1"/>
          </p:nvPr>
        </p:nvSpPr>
        <p:spPr/>
        <p:txBody>
          <a:bodyPr>
            <a:normAutofit/>
          </a:bodyPr>
          <a:lstStyle/>
          <a:p>
            <a:pPr algn="just"/>
            <a:r>
              <a:rPr lang="en-US" sz="2400" dirty="0"/>
              <a:t>United Nations helps refugees in four main ways. First it provides emergency relief assistance which includes essentials such as food, shelter, and medical aid. Although such operations save lives, they are not a permanent solution. </a:t>
            </a:r>
          </a:p>
          <a:p>
            <a:pPr algn="just"/>
            <a:r>
              <a:rPr lang="en-US" sz="2400" dirty="0"/>
              <a:t>A second approach </a:t>
            </a:r>
            <a:r>
              <a:rPr lang="en-US" sz="2400" dirty="0" err="1"/>
              <a:t>adpted</a:t>
            </a:r>
            <a:r>
              <a:rPr lang="en-US" sz="2400" dirty="0"/>
              <a:t> by the UNHCR is voluntary </a:t>
            </a:r>
            <a:r>
              <a:rPr lang="en-US" sz="2400" dirty="0" err="1"/>
              <a:t>repartriation</a:t>
            </a:r>
            <a:r>
              <a:rPr lang="en-US" sz="2400" dirty="0"/>
              <a:t>. The complication here is that it is difficult for the UN to know whether it can rely on a government which grants an amnesty or other guarantee.</a:t>
            </a:r>
          </a:p>
          <a:p>
            <a:pPr algn="just"/>
            <a:r>
              <a:rPr lang="en-US" sz="2400" dirty="0"/>
              <a:t>UNHCR helps refugees in resettlement either in their original country of residence or elsewhere. Settling in another country poses difficulties of acculturation and assimilation into the host society; but even returning home might pose questions of reintegration </a:t>
            </a:r>
          </a:p>
        </p:txBody>
      </p:sp>
    </p:spTree>
    <p:extLst>
      <p:ext uri="{BB962C8B-B14F-4D97-AF65-F5344CB8AC3E}">
        <p14:creationId xmlns:p14="http://schemas.microsoft.com/office/powerpoint/2010/main" val="2468757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A0D56-BFFF-45AF-B5B3-9C28C2FC198A}"/>
              </a:ext>
            </a:extLst>
          </p:cNvPr>
          <p:cNvSpPr>
            <a:spLocks noGrp="1"/>
          </p:cNvSpPr>
          <p:nvPr>
            <p:ph type="title"/>
          </p:nvPr>
        </p:nvSpPr>
        <p:spPr/>
        <p:txBody>
          <a:bodyPr/>
          <a:lstStyle/>
          <a:p>
            <a:r>
              <a:rPr lang="en-US" dirty="0"/>
              <a:t>Glossary</a:t>
            </a:r>
          </a:p>
        </p:txBody>
      </p:sp>
      <p:sp>
        <p:nvSpPr>
          <p:cNvPr id="3" name="Content Placeholder 2">
            <a:extLst>
              <a:ext uri="{FF2B5EF4-FFF2-40B4-BE49-F238E27FC236}">
                <a16:creationId xmlns:a16="http://schemas.microsoft.com/office/drawing/2014/main" id="{7431D197-4DB2-4B65-AA41-235C5545C9CF}"/>
              </a:ext>
            </a:extLst>
          </p:cNvPr>
          <p:cNvSpPr>
            <a:spLocks noGrp="1"/>
          </p:cNvSpPr>
          <p:nvPr>
            <p:ph idx="1"/>
          </p:nvPr>
        </p:nvSpPr>
        <p:spPr/>
        <p:txBody>
          <a:bodyPr>
            <a:normAutofit/>
          </a:bodyPr>
          <a:lstStyle/>
          <a:p>
            <a:pPr algn="just"/>
            <a:r>
              <a:rPr lang="en-US" sz="2400" dirty="0"/>
              <a:t>Historical materialism: the Marxist account of historical change, which argues that social changes is brought about by changes in economic structures and class struggles </a:t>
            </a:r>
          </a:p>
          <a:p>
            <a:pPr algn="just"/>
            <a:r>
              <a:rPr lang="en-US" sz="2400" dirty="0"/>
              <a:t>Individualism: a belief in the autonomy of the individual and the primacy of his/her rights over state interference</a:t>
            </a:r>
          </a:p>
          <a:p>
            <a:pPr algn="just"/>
            <a:r>
              <a:rPr lang="en-US" sz="2400" dirty="0"/>
              <a:t>Industrial society: a society characterized by highly developed industries</a:t>
            </a:r>
          </a:p>
          <a:p>
            <a:pPr algn="just"/>
            <a:r>
              <a:rPr lang="en-US" sz="2400" dirty="0"/>
              <a:t>Intolerance: A lack of tolerance of beliefs or </a:t>
            </a:r>
            <a:r>
              <a:rPr lang="en-US" sz="2400" dirty="0" err="1"/>
              <a:t>behaviour</a:t>
            </a:r>
            <a:r>
              <a:rPr lang="en-US" sz="2400" dirty="0"/>
              <a:t> opposed to one’s own</a:t>
            </a:r>
          </a:p>
          <a:p>
            <a:pPr algn="just"/>
            <a:r>
              <a:rPr lang="en-US" sz="2400" dirty="0"/>
              <a:t>Money supply: the total amount of money that exists in the economy of a country</a:t>
            </a:r>
          </a:p>
          <a:p>
            <a:pPr algn="just"/>
            <a:r>
              <a:rPr lang="en-US" sz="2400" dirty="0"/>
              <a:t>Nation-state: a sovereign geographical area inhabited by people of the </a:t>
            </a:r>
            <a:r>
              <a:rPr lang="en-US" sz="2400"/>
              <a:t>same nationality</a:t>
            </a:r>
            <a:endParaRPr lang="en-US" sz="2400" dirty="0"/>
          </a:p>
        </p:txBody>
      </p:sp>
    </p:spTree>
    <p:extLst>
      <p:ext uri="{BB962C8B-B14F-4D97-AF65-F5344CB8AC3E}">
        <p14:creationId xmlns:p14="http://schemas.microsoft.com/office/powerpoint/2010/main" val="40505577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710</Words>
  <Application>Microsoft Office PowerPoint</Application>
  <PresentationFormat>Widescreen</PresentationFormat>
  <Paragraphs>24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European Union and Migrants and Refugees</vt:lpstr>
      <vt:lpstr>PowerPoint Presentation</vt:lpstr>
      <vt:lpstr>PowerPoint Presentation</vt:lpstr>
      <vt:lpstr>PowerPoint Presentation</vt:lpstr>
      <vt:lpstr>PowerPoint Presentation</vt:lpstr>
      <vt:lpstr>PowerPoint Presentation</vt:lpstr>
      <vt:lpstr>Glossary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Union and Migrants and Refugees</dc:title>
  <dc:creator>christos</dc:creator>
  <cp:lastModifiedBy>christos</cp:lastModifiedBy>
  <cp:revision>8</cp:revision>
  <dcterms:created xsi:type="dcterms:W3CDTF">2021-09-09T18:39:46Z</dcterms:created>
  <dcterms:modified xsi:type="dcterms:W3CDTF">2021-09-09T19:51:29Z</dcterms:modified>
</cp:coreProperties>
</file>