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8"/>
  </p:notesMasterIdLst>
  <p:sldIdLst>
    <p:sldId id="605" r:id="rId4"/>
    <p:sldId id="606" r:id="rId5"/>
    <p:sldId id="607" r:id="rId6"/>
    <p:sldId id="608" r:id="rId7"/>
    <p:sldId id="609" r:id="rId8"/>
    <p:sldId id="611" r:id="rId9"/>
    <p:sldId id="612" r:id="rId10"/>
    <p:sldId id="613" r:id="rId11"/>
    <p:sldId id="614" r:id="rId12"/>
    <p:sldId id="635" r:id="rId13"/>
    <p:sldId id="636" r:id="rId14"/>
    <p:sldId id="637" r:id="rId15"/>
    <p:sldId id="639" r:id="rId16"/>
    <p:sldId id="640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66"/>
    <a:srgbClr val="0000CC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2" d="100"/>
          <a:sy n="82" d="100"/>
        </p:scale>
        <p:origin x="1728" y="96"/>
      </p:cViewPr>
      <p:guideLst>
        <p:guide orient="horz" pos="2160"/>
        <p:guide pos="2903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2/13/2020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708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2/13/2020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2/13/2020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2/13/2020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2/13/2020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2/13/2020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2/13/2020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2/13/2020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2/13/2020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2/13/2020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2/13/2020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2/13/2020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2/13/2020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2/13/2020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6271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41434" y="1411016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2/13/2020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2/13/2020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15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 hasCustomPrompt="1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İçin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89121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9358707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496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6841" y="614854"/>
            <a:ext cx="7993488" cy="31116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lang="tr-TR" sz="2400" b="1" kern="1200" dirty="0" smtClean="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tr-TR" dirty="0" smtClean="0"/>
              <a:t>Asıl Başlık Stili İçin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372" y="1308538"/>
            <a:ext cx="8003628" cy="2675634"/>
          </a:xfrm>
          <a:prstGeom prst="rect">
            <a:avLst/>
          </a:prstGeom>
        </p:spPr>
        <p:txBody>
          <a:bodyPr/>
          <a:lstStyle>
            <a:lvl1pPr marL="274320" indent="-27432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94360" indent="-27432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6868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70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2/13/2020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3131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5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533513" y="1640920"/>
            <a:ext cx="8012450" cy="324704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12. 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Beklenen getiri ve risk analizleri ticari gayrimenkul piyasaları analizleri, marka konut, rezidans, AVM, ofis, karma gayrimenkuller</a:t>
            </a:r>
          </a:p>
          <a:p>
            <a:pPr algn="just" fontAlgn="base">
              <a:spcBef>
                <a:spcPts val="600"/>
              </a:spcBef>
              <a:spcAft>
                <a:spcPct val="0"/>
              </a:spcAft>
              <a:buClr>
                <a:srgbClr val="160093"/>
              </a:buClr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ts val="600"/>
              </a:spcBef>
              <a:spcAft>
                <a:spcPct val="0"/>
              </a:spcAft>
              <a:buClr>
                <a:srgbClr val="160093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ts val="600"/>
              </a:spcBef>
              <a:spcAft>
                <a:spcPct val="0"/>
              </a:spcAft>
              <a:buClr>
                <a:srgbClr val="160093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ts val="600"/>
              </a:spcBef>
              <a:spcAft>
                <a:spcPct val="0"/>
              </a:spcAft>
              <a:buClr>
                <a:srgbClr val="160093"/>
              </a:buClr>
              <a:buFont typeface="Wingdings" panose="05000000000000000000" pitchFamily="2" charset="2"/>
              <a:buChar char="q"/>
            </a:pP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39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>
          <a:xfrm>
            <a:off x="457201" y="709448"/>
            <a:ext cx="7883128" cy="596838"/>
          </a:xfrm>
        </p:spPr>
        <p:txBody>
          <a:bodyPr/>
          <a:lstStyle/>
          <a:p>
            <a:r>
              <a:rPr lang="tr-TR" dirty="0"/>
              <a:t>Marka K</a:t>
            </a:r>
            <a:r>
              <a:rPr lang="tr-TR" dirty="0" smtClean="0"/>
              <a:t>onut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437492" y="1248767"/>
            <a:ext cx="8265073" cy="4268038"/>
          </a:xfrm>
        </p:spPr>
        <p:txBody>
          <a:bodyPr anchor="t">
            <a:normAutofit/>
          </a:bodyPr>
          <a:lstStyle/>
          <a:p>
            <a:pPr fontAlgn="base"/>
            <a:r>
              <a:rPr lang="tr-TR" b="1" dirty="0" smtClean="0"/>
              <a:t>Marka </a:t>
            </a:r>
            <a:r>
              <a:rPr lang="tr-TR" b="1" dirty="0"/>
              <a:t>konut,</a:t>
            </a:r>
            <a:r>
              <a:rPr lang="tr-TR" dirty="0"/>
              <a:t> inşaat projeleri konusunda deneyimli ve bilinen şirketler tarafından yapılan ve emsallerinden daha kısa sürede prim yapan konutlara verilen isimdir. </a:t>
            </a:r>
            <a:endParaRPr lang="tr-TR" dirty="0" smtClean="0"/>
          </a:p>
          <a:p>
            <a:pPr fontAlgn="base"/>
            <a:r>
              <a:rPr lang="tr-TR" dirty="0"/>
              <a:t>Markalı konut, 2000’li yılardan itibaren gayrimenkul sektörüne girdi, mortgage sistemi, alım gücü yüksek insan sayısının artışı ve nitelikli konut beklentisinin yükselmesiyle </a:t>
            </a:r>
            <a:r>
              <a:rPr lang="tr-TR" dirty="0" smtClean="0"/>
              <a:t>oluştu (Anonim 2019a).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07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>
          <a:xfrm>
            <a:off x="457201" y="472966"/>
            <a:ext cx="7883128" cy="833320"/>
          </a:xfrm>
        </p:spPr>
        <p:txBody>
          <a:bodyPr/>
          <a:lstStyle/>
          <a:p>
            <a:r>
              <a:rPr lang="tr-TR" dirty="0"/>
              <a:t>Marka Konut</a:t>
            </a:r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472966" y="1229710"/>
            <a:ext cx="8135006" cy="4681233"/>
          </a:xfrm>
        </p:spPr>
        <p:txBody>
          <a:bodyPr anchor="t">
            <a:normAutofit lnSpcReduction="10000"/>
          </a:bodyPr>
          <a:lstStyle/>
          <a:p>
            <a:pPr algn="just" fontAlgn="base"/>
            <a:r>
              <a:rPr lang="tr-TR" dirty="0"/>
              <a:t>Türkiye ekonomisine paralel olarak 2000’li yıllardan itibaren büyüme içine giren gayrimenkul sektörü bu dönemde markalı konut  projeleriyle tanıştı. </a:t>
            </a:r>
            <a:endParaRPr lang="tr-TR" dirty="0" smtClean="0"/>
          </a:p>
          <a:p>
            <a:pPr algn="just" fontAlgn="base"/>
            <a:r>
              <a:rPr lang="tr-TR" dirty="0" smtClean="0"/>
              <a:t>Bu </a:t>
            </a:r>
            <a:r>
              <a:rPr lang="tr-TR" dirty="0"/>
              <a:t>yıllarda  mortgage sisteminin konut alımını kolaylaştırması ve ekonomik seviyesi artan kişilerin nitelikli konut beklentilerinin yükselmesiyle markalı konuta talep başladı. </a:t>
            </a:r>
            <a:endParaRPr lang="tr-TR" dirty="0" smtClean="0"/>
          </a:p>
          <a:p>
            <a:pPr algn="just" fontAlgn="base"/>
            <a:r>
              <a:rPr lang="tr-TR" dirty="0" smtClean="0"/>
              <a:t>Markalaşma </a:t>
            </a:r>
            <a:r>
              <a:rPr lang="tr-TR" dirty="0"/>
              <a:t>süreciyle birlikte birçok inşaat firmasının mahalle arasındaki projeler yerine site tarzı 1000-2000 konutun olduğu projelere kaydığı dikkat çekiyor.  </a:t>
            </a:r>
            <a:endParaRPr lang="tr-TR" dirty="0" smtClean="0"/>
          </a:p>
          <a:p>
            <a:pPr algn="just" fontAlgn="base"/>
            <a:r>
              <a:rPr lang="tr-TR" dirty="0" smtClean="0"/>
              <a:t>Şehir </a:t>
            </a:r>
            <a:r>
              <a:rPr lang="tr-TR" dirty="0"/>
              <a:t>içinde olmasına rağmen kişilere daha fazla yeşil alan sunan, içinde havuz, spor salonu, SPA’sı, hamamı, tenis kortları, kapalı otoparkı bulunan projeleri sunan markalı projelerin de oranı artmaya başladı. </a:t>
            </a:r>
            <a:endParaRPr lang="tr-TR" dirty="0" smtClean="0"/>
          </a:p>
          <a:p>
            <a:pPr algn="just"/>
            <a:r>
              <a:rPr lang="tr-TR" dirty="0" smtClean="0"/>
              <a:t>Konut </a:t>
            </a:r>
            <a:r>
              <a:rPr lang="tr-TR" dirty="0"/>
              <a:t>Yatırımcıları ve Geliştiricileri Derneği (KONUTDER) verilerine göre Türkiye’de son 10 yılda yapılan konutların yaklaşık yüzde 5’i markalı konut firmaları tarafından </a:t>
            </a:r>
            <a:r>
              <a:rPr lang="tr-TR" dirty="0"/>
              <a:t>üretildi (Anonim 2019a).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689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>
          <a:xfrm>
            <a:off x="488731" y="536028"/>
            <a:ext cx="7851597" cy="770258"/>
          </a:xfrm>
        </p:spPr>
        <p:txBody>
          <a:bodyPr/>
          <a:lstStyle/>
          <a:p>
            <a:r>
              <a:rPr lang="tr-TR" dirty="0" smtClean="0"/>
              <a:t>Rezidans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500554" y="1311829"/>
            <a:ext cx="8328135" cy="4268038"/>
          </a:xfrm>
        </p:spPr>
        <p:txBody>
          <a:bodyPr anchor="t">
            <a:normAutofit/>
          </a:bodyPr>
          <a:lstStyle/>
          <a:p>
            <a:pPr algn="just" fontAlgn="base"/>
            <a:r>
              <a:rPr lang="tr-TR" dirty="0"/>
              <a:t>Türkiye’de residence kelimesi henüz bir netlik kazanamamıştır. Residence/rezidans denildiği zaman aklımıza çok katlı tek binalar gelmektedir. </a:t>
            </a:r>
            <a:endParaRPr lang="tr-TR" dirty="0" smtClean="0"/>
          </a:p>
          <a:p>
            <a:pPr algn="just" fontAlgn="base"/>
            <a:r>
              <a:rPr lang="tr-TR" dirty="0" smtClean="0"/>
              <a:t>Bu </a:t>
            </a:r>
            <a:r>
              <a:rPr lang="tr-TR" dirty="0"/>
              <a:t>yapılar birçok hanenin bir arada konforlu bir şekilde yaşayacağı, çoğunlukla Amerikan tarzı açık mutfak olan ve beyaz eşyaların içinde hazır bulunduğu modern tarzda inşa edilmişlerdir. </a:t>
            </a:r>
            <a:endParaRPr lang="tr-TR" dirty="0" smtClean="0"/>
          </a:p>
          <a:p>
            <a:pPr algn="just"/>
            <a:r>
              <a:rPr lang="tr-TR" dirty="0" smtClean="0"/>
              <a:t>Tanımı </a:t>
            </a:r>
            <a:r>
              <a:rPr lang="tr-TR" dirty="0"/>
              <a:t>için; kat maliklerine hayatı kolaylaştıracak birçok hizmeti sağlayan, 7/24 resepsiyon hizmeti, sosyal imkan ve güvenlik sağlayan, kendi kendine yetebilen teknolojik alt yapıya sahip yapılardır diyebiliriz. Residence demek genel anlamıyla otel konforunun konutlarda </a:t>
            </a:r>
            <a:r>
              <a:rPr lang="tr-TR" dirty="0"/>
              <a:t>sağlanmasıdır (Anonim 2019a).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233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>
          <a:xfrm>
            <a:off x="551793" y="551792"/>
            <a:ext cx="7788535" cy="754493"/>
          </a:xfrm>
        </p:spPr>
        <p:txBody>
          <a:bodyPr/>
          <a:lstStyle/>
          <a:p>
            <a:r>
              <a:rPr lang="tr-TR" dirty="0" smtClean="0"/>
              <a:t>Karma Proje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472966" y="1229710"/>
            <a:ext cx="7870934" cy="4681233"/>
          </a:xfrm>
        </p:spPr>
        <p:txBody>
          <a:bodyPr anchor="t">
            <a:normAutofit/>
          </a:bodyPr>
          <a:lstStyle/>
          <a:p>
            <a:r>
              <a:rPr lang="tr-TR" dirty="0"/>
              <a:t>Konut sektörü projelerde çeşitlilik ve avantajları artırmak, iyi bir yatırımın yolunu </a:t>
            </a:r>
            <a:r>
              <a:rPr lang="tr-TR" dirty="0" smtClean="0"/>
              <a:t> açmak </a:t>
            </a:r>
            <a:r>
              <a:rPr lang="tr-TR" dirty="0"/>
              <a:t>için farklı konseptler üretmeye devam </a:t>
            </a:r>
            <a:r>
              <a:rPr lang="tr-TR" dirty="0" smtClean="0"/>
              <a:t>etmektedir.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Bu </a:t>
            </a:r>
            <a:r>
              <a:rPr lang="tr-TR" dirty="0"/>
              <a:t>yenilikçi konseptlerden biri de karma projeler</a:t>
            </a:r>
            <a:r>
              <a:rPr lang="tr-TR" dirty="0" smtClean="0"/>
              <a:t>.</a:t>
            </a:r>
          </a:p>
          <a:p>
            <a:r>
              <a:rPr lang="tr-TR" dirty="0"/>
              <a:t>Karma proje, birden fazla kullanım fonksiyonunu barındıran projelerdir. Karma projeler, "mix use" olarak da ifade edilmektedir.</a:t>
            </a:r>
          </a:p>
          <a:p>
            <a:r>
              <a:rPr lang="tr-TR" dirty="0"/>
              <a:t>Bu projeler içinde aynı parselde ya da yakın parsellerde, konut, ofis amaçlı kullanım, ticari kullanım, AVM, bazen otel, rezidans birlikte tasarlanır.</a:t>
            </a:r>
          </a:p>
          <a:p>
            <a:r>
              <a:rPr lang="tr-TR" dirty="0"/>
              <a:t>Aslında eskinin "mahalle kültürünün" modernize edilmiş, kullanışlı ve sıkıştırılmış hali, karma projelerde yerini </a:t>
            </a:r>
            <a:r>
              <a:rPr lang="tr-TR" dirty="0"/>
              <a:t>alır (Anonim 2019a).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37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>
          <a:xfrm>
            <a:off x="451782" y="560430"/>
            <a:ext cx="7557471" cy="903514"/>
          </a:xfrm>
        </p:spPr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421727" y="1185705"/>
            <a:ext cx="8312369" cy="4268038"/>
          </a:xfrm>
        </p:spPr>
        <p:txBody>
          <a:bodyPr anchor="t">
            <a:normAutofit/>
          </a:bodyPr>
          <a:lstStyle/>
          <a:p>
            <a:r>
              <a:rPr lang="tr-TR" dirty="0" smtClean="0"/>
              <a:t>Anonim 2019. Web Sitesi: http</a:t>
            </a:r>
            <a:r>
              <a:rPr lang="tr-TR" dirty="0"/>
              <a:t>://www.dt-audit.com/dosyalar/</a:t>
            </a:r>
            <a:r>
              <a:rPr lang="tr-TR" dirty="0" err="1"/>
              <a:t>Egitim</a:t>
            </a:r>
            <a:r>
              <a:rPr lang="tr-TR" dirty="0"/>
              <a:t>/Kurumsal%20Y%C3%B6netim%20%C4%B0lkeleri%20Ve%20Finansal%20Yonetim/B%C3%B6l%C3%BCm%207-%</a:t>
            </a:r>
            <a:r>
              <a:rPr lang="tr-TR" dirty="0" smtClean="0"/>
              <a:t>20Risk%20ve%20Getiri.pdf. Erişim Tarihi: 03.12.2019</a:t>
            </a:r>
          </a:p>
          <a:p>
            <a:r>
              <a:rPr lang="tr-TR" dirty="0"/>
              <a:t>Anonim 2019. Web </a:t>
            </a:r>
            <a:r>
              <a:rPr lang="tr-TR" dirty="0" err="1" smtClean="0"/>
              <a:t>Sitesi:https</a:t>
            </a:r>
            <a:r>
              <a:rPr lang="tr-TR" dirty="0"/>
              <a:t>://www.apsiyon.com/</a:t>
            </a:r>
            <a:r>
              <a:rPr lang="tr-TR" dirty="0" err="1"/>
              <a:t>blog</a:t>
            </a:r>
            <a:r>
              <a:rPr lang="tr-TR" dirty="0"/>
              <a:t>/</a:t>
            </a:r>
            <a:r>
              <a:rPr lang="tr-TR" dirty="0" err="1"/>
              <a:t>turkiye</a:t>
            </a:r>
            <a:r>
              <a:rPr lang="tr-TR" dirty="0"/>
              <a:t>-de-rezidans-</a:t>
            </a:r>
            <a:r>
              <a:rPr lang="tr-TR" dirty="0" err="1"/>
              <a:t>kavrami</a:t>
            </a:r>
            <a:r>
              <a:rPr lang="tr-TR" dirty="0"/>
              <a:t>-</a:t>
            </a:r>
            <a:r>
              <a:rPr lang="tr-TR" dirty="0" err="1"/>
              <a:t>residence</a:t>
            </a:r>
            <a:r>
              <a:rPr lang="tr-TR" dirty="0"/>
              <a:t>-rezidans-nedir-</a:t>
            </a:r>
            <a:r>
              <a:rPr lang="tr-TR" dirty="0" smtClean="0"/>
              <a:t>-. </a:t>
            </a:r>
            <a:r>
              <a:rPr lang="tr-TR" dirty="0"/>
              <a:t>Erişim Tarihi: 03.12.2019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501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>
          <a:xfrm>
            <a:off x="472967" y="551792"/>
            <a:ext cx="7867362" cy="754493"/>
          </a:xfrm>
        </p:spPr>
        <p:txBody>
          <a:bodyPr/>
          <a:lstStyle/>
          <a:p>
            <a:r>
              <a:rPr lang="tr-TR" dirty="0" smtClean="0"/>
              <a:t>Beklenen Getiri Ve Risk Analizleri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268015" y="1245476"/>
            <a:ext cx="8265072" cy="4649702"/>
          </a:xfrm>
        </p:spPr>
        <p:txBody>
          <a:bodyPr anchor="t">
            <a:normAutofit/>
          </a:bodyPr>
          <a:lstStyle/>
          <a:p>
            <a:pPr algn="just"/>
            <a:r>
              <a:rPr lang="en-US" altLang="tr-TR" dirty="0" err="1"/>
              <a:t>Yatırım</a:t>
            </a:r>
            <a:r>
              <a:rPr lang="en-US" altLang="tr-TR" dirty="0"/>
              <a:t> </a:t>
            </a:r>
            <a:r>
              <a:rPr lang="en-US" altLang="tr-TR" dirty="0" err="1"/>
              <a:t>kararları</a:t>
            </a:r>
            <a:r>
              <a:rPr lang="en-US" altLang="tr-TR" dirty="0"/>
              <a:t> </a:t>
            </a:r>
            <a:r>
              <a:rPr lang="en-US" altLang="tr-TR" dirty="0" err="1"/>
              <a:t>yatırımcıların</a:t>
            </a:r>
            <a:r>
              <a:rPr lang="en-US" altLang="tr-TR" dirty="0"/>
              <a:t> </a:t>
            </a:r>
            <a:r>
              <a:rPr lang="en-US" altLang="tr-TR" dirty="0" err="1"/>
              <a:t>bekledikleri</a:t>
            </a:r>
            <a:r>
              <a:rPr lang="en-US" altLang="tr-TR" dirty="0"/>
              <a:t> </a:t>
            </a:r>
            <a:r>
              <a:rPr lang="en-US" altLang="tr-TR" dirty="0" err="1"/>
              <a:t>getiri</a:t>
            </a:r>
            <a:r>
              <a:rPr lang="en-US" altLang="tr-TR" dirty="0"/>
              <a:t> </a:t>
            </a:r>
            <a:r>
              <a:rPr lang="en-US" altLang="tr-TR" dirty="0" err="1"/>
              <a:t>oranına</a:t>
            </a:r>
            <a:r>
              <a:rPr lang="en-US" altLang="tr-TR" dirty="0"/>
              <a:t> </a:t>
            </a:r>
            <a:r>
              <a:rPr lang="en-US" altLang="tr-TR" dirty="0" err="1"/>
              <a:t>bağlı</a:t>
            </a:r>
            <a:r>
              <a:rPr lang="en-US" altLang="tr-TR" dirty="0"/>
              <a:t> </a:t>
            </a:r>
            <a:r>
              <a:rPr lang="en-US" altLang="tr-TR" dirty="0" err="1"/>
              <a:t>olarak</a:t>
            </a:r>
            <a:r>
              <a:rPr lang="en-US" altLang="tr-TR" dirty="0"/>
              <a:t> </a:t>
            </a:r>
            <a:r>
              <a:rPr lang="en-US" altLang="tr-TR" dirty="0" err="1"/>
              <a:t>alınır</a:t>
            </a:r>
            <a:r>
              <a:rPr lang="en-US" altLang="tr-TR" dirty="0"/>
              <a:t>.  Bu </a:t>
            </a:r>
            <a:r>
              <a:rPr lang="en-US" altLang="tr-TR" dirty="0" err="1"/>
              <a:t>sebeple</a:t>
            </a:r>
            <a:r>
              <a:rPr lang="en-US" altLang="tr-TR" dirty="0"/>
              <a:t> </a:t>
            </a:r>
            <a:r>
              <a:rPr lang="en-US" altLang="tr-TR" dirty="0" err="1"/>
              <a:t>finansal</a:t>
            </a:r>
            <a:r>
              <a:rPr lang="en-US" altLang="tr-TR" dirty="0"/>
              <a:t> </a:t>
            </a:r>
            <a:r>
              <a:rPr lang="en-US" altLang="tr-TR" dirty="0" err="1"/>
              <a:t>yönetici</a:t>
            </a:r>
            <a:r>
              <a:rPr lang="en-US" altLang="tr-TR" dirty="0"/>
              <a:t>, </a:t>
            </a:r>
            <a:r>
              <a:rPr lang="en-US" altLang="tr-TR" dirty="0" err="1"/>
              <a:t>risk_beklenen</a:t>
            </a:r>
            <a:r>
              <a:rPr lang="en-US" altLang="tr-TR" dirty="0"/>
              <a:t> </a:t>
            </a:r>
            <a:r>
              <a:rPr lang="en-US" altLang="tr-TR" dirty="0" err="1"/>
              <a:t>getiri</a:t>
            </a:r>
            <a:r>
              <a:rPr lang="en-US" altLang="tr-TR" dirty="0"/>
              <a:t> </a:t>
            </a:r>
            <a:r>
              <a:rPr lang="en-US" altLang="tr-TR" dirty="0" err="1"/>
              <a:t>oranı</a:t>
            </a:r>
            <a:r>
              <a:rPr lang="en-US" altLang="tr-TR" dirty="0"/>
              <a:t> ve </a:t>
            </a:r>
            <a:r>
              <a:rPr lang="en-US" altLang="tr-TR" dirty="0" err="1"/>
              <a:t>menkul</a:t>
            </a:r>
            <a:r>
              <a:rPr lang="en-US" altLang="tr-TR" dirty="0"/>
              <a:t> </a:t>
            </a:r>
            <a:r>
              <a:rPr lang="en-US" altLang="tr-TR" dirty="0" err="1"/>
              <a:t>değer</a:t>
            </a:r>
            <a:r>
              <a:rPr lang="en-US" altLang="tr-TR" dirty="0"/>
              <a:t> </a:t>
            </a:r>
            <a:r>
              <a:rPr lang="en-US" altLang="tr-TR" dirty="0" err="1"/>
              <a:t>fiyatları</a:t>
            </a:r>
            <a:r>
              <a:rPr lang="en-US" altLang="tr-TR" dirty="0"/>
              <a:t> </a:t>
            </a:r>
            <a:r>
              <a:rPr lang="en-US" altLang="tr-TR" dirty="0" err="1"/>
              <a:t>arasındaki</a:t>
            </a:r>
            <a:r>
              <a:rPr lang="en-US" altLang="tr-TR" dirty="0"/>
              <a:t> </a:t>
            </a:r>
            <a:r>
              <a:rPr lang="en-US" altLang="tr-TR" dirty="0" err="1"/>
              <a:t>ilişkiyi</a:t>
            </a:r>
            <a:r>
              <a:rPr lang="en-US" altLang="tr-TR" dirty="0"/>
              <a:t> ve </a:t>
            </a:r>
            <a:r>
              <a:rPr lang="en-US" altLang="tr-TR" dirty="0" err="1"/>
              <a:t>birbirleriyle</a:t>
            </a:r>
            <a:r>
              <a:rPr lang="en-US" altLang="tr-TR" dirty="0"/>
              <a:t> </a:t>
            </a:r>
            <a:r>
              <a:rPr lang="en-US" altLang="tr-TR" dirty="0" err="1"/>
              <a:t>etkileşimini</a:t>
            </a:r>
            <a:r>
              <a:rPr lang="en-US" altLang="tr-TR" dirty="0"/>
              <a:t> </a:t>
            </a:r>
            <a:r>
              <a:rPr lang="en-US" altLang="tr-TR" dirty="0" err="1"/>
              <a:t>iyi</a:t>
            </a:r>
            <a:r>
              <a:rPr lang="en-US" altLang="tr-TR" dirty="0"/>
              <a:t> </a:t>
            </a:r>
            <a:r>
              <a:rPr lang="en-US" altLang="tr-TR" dirty="0" err="1"/>
              <a:t>bilmek</a:t>
            </a:r>
            <a:r>
              <a:rPr lang="en-US" altLang="tr-TR" dirty="0"/>
              <a:t> </a:t>
            </a:r>
            <a:r>
              <a:rPr lang="en-US" altLang="tr-TR" dirty="0" err="1"/>
              <a:t>durumundadır</a:t>
            </a:r>
            <a:r>
              <a:rPr lang="en-US" altLang="tr-TR" dirty="0"/>
              <a:t>.</a:t>
            </a:r>
          </a:p>
          <a:p>
            <a:pPr algn="just"/>
            <a:r>
              <a:rPr lang="en-US" altLang="tr-TR" dirty="0" err="1"/>
              <a:t>Bir</a:t>
            </a:r>
            <a:r>
              <a:rPr lang="en-US" altLang="tr-TR" dirty="0"/>
              <a:t> </a:t>
            </a:r>
            <a:r>
              <a:rPr lang="en-US" altLang="tr-TR" dirty="0" err="1"/>
              <a:t>şeyin</a:t>
            </a:r>
            <a:r>
              <a:rPr lang="en-US" altLang="tr-TR" dirty="0"/>
              <a:t> </a:t>
            </a:r>
            <a:r>
              <a:rPr lang="en-US" altLang="tr-TR" dirty="0" err="1"/>
              <a:t>kıymeti</a:t>
            </a:r>
            <a:r>
              <a:rPr lang="en-US" altLang="tr-TR" dirty="0"/>
              <a:t> </a:t>
            </a:r>
            <a:r>
              <a:rPr lang="en-US" altLang="tr-TR" dirty="0" err="1"/>
              <a:t>onun</a:t>
            </a:r>
            <a:r>
              <a:rPr lang="en-US" altLang="tr-TR" dirty="0"/>
              <a:t> </a:t>
            </a:r>
            <a:r>
              <a:rPr lang="en-US" altLang="tr-TR" dirty="0" err="1"/>
              <a:t>gelecekte</a:t>
            </a:r>
            <a:r>
              <a:rPr lang="en-US" altLang="tr-TR" dirty="0"/>
              <a:t> </a:t>
            </a:r>
            <a:r>
              <a:rPr lang="en-US" altLang="tr-TR" dirty="0" err="1"/>
              <a:t>sağlayacağı</a:t>
            </a:r>
            <a:r>
              <a:rPr lang="en-US" altLang="tr-TR" dirty="0"/>
              <a:t> </a:t>
            </a:r>
            <a:r>
              <a:rPr lang="en-US" altLang="tr-TR" dirty="0" err="1"/>
              <a:t>nakit</a:t>
            </a:r>
            <a:r>
              <a:rPr lang="en-US" altLang="tr-TR" dirty="0"/>
              <a:t> </a:t>
            </a:r>
            <a:r>
              <a:rPr lang="en-US" altLang="tr-TR" dirty="0" err="1"/>
              <a:t>akımlarının</a:t>
            </a:r>
            <a:r>
              <a:rPr lang="en-US" altLang="tr-TR" dirty="0"/>
              <a:t> </a:t>
            </a:r>
            <a:r>
              <a:rPr lang="en-US" altLang="tr-TR" dirty="0" err="1"/>
              <a:t>beklenen</a:t>
            </a:r>
            <a:r>
              <a:rPr lang="en-US" altLang="tr-TR" dirty="0"/>
              <a:t> </a:t>
            </a:r>
            <a:r>
              <a:rPr lang="en-US" altLang="tr-TR" dirty="0" err="1"/>
              <a:t>değeriyle</a:t>
            </a:r>
            <a:r>
              <a:rPr lang="en-US" altLang="tr-TR" dirty="0"/>
              <a:t> </a:t>
            </a:r>
            <a:r>
              <a:rPr lang="en-US" altLang="tr-TR" dirty="0" err="1"/>
              <a:t>açıklanabilir</a:t>
            </a:r>
            <a:r>
              <a:rPr lang="en-US" altLang="tr-TR" dirty="0"/>
              <a:t>. Bu </a:t>
            </a:r>
            <a:r>
              <a:rPr lang="en-US" altLang="tr-TR" dirty="0" err="1"/>
              <a:t>prensip</a:t>
            </a:r>
            <a:r>
              <a:rPr lang="en-US" altLang="tr-TR" dirty="0"/>
              <a:t> </a:t>
            </a:r>
            <a:r>
              <a:rPr lang="en-US" altLang="tr-TR" dirty="0" err="1"/>
              <a:t>menkul</a:t>
            </a:r>
            <a:r>
              <a:rPr lang="en-US" altLang="tr-TR" dirty="0"/>
              <a:t> </a:t>
            </a:r>
            <a:r>
              <a:rPr lang="en-US" altLang="tr-TR" dirty="0" err="1"/>
              <a:t>değerler</a:t>
            </a:r>
            <a:r>
              <a:rPr lang="en-US" altLang="tr-TR" dirty="0"/>
              <a:t> </a:t>
            </a:r>
            <a:r>
              <a:rPr lang="en-US" altLang="tr-TR" dirty="0" err="1"/>
              <a:t>için</a:t>
            </a:r>
            <a:r>
              <a:rPr lang="en-US" altLang="tr-TR" dirty="0"/>
              <a:t> de </a:t>
            </a:r>
            <a:r>
              <a:rPr lang="en-US" altLang="tr-TR" dirty="0" err="1"/>
              <a:t>geçerlidir</a:t>
            </a:r>
            <a:r>
              <a:rPr lang="en-US" altLang="tr-TR" dirty="0"/>
              <a:t> ve </a:t>
            </a:r>
            <a:r>
              <a:rPr lang="en-US" altLang="tr-TR" dirty="0" err="1"/>
              <a:t>gelecekte</a:t>
            </a:r>
            <a:r>
              <a:rPr lang="en-US" altLang="tr-TR" dirty="0"/>
              <a:t> </a:t>
            </a:r>
            <a:r>
              <a:rPr lang="en-US" altLang="tr-TR" dirty="0" err="1"/>
              <a:t>sağlayacakları</a:t>
            </a:r>
            <a:r>
              <a:rPr lang="en-US" altLang="tr-TR" dirty="0"/>
              <a:t> </a:t>
            </a:r>
            <a:r>
              <a:rPr lang="en-US" altLang="tr-TR" dirty="0" err="1"/>
              <a:t>nakit</a:t>
            </a:r>
            <a:r>
              <a:rPr lang="en-US" altLang="tr-TR" dirty="0"/>
              <a:t> </a:t>
            </a:r>
            <a:r>
              <a:rPr lang="en-US" altLang="tr-TR" dirty="0" err="1"/>
              <a:t>akımları</a:t>
            </a:r>
            <a:r>
              <a:rPr lang="en-US" altLang="tr-TR" dirty="0"/>
              <a:t> ve </a:t>
            </a:r>
            <a:r>
              <a:rPr lang="en-US" altLang="tr-TR" dirty="0" err="1"/>
              <a:t>beklenen</a:t>
            </a:r>
            <a:r>
              <a:rPr lang="en-US" altLang="tr-TR" dirty="0"/>
              <a:t> </a:t>
            </a:r>
            <a:r>
              <a:rPr lang="en-US" altLang="tr-TR" dirty="0" err="1"/>
              <a:t>getiri</a:t>
            </a:r>
            <a:r>
              <a:rPr lang="en-US" altLang="tr-TR" dirty="0"/>
              <a:t> </a:t>
            </a:r>
            <a:r>
              <a:rPr lang="en-US" altLang="tr-TR" dirty="0" err="1"/>
              <a:t>oranları</a:t>
            </a:r>
            <a:r>
              <a:rPr lang="en-US" altLang="tr-TR" dirty="0"/>
              <a:t> </a:t>
            </a:r>
            <a:r>
              <a:rPr lang="en-US" altLang="tr-TR" dirty="0" err="1"/>
              <a:t>büyük</a:t>
            </a:r>
            <a:r>
              <a:rPr lang="en-US" altLang="tr-TR" dirty="0"/>
              <a:t> </a:t>
            </a:r>
            <a:r>
              <a:rPr lang="en-US" altLang="tr-TR" dirty="0" err="1"/>
              <a:t>önem</a:t>
            </a:r>
            <a:r>
              <a:rPr lang="en-US" altLang="tr-TR" dirty="0"/>
              <a:t> </a:t>
            </a:r>
            <a:r>
              <a:rPr lang="en-US" altLang="tr-TR" dirty="0" err="1" smtClean="0"/>
              <a:t>taşımaktadır</a:t>
            </a:r>
            <a:r>
              <a:rPr lang="tr-TR" altLang="tr-TR" dirty="0" smtClean="0"/>
              <a:t> (Anonim 2019)</a:t>
            </a:r>
            <a:r>
              <a:rPr lang="en-US" altLang="tr-TR" dirty="0" smtClean="0"/>
              <a:t>. 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258635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>
          <a:xfrm>
            <a:off x="520263" y="536028"/>
            <a:ext cx="7820066" cy="770258"/>
          </a:xfrm>
        </p:spPr>
        <p:txBody>
          <a:bodyPr/>
          <a:lstStyle/>
          <a:p>
            <a:r>
              <a:rPr lang="tr-TR" dirty="0" smtClean="0"/>
              <a:t>Beklenen Getiri Ve Risk Analizleri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646385" y="1403131"/>
            <a:ext cx="8008883" cy="4507812"/>
          </a:xfrm>
        </p:spPr>
        <p:txBody>
          <a:bodyPr anchor="t">
            <a:normAutofit/>
          </a:bodyPr>
          <a:lstStyle/>
          <a:p>
            <a:pPr algn="just"/>
            <a:r>
              <a:rPr lang="en-US" altLang="tr-TR" dirty="0" err="1"/>
              <a:t>Genel</a:t>
            </a:r>
            <a:r>
              <a:rPr lang="en-US" altLang="tr-TR" dirty="0"/>
              <a:t> </a:t>
            </a:r>
            <a:r>
              <a:rPr lang="en-US" altLang="tr-TR" dirty="0" err="1"/>
              <a:t>olarak</a:t>
            </a:r>
            <a:r>
              <a:rPr lang="en-US" altLang="tr-TR" dirty="0"/>
              <a:t> </a:t>
            </a:r>
            <a:r>
              <a:rPr lang="en-US" altLang="tr-TR" dirty="0" err="1"/>
              <a:t>bir</a:t>
            </a:r>
            <a:r>
              <a:rPr lang="en-US" altLang="tr-TR" dirty="0"/>
              <a:t> </a:t>
            </a:r>
            <a:r>
              <a:rPr lang="en-US" altLang="tr-TR" dirty="0" err="1"/>
              <a:t>varlığın</a:t>
            </a:r>
            <a:r>
              <a:rPr lang="en-US" altLang="tr-TR" dirty="0"/>
              <a:t> </a:t>
            </a:r>
            <a:r>
              <a:rPr lang="en-US" altLang="tr-TR" dirty="0" err="1"/>
              <a:t>değeri</a:t>
            </a:r>
            <a:r>
              <a:rPr lang="en-US" altLang="tr-TR" dirty="0"/>
              <a:t> </a:t>
            </a:r>
            <a:r>
              <a:rPr lang="en-US" altLang="tr-TR" dirty="0" err="1"/>
              <a:t>herhangi</a:t>
            </a:r>
            <a:r>
              <a:rPr lang="en-US" altLang="tr-TR" dirty="0"/>
              <a:t> </a:t>
            </a:r>
            <a:r>
              <a:rPr lang="en-US" altLang="tr-TR" dirty="0" err="1"/>
              <a:t>bir</a:t>
            </a:r>
            <a:r>
              <a:rPr lang="en-US" altLang="tr-TR" dirty="0"/>
              <a:t> </a:t>
            </a:r>
            <a:r>
              <a:rPr lang="en-US" altLang="tr-TR" dirty="0" err="1"/>
              <a:t>aktif</a:t>
            </a:r>
            <a:r>
              <a:rPr lang="en-US" altLang="tr-TR" dirty="0"/>
              <a:t> </a:t>
            </a:r>
            <a:r>
              <a:rPr lang="en-US" altLang="tr-TR" dirty="0" err="1"/>
              <a:t>varlığın</a:t>
            </a:r>
            <a:r>
              <a:rPr lang="en-US" altLang="tr-TR" dirty="0"/>
              <a:t> </a:t>
            </a:r>
            <a:r>
              <a:rPr lang="en-US" altLang="tr-TR" dirty="0" err="1"/>
              <a:t>değeri</a:t>
            </a:r>
            <a:r>
              <a:rPr lang="en-US" altLang="tr-TR" dirty="0"/>
              <a:t> </a:t>
            </a:r>
            <a:r>
              <a:rPr lang="en-US" altLang="tr-TR" dirty="0" err="1"/>
              <a:t>sahibinin</a:t>
            </a:r>
            <a:r>
              <a:rPr lang="en-US" altLang="tr-TR" dirty="0"/>
              <a:t>, </a:t>
            </a:r>
            <a:r>
              <a:rPr lang="en-US" altLang="tr-TR" dirty="0" err="1"/>
              <a:t>aktifin</a:t>
            </a:r>
            <a:r>
              <a:rPr lang="en-US" altLang="tr-TR" dirty="0"/>
              <a:t> </a:t>
            </a:r>
            <a:r>
              <a:rPr lang="en-US" altLang="tr-TR" dirty="0" err="1"/>
              <a:t>hayatı</a:t>
            </a:r>
            <a:r>
              <a:rPr lang="en-US" altLang="tr-TR" dirty="0"/>
              <a:t> </a:t>
            </a:r>
            <a:r>
              <a:rPr lang="en-US" altLang="tr-TR" dirty="0" err="1"/>
              <a:t>boyunca</a:t>
            </a:r>
            <a:r>
              <a:rPr lang="en-US" altLang="tr-TR" dirty="0"/>
              <a:t> </a:t>
            </a:r>
            <a:r>
              <a:rPr lang="en-US" altLang="tr-TR" dirty="0" err="1"/>
              <a:t>elde</a:t>
            </a:r>
            <a:r>
              <a:rPr lang="en-US" altLang="tr-TR" dirty="0"/>
              <a:t> </a:t>
            </a:r>
            <a:r>
              <a:rPr lang="en-US" altLang="tr-TR" dirty="0" err="1"/>
              <a:t>etmeyi</a:t>
            </a:r>
            <a:r>
              <a:rPr lang="en-US" altLang="tr-TR" dirty="0"/>
              <a:t> </a:t>
            </a:r>
            <a:r>
              <a:rPr lang="en-US" altLang="tr-TR" dirty="0" err="1"/>
              <a:t>beklediği</a:t>
            </a:r>
            <a:r>
              <a:rPr lang="en-US" altLang="tr-TR" dirty="0"/>
              <a:t> </a:t>
            </a:r>
            <a:r>
              <a:rPr lang="en-US" altLang="tr-TR" dirty="0" err="1"/>
              <a:t>faydalara</a:t>
            </a:r>
            <a:r>
              <a:rPr lang="en-US" altLang="tr-TR" dirty="0"/>
              <a:t> </a:t>
            </a:r>
            <a:r>
              <a:rPr lang="en-US" altLang="tr-TR" dirty="0" err="1"/>
              <a:t>bağlıdır</a:t>
            </a:r>
            <a:r>
              <a:rPr lang="en-US" altLang="tr-TR" dirty="0"/>
              <a:t>.</a:t>
            </a:r>
          </a:p>
          <a:p>
            <a:pPr algn="just"/>
            <a:r>
              <a:rPr lang="en-US" altLang="tr-TR" dirty="0" err="1" smtClean="0"/>
              <a:t>Finasal</a:t>
            </a:r>
            <a:r>
              <a:rPr lang="en-US" altLang="tr-TR" dirty="0" smtClean="0"/>
              <a:t> </a:t>
            </a:r>
            <a:r>
              <a:rPr lang="en-US" altLang="tr-TR" dirty="0" err="1"/>
              <a:t>varlıkların</a:t>
            </a:r>
            <a:r>
              <a:rPr lang="en-US" altLang="tr-TR" dirty="0"/>
              <a:t> </a:t>
            </a:r>
            <a:r>
              <a:rPr lang="en-US" altLang="tr-TR" dirty="0" err="1"/>
              <a:t>değeri</a:t>
            </a:r>
            <a:r>
              <a:rPr lang="en-US" altLang="tr-TR" dirty="0"/>
              <a:t> de, </a:t>
            </a:r>
            <a:r>
              <a:rPr lang="en-US" altLang="tr-TR" dirty="0" err="1"/>
              <a:t>elde</a:t>
            </a:r>
            <a:r>
              <a:rPr lang="en-US" altLang="tr-TR" dirty="0"/>
              <a:t> </a:t>
            </a:r>
            <a:r>
              <a:rPr lang="en-US" altLang="tr-TR" dirty="0" err="1"/>
              <a:t>tutma</a:t>
            </a:r>
            <a:r>
              <a:rPr lang="en-US" altLang="tr-TR" dirty="0"/>
              <a:t> </a:t>
            </a:r>
            <a:r>
              <a:rPr lang="en-US" altLang="tr-TR" dirty="0" err="1"/>
              <a:t>süresince</a:t>
            </a:r>
            <a:r>
              <a:rPr lang="en-US" altLang="tr-TR" dirty="0"/>
              <a:t> </a:t>
            </a:r>
            <a:r>
              <a:rPr lang="en-US" altLang="tr-TR" dirty="0" err="1"/>
              <a:t>sağlayacağı</a:t>
            </a:r>
            <a:r>
              <a:rPr lang="en-US" altLang="tr-TR" dirty="0"/>
              <a:t> </a:t>
            </a:r>
            <a:r>
              <a:rPr lang="en-US" altLang="tr-TR" dirty="0" err="1"/>
              <a:t>nakdi</a:t>
            </a:r>
            <a:r>
              <a:rPr lang="en-US" altLang="tr-TR" dirty="0"/>
              <a:t> </a:t>
            </a:r>
            <a:r>
              <a:rPr lang="en-US" altLang="tr-TR" dirty="0" err="1"/>
              <a:t>hasılatlara</a:t>
            </a:r>
            <a:r>
              <a:rPr lang="en-US" altLang="tr-TR" dirty="0"/>
              <a:t> </a:t>
            </a:r>
            <a:r>
              <a:rPr lang="en-US" altLang="tr-TR" dirty="0" err="1"/>
              <a:t>bağlıdır</a:t>
            </a:r>
            <a:r>
              <a:rPr lang="en-US" altLang="tr-TR" dirty="0"/>
              <a:t>.  Bu </a:t>
            </a:r>
            <a:r>
              <a:rPr lang="en-US" altLang="tr-TR" dirty="0" err="1"/>
              <a:t>hasılatlar</a:t>
            </a:r>
            <a:r>
              <a:rPr lang="en-US" altLang="tr-TR" dirty="0"/>
              <a:t>, </a:t>
            </a:r>
            <a:r>
              <a:rPr lang="en-US" altLang="tr-TR" dirty="0" err="1"/>
              <a:t>faiz,temettü</a:t>
            </a:r>
            <a:r>
              <a:rPr lang="en-US" altLang="tr-TR" dirty="0"/>
              <a:t> </a:t>
            </a:r>
            <a:r>
              <a:rPr lang="en-US" altLang="tr-TR" dirty="0" err="1"/>
              <a:t>gelirleri</a:t>
            </a:r>
            <a:r>
              <a:rPr lang="en-US" altLang="tr-TR" dirty="0"/>
              <a:t>, </a:t>
            </a:r>
            <a:r>
              <a:rPr lang="en-US" altLang="tr-TR" dirty="0" err="1"/>
              <a:t>aktif</a:t>
            </a:r>
            <a:r>
              <a:rPr lang="en-US" altLang="tr-TR" dirty="0"/>
              <a:t> </a:t>
            </a:r>
            <a:r>
              <a:rPr lang="en-US" altLang="tr-TR" dirty="0" err="1"/>
              <a:t>varlık</a:t>
            </a:r>
            <a:r>
              <a:rPr lang="en-US" altLang="tr-TR" dirty="0"/>
              <a:t> </a:t>
            </a:r>
            <a:r>
              <a:rPr lang="en-US" altLang="tr-TR" dirty="0" err="1"/>
              <a:t>satıldığında</a:t>
            </a:r>
            <a:r>
              <a:rPr lang="en-US" altLang="tr-TR" dirty="0"/>
              <a:t> ve </a:t>
            </a:r>
            <a:r>
              <a:rPr lang="en-US" altLang="tr-TR" dirty="0" err="1"/>
              <a:t>tahvilin</a:t>
            </a:r>
            <a:r>
              <a:rPr lang="en-US" altLang="tr-TR" dirty="0"/>
              <a:t> </a:t>
            </a:r>
            <a:r>
              <a:rPr lang="en-US" altLang="tr-TR" dirty="0" err="1"/>
              <a:t>vadesinde</a:t>
            </a:r>
            <a:r>
              <a:rPr lang="en-US" altLang="tr-TR" dirty="0"/>
              <a:t> </a:t>
            </a:r>
            <a:r>
              <a:rPr lang="en-US" altLang="tr-TR" dirty="0" err="1"/>
              <a:t>elde</a:t>
            </a:r>
            <a:r>
              <a:rPr lang="en-US" altLang="tr-TR" dirty="0"/>
              <a:t> </a:t>
            </a:r>
            <a:r>
              <a:rPr lang="en-US" altLang="tr-TR" dirty="0" err="1"/>
              <a:t>edilecek</a:t>
            </a:r>
            <a:r>
              <a:rPr lang="en-US" altLang="tr-TR" dirty="0"/>
              <a:t> </a:t>
            </a:r>
            <a:r>
              <a:rPr lang="en-US" altLang="tr-TR" dirty="0" err="1"/>
              <a:t>anaparadan</a:t>
            </a:r>
            <a:r>
              <a:rPr lang="en-US" altLang="tr-TR" dirty="0"/>
              <a:t> </a:t>
            </a:r>
            <a:r>
              <a:rPr lang="en-US" altLang="tr-TR" dirty="0" err="1"/>
              <a:t>oluşur</a:t>
            </a:r>
            <a:r>
              <a:rPr lang="en-US" altLang="tr-TR" dirty="0"/>
              <a:t>.</a:t>
            </a:r>
          </a:p>
          <a:p>
            <a:pPr algn="just"/>
            <a:r>
              <a:rPr lang="en-US" altLang="tr-TR" dirty="0" err="1" smtClean="0"/>
              <a:t>Aktif</a:t>
            </a:r>
            <a:r>
              <a:rPr lang="en-US" altLang="tr-TR" dirty="0" smtClean="0"/>
              <a:t> </a:t>
            </a:r>
            <a:r>
              <a:rPr lang="en-US" altLang="tr-TR" dirty="0" err="1"/>
              <a:t>varlığın</a:t>
            </a:r>
            <a:r>
              <a:rPr lang="en-US" altLang="tr-TR" dirty="0"/>
              <a:t> </a:t>
            </a:r>
            <a:r>
              <a:rPr lang="en-US" altLang="tr-TR" dirty="0" err="1"/>
              <a:t>değerini</a:t>
            </a:r>
            <a:r>
              <a:rPr lang="en-US" altLang="tr-TR" dirty="0"/>
              <a:t> </a:t>
            </a:r>
            <a:r>
              <a:rPr lang="en-US" altLang="tr-TR" dirty="0" err="1"/>
              <a:t>belirlemenin</a:t>
            </a:r>
            <a:r>
              <a:rPr lang="en-US" altLang="tr-TR" dirty="0"/>
              <a:t> </a:t>
            </a:r>
            <a:r>
              <a:rPr lang="en-US" altLang="tr-TR" dirty="0" err="1"/>
              <a:t>bir</a:t>
            </a:r>
            <a:r>
              <a:rPr lang="en-US" altLang="tr-TR" dirty="0"/>
              <a:t> </a:t>
            </a:r>
            <a:r>
              <a:rPr lang="en-US" altLang="tr-TR" dirty="0" err="1"/>
              <a:t>yolu</a:t>
            </a:r>
            <a:r>
              <a:rPr lang="en-US" altLang="tr-TR" dirty="0"/>
              <a:t> da </a:t>
            </a:r>
            <a:r>
              <a:rPr lang="en-US" altLang="tr-TR" dirty="0" err="1"/>
              <a:t>elde</a:t>
            </a:r>
            <a:r>
              <a:rPr lang="en-US" altLang="tr-TR" dirty="0"/>
              <a:t> </a:t>
            </a:r>
            <a:r>
              <a:rPr lang="en-US" altLang="tr-TR" dirty="0" err="1"/>
              <a:t>etme</a:t>
            </a:r>
            <a:r>
              <a:rPr lang="en-US" altLang="tr-TR" dirty="0"/>
              <a:t> </a:t>
            </a:r>
            <a:r>
              <a:rPr lang="en-US" altLang="tr-TR" dirty="0" err="1"/>
              <a:t>süresince</a:t>
            </a:r>
            <a:r>
              <a:rPr lang="en-US" altLang="tr-TR" dirty="0"/>
              <a:t> </a:t>
            </a:r>
            <a:r>
              <a:rPr lang="en-US" altLang="tr-TR" dirty="0" err="1"/>
              <a:t>sağlanacak</a:t>
            </a:r>
            <a:r>
              <a:rPr lang="en-US" altLang="tr-TR" dirty="0"/>
              <a:t> net  </a:t>
            </a:r>
            <a:r>
              <a:rPr lang="en-US" altLang="tr-TR" dirty="0" err="1"/>
              <a:t>nakit</a:t>
            </a:r>
            <a:r>
              <a:rPr lang="en-US" altLang="tr-TR" dirty="0"/>
              <a:t> </a:t>
            </a:r>
            <a:r>
              <a:rPr lang="en-US" altLang="tr-TR" dirty="0" err="1"/>
              <a:t>girişlerinin</a:t>
            </a:r>
            <a:r>
              <a:rPr lang="en-US" altLang="tr-TR" dirty="0"/>
              <a:t> </a:t>
            </a:r>
            <a:r>
              <a:rPr lang="en-US" altLang="tr-TR" dirty="0" err="1"/>
              <a:t>beklenen</a:t>
            </a:r>
            <a:r>
              <a:rPr lang="en-US" altLang="tr-TR" dirty="0"/>
              <a:t> </a:t>
            </a:r>
            <a:r>
              <a:rPr lang="en-US" altLang="tr-TR" dirty="0" err="1"/>
              <a:t>getiri</a:t>
            </a:r>
            <a:r>
              <a:rPr lang="en-US" altLang="tr-TR" dirty="0"/>
              <a:t> </a:t>
            </a:r>
            <a:r>
              <a:rPr lang="en-US" altLang="tr-TR" dirty="0" err="1"/>
              <a:t>oranı</a:t>
            </a:r>
            <a:r>
              <a:rPr lang="en-US" altLang="tr-TR" dirty="0"/>
              <a:t> </a:t>
            </a:r>
            <a:r>
              <a:rPr lang="en-US" altLang="tr-TR" dirty="0" err="1"/>
              <a:t>ile</a:t>
            </a:r>
            <a:r>
              <a:rPr lang="en-US" altLang="tr-TR" dirty="0"/>
              <a:t> </a:t>
            </a:r>
            <a:r>
              <a:rPr lang="en-US" altLang="tr-TR" dirty="0" err="1"/>
              <a:t>iskonto</a:t>
            </a:r>
            <a:r>
              <a:rPr lang="en-US" altLang="tr-TR" dirty="0"/>
              <a:t> </a:t>
            </a:r>
            <a:r>
              <a:rPr lang="en-US" altLang="tr-TR" dirty="0" err="1"/>
              <a:t>edilmesidir</a:t>
            </a:r>
            <a:r>
              <a:rPr lang="en-US" altLang="tr-TR" dirty="0"/>
              <a:t> ve </a:t>
            </a:r>
            <a:r>
              <a:rPr lang="en-US" altLang="tr-TR" dirty="0" err="1"/>
              <a:t>gelirlerin</a:t>
            </a:r>
            <a:r>
              <a:rPr lang="en-US" altLang="tr-TR" dirty="0"/>
              <a:t> KAPİTALİZASYONU  </a:t>
            </a:r>
            <a:r>
              <a:rPr lang="en-US" altLang="tr-TR" dirty="0" err="1"/>
              <a:t>olarak</a:t>
            </a:r>
            <a:r>
              <a:rPr lang="en-US" altLang="tr-TR" dirty="0"/>
              <a:t> </a:t>
            </a:r>
            <a:r>
              <a:rPr lang="en-US" altLang="tr-TR" dirty="0" err="1" smtClean="0"/>
              <a:t>adlandırılır</a:t>
            </a:r>
            <a:r>
              <a:rPr lang="tr-TR" altLang="tr-TR" dirty="0" smtClean="0"/>
              <a:t> (Anonim 2019)</a:t>
            </a:r>
            <a:r>
              <a:rPr lang="en-US" altLang="tr-TR" dirty="0" smtClean="0"/>
              <a:t>.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93315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>
          <a:xfrm>
            <a:off x="409903" y="567558"/>
            <a:ext cx="7930425" cy="738727"/>
          </a:xfrm>
        </p:spPr>
        <p:txBody>
          <a:bodyPr/>
          <a:lstStyle/>
          <a:p>
            <a:r>
              <a:rPr lang="tr-TR" dirty="0" smtClean="0"/>
              <a:t>Beklenen Getiri Ve Risk Analizleri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362607" y="1277007"/>
            <a:ext cx="8198069" cy="4633936"/>
          </a:xfrm>
        </p:spPr>
        <p:txBody>
          <a:bodyPr anchor="t">
            <a:normAutofit/>
          </a:bodyPr>
          <a:lstStyle/>
          <a:p>
            <a:pPr algn="just"/>
            <a:r>
              <a:rPr lang="en-US" altLang="tr-TR" dirty="0" err="1"/>
              <a:t>Varlığın</a:t>
            </a:r>
            <a:r>
              <a:rPr lang="en-US" altLang="tr-TR" dirty="0"/>
              <a:t> </a:t>
            </a:r>
            <a:r>
              <a:rPr lang="en-US" altLang="tr-TR" dirty="0" err="1"/>
              <a:t>riski</a:t>
            </a:r>
            <a:r>
              <a:rPr lang="en-US" altLang="tr-TR" dirty="0"/>
              <a:t> </a:t>
            </a:r>
            <a:r>
              <a:rPr lang="en-US" altLang="tr-TR" dirty="0" err="1"/>
              <a:t>arttıkça</a:t>
            </a:r>
            <a:r>
              <a:rPr lang="en-US" altLang="tr-TR" dirty="0"/>
              <a:t> </a:t>
            </a:r>
            <a:r>
              <a:rPr lang="en-US" altLang="tr-TR" dirty="0" err="1"/>
              <a:t>yatırımcının</a:t>
            </a:r>
            <a:r>
              <a:rPr lang="en-US" altLang="tr-TR" dirty="0"/>
              <a:t> </a:t>
            </a:r>
            <a:r>
              <a:rPr lang="en-US" altLang="tr-TR" dirty="0" err="1"/>
              <a:t>gertiri</a:t>
            </a:r>
            <a:r>
              <a:rPr lang="en-US" altLang="tr-TR" dirty="0"/>
              <a:t> </a:t>
            </a:r>
            <a:r>
              <a:rPr lang="en-US" altLang="tr-TR" dirty="0" err="1"/>
              <a:t>oranı</a:t>
            </a:r>
            <a:r>
              <a:rPr lang="en-US" altLang="tr-TR" dirty="0"/>
              <a:t> da </a:t>
            </a:r>
            <a:r>
              <a:rPr lang="en-US" altLang="tr-TR" dirty="0" err="1"/>
              <a:t>artmaktadır</a:t>
            </a:r>
            <a:r>
              <a:rPr lang="en-US" altLang="tr-TR" dirty="0"/>
              <a:t>.</a:t>
            </a:r>
          </a:p>
          <a:p>
            <a:pPr algn="just"/>
            <a:r>
              <a:rPr lang="en-US" altLang="tr-TR" dirty="0" err="1" smtClean="0"/>
              <a:t>Ayrıca</a:t>
            </a:r>
            <a:r>
              <a:rPr lang="en-US" altLang="tr-TR" dirty="0" smtClean="0"/>
              <a:t> </a:t>
            </a:r>
            <a:r>
              <a:rPr lang="en-US" altLang="tr-TR" dirty="0" err="1"/>
              <a:t>finansal</a:t>
            </a:r>
            <a:r>
              <a:rPr lang="en-US" altLang="tr-TR" dirty="0"/>
              <a:t> </a:t>
            </a:r>
            <a:r>
              <a:rPr lang="en-US" altLang="tr-TR" dirty="0" err="1"/>
              <a:t>varlığın</a:t>
            </a:r>
            <a:r>
              <a:rPr lang="en-US" altLang="tr-TR" dirty="0"/>
              <a:t> </a:t>
            </a:r>
            <a:r>
              <a:rPr lang="en-US" altLang="tr-TR" dirty="0" err="1"/>
              <a:t>değeri</a:t>
            </a:r>
            <a:r>
              <a:rPr lang="en-US" altLang="tr-TR" dirty="0"/>
              <a:t> </a:t>
            </a:r>
            <a:r>
              <a:rPr lang="en-US" altLang="tr-TR" dirty="0" err="1"/>
              <a:t>potansiyel</a:t>
            </a:r>
            <a:r>
              <a:rPr lang="en-US" altLang="tr-TR" dirty="0"/>
              <a:t> </a:t>
            </a:r>
            <a:r>
              <a:rPr lang="en-US" altLang="tr-TR" dirty="0" err="1"/>
              <a:t>alıcı</a:t>
            </a:r>
            <a:r>
              <a:rPr lang="en-US" altLang="tr-TR" dirty="0"/>
              <a:t> ve </a:t>
            </a:r>
            <a:r>
              <a:rPr lang="en-US" altLang="tr-TR" dirty="0" err="1"/>
              <a:t>satıcıların</a:t>
            </a:r>
            <a:r>
              <a:rPr lang="en-US" altLang="tr-TR" dirty="0"/>
              <a:t> </a:t>
            </a:r>
            <a:r>
              <a:rPr lang="en-US" altLang="tr-TR" dirty="0" err="1"/>
              <a:t>davranışlarına</a:t>
            </a:r>
            <a:r>
              <a:rPr lang="en-US" altLang="tr-TR" dirty="0"/>
              <a:t> ve </a:t>
            </a:r>
            <a:r>
              <a:rPr lang="en-US" altLang="tr-TR" dirty="0" err="1"/>
              <a:t>düşüncelerine</a:t>
            </a:r>
            <a:r>
              <a:rPr lang="en-US" altLang="tr-TR" dirty="0"/>
              <a:t> </a:t>
            </a:r>
            <a:r>
              <a:rPr lang="en-US" altLang="tr-TR" dirty="0" err="1"/>
              <a:t>göre</a:t>
            </a:r>
            <a:r>
              <a:rPr lang="en-US" altLang="tr-TR" dirty="0"/>
              <a:t> de </a:t>
            </a:r>
            <a:r>
              <a:rPr lang="en-US" altLang="tr-TR" dirty="0" err="1"/>
              <a:t>değişmektedir</a:t>
            </a:r>
            <a:r>
              <a:rPr lang="en-US" altLang="tr-TR" dirty="0"/>
              <a:t>.</a:t>
            </a:r>
          </a:p>
          <a:p>
            <a:pPr algn="just"/>
            <a:r>
              <a:rPr lang="en-US" altLang="tr-TR" dirty="0" err="1"/>
              <a:t>Finansal</a:t>
            </a:r>
            <a:r>
              <a:rPr lang="en-US" altLang="tr-TR" dirty="0"/>
              <a:t> </a:t>
            </a:r>
            <a:r>
              <a:rPr lang="en-US" altLang="tr-TR" dirty="0" err="1"/>
              <a:t>varlığın</a:t>
            </a:r>
            <a:r>
              <a:rPr lang="en-US" altLang="tr-TR" dirty="0"/>
              <a:t> </a:t>
            </a:r>
            <a:r>
              <a:rPr lang="en-US" altLang="tr-TR" dirty="0" err="1"/>
              <a:t>piyasa</a:t>
            </a:r>
            <a:r>
              <a:rPr lang="en-US" altLang="tr-TR" dirty="0"/>
              <a:t> </a:t>
            </a:r>
            <a:r>
              <a:rPr lang="en-US" altLang="tr-TR" dirty="0" err="1"/>
              <a:t>değeri</a:t>
            </a:r>
            <a:r>
              <a:rPr lang="en-US" altLang="tr-TR" dirty="0"/>
              <a:t> de </a:t>
            </a:r>
            <a:r>
              <a:rPr lang="en-US" altLang="tr-TR" dirty="0" err="1"/>
              <a:t>diğer</a:t>
            </a:r>
            <a:r>
              <a:rPr lang="en-US" altLang="tr-TR" dirty="0"/>
              <a:t> </a:t>
            </a:r>
            <a:r>
              <a:rPr lang="en-US" altLang="tr-TR" dirty="0" err="1"/>
              <a:t>ürünler</a:t>
            </a:r>
            <a:r>
              <a:rPr lang="en-US" altLang="tr-TR" dirty="0"/>
              <a:t> </a:t>
            </a:r>
            <a:r>
              <a:rPr lang="en-US" altLang="tr-TR" dirty="0" err="1"/>
              <a:t>gibi</a:t>
            </a:r>
            <a:r>
              <a:rPr lang="en-US" altLang="tr-TR" dirty="0"/>
              <a:t> </a:t>
            </a:r>
            <a:r>
              <a:rPr lang="en-US" altLang="tr-TR" dirty="0" err="1"/>
              <a:t>bu</a:t>
            </a:r>
            <a:r>
              <a:rPr lang="en-US" altLang="tr-TR" dirty="0"/>
              <a:t> mala </a:t>
            </a:r>
            <a:r>
              <a:rPr lang="en-US" altLang="tr-TR" dirty="0" err="1"/>
              <a:t>pazarda</a:t>
            </a:r>
            <a:r>
              <a:rPr lang="en-US" altLang="tr-TR" dirty="0"/>
              <a:t> </a:t>
            </a:r>
            <a:r>
              <a:rPr lang="en-US" altLang="tr-TR" dirty="0" err="1"/>
              <a:t>olan</a:t>
            </a:r>
            <a:r>
              <a:rPr lang="en-US" altLang="tr-TR" dirty="0"/>
              <a:t> </a:t>
            </a:r>
            <a:r>
              <a:rPr lang="en-US" altLang="tr-TR" dirty="0" err="1"/>
              <a:t>arz</a:t>
            </a:r>
            <a:r>
              <a:rPr lang="en-US" altLang="tr-TR" dirty="0"/>
              <a:t> ve </a:t>
            </a:r>
            <a:r>
              <a:rPr lang="en-US" altLang="tr-TR" dirty="0" err="1"/>
              <a:t>talebe</a:t>
            </a:r>
            <a:r>
              <a:rPr lang="en-US" altLang="tr-TR" dirty="0"/>
              <a:t> </a:t>
            </a:r>
            <a:r>
              <a:rPr lang="en-US" altLang="tr-TR" dirty="0" err="1"/>
              <a:t>göre</a:t>
            </a:r>
            <a:r>
              <a:rPr lang="en-US" altLang="tr-TR" dirty="0"/>
              <a:t> </a:t>
            </a:r>
            <a:r>
              <a:rPr lang="en-US" altLang="tr-TR" dirty="0" err="1"/>
              <a:t>belirlenmektedir</a:t>
            </a:r>
            <a:r>
              <a:rPr lang="en-US" altLang="tr-TR" dirty="0"/>
              <a:t>.</a:t>
            </a:r>
          </a:p>
          <a:p>
            <a:pPr algn="just"/>
            <a:r>
              <a:rPr lang="en-US" altLang="tr-TR" dirty="0" err="1" smtClean="0"/>
              <a:t>Bir</a:t>
            </a:r>
            <a:r>
              <a:rPr lang="en-US" altLang="tr-TR" dirty="0" smtClean="0"/>
              <a:t> </a:t>
            </a:r>
            <a:r>
              <a:rPr lang="en-US" altLang="tr-TR" dirty="0" err="1"/>
              <a:t>varlğın</a:t>
            </a:r>
            <a:r>
              <a:rPr lang="en-US" altLang="tr-TR" dirty="0"/>
              <a:t> defter ve </a:t>
            </a:r>
            <a:r>
              <a:rPr lang="en-US" altLang="tr-TR" dirty="0" err="1"/>
              <a:t>piyasa</a:t>
            </a:r>
            <a:r>
              <a:rPr lang="en-US" altLang="tr-TR" dirty="0"/>
              <a:t> </a:t>
            </a:r>
            <a:r>
              <a:rPr lang="en-US" altLang="tr-TR" dirty="0" err="1"/>
              <a:t>değeri</a:t>
            </a:r>
            <a:r>
              <a:rPr lang="en-US" altLang="tr-TR" dirty="0"/>
              <a:t> </a:t>
            </a:r>
            <a:r>
              <a:rPr lang="en-US" altLang="tr-TR" dirty="0" err="1"/>
              <a:t>birbirinden</a:t>
            </a:r>
            <a:r>
              <a:rPr lang="en-US" altLang="tr-TR" dirty="0"/>
              <a:t> </a:t>
            </a:r>
            <a:r>
              <a:rPr lang="en-US" altLang="tr-TR" dirty="0" err="1"/>
              <a:t>farklıdır</a:t>
            </a:r>
            <a:r>
              <a:rPr lang="en-US" altLang="tr-TR" dirty="0"/>
              <a:t>.  Defter </a:t>
            </a:r>
            <a:r>
              <a:rPr lang="en-US" altLang="tr-TR" dirty="0" err="1"/>
              <a:t>değeri</a:t>
            </a:r>
            <a:r>
              <a:rPr lang="en-US" altLang="tr-TR" dirty="0"/>
              <a:t>, satın alma </a:t>
            </a:r>
            <a:r>
              <a:rPr lang="en-US" altLang="tr-TR" dirty="0" err="1"/>
              <a:t>maliyeti</a:t>
            </a:r>
            <a:r>
              <a:rPr lang="en-US" altLang="tr-TR" dirty="0"/>
              <a:t> </a:t>
            </a:r>
            <a:r>
              <a:rPr lang="en-US" altLang="tr-TR" dirty="0" err="1"/>
              <a:t>eski</a:t>
            </a:r>
            <a:r>
              <a:rPr lang="en-US" altLang="tr-TR" dirty="0"/>
              <a:t> </a:t>
            </a:r>
            <a:r>
              <a:rPr lang="en-US" altLang="tr-TR" dirty="0" err="1"/>
              <a:t>birikmiş</a:t>
            </a:r>
            <a:r>
              <a:rPr lang="en-US" altLang="tr-TR" dirty="0"/>
              <a:t> </a:t>
            </a:r>
            <a:r>
              <a:rPr lang="en-US" altLang="tr-TR" dirty="0" err="1"/>
              <a:t>amortismanlar</a:t>
            </a:r>
            <a:r>
              <a:rPr lang="en-US" altLang="tr-TR" dirty="0"/>
              <a:t> </a:t>
            </a:r>
            <a:r>
              <a:rPr lang="en-US" altLang="tr-TR" dirty="0" err="1"/>
              <a:t>ile</a:t>
            </a:r>
            <a:r>
              <a:rPr lang="en-US" altLang="tr-TR" dirty="0"/>
              <a:t> </a:t>
            </a:r>
            <a:r>
              <a:rPr lang="en-US" altLang="tr-TR" dirty="0" err="1"/>
              <a:t>bulunur</a:t>
            </a:r>
            <a:r>
              <a:rPr lang="en-US" altLang="tr-TR" dirty="0"/>
              <a:t>. </a:t>
            </a:r>
            <a:r>
              <a:rPr lang="en-US" altLang="tr-TR" dirty="0" err="1"/>
              <a:t>Piyasa</a:t>
            </a:r>
            <a:r>
              <a:rPr lang="en-US" altLang="tr-TR" dirty="0"/>
              <a:t> </a:t>
            </a:r>
            <a:r>
              <a:rPr lang="en-US" altLang="tr-TR" dirty="0" err="1"/>
              <a:t>değeri</a:t>
            </a:r>
            <a:r>
              <a:rPr lang="en-US" altLang="tr-TR" dirty="0"/>
              <a:t> </a:t>
            </a:r>
            <a:r>
              <a:rPr lang="en-US" altLang="tr-TR" dirty="0" err="1"/>
              <a:t>ise</a:t>
            </a:r>
            <a:r>
              <a:rPr lang="en-US" altLang="tr-TR" dirty="0"/>
              <a:t> </a:t>
            </a:r>
            <a:r>
              <a:rPr lang="en-US" altLang="tr-TR" dirty="0" err="1"/>
              <a:t>gelecekte</a:t>
            </a:r>
            <a:r>
              <a:rPr lang="en-US" altLang="tr-TR" dirty="0"/>
              <a:t> </a:t>
            </a:r>
            <a:r>
              <a:rPr lang="en-US" altLang="tr-TR" dirty="0" err="1"/>
              <a:t>sağlayacağı</a:t>
            </a:r>
            <a:r>
              <a:rPr lang="en-US" altLang="tr-TR" dirty="0"/>
              <a:t> </a:t>
            </a:r>
            <a:r>
              <a:rPr lang="en-US" altLang="tr-TR" dirty="0" err="1"/>
              <a:t>nakit</a:t>
            </a:r>
            <a:r>
              <a:rPr lang="en-US" altLang="tr-TR" dirty="0"/>
              <a:t> </a:t>
            </a:r>
            <a:r>
              <a:rPr lang="en-US" altLang="tr-TR" dirty="0" err="1"/>
              <a:t>akımlarına</a:t>
            </a:r>
            <a:r>
              <a:rPr lang="en-US" altLang="tr-TR" dirty="0"/>
              <a:t> ve </a:t>
            </a:r>
            <a:r>
              <a:rPr lang="en-US" altLang="tr-TR" dirty="0" err="1"/>
              <a:t>kullanılan</a:t>
            </a:r>
            <a:r>
              <a:rPr lang="en-US" altLang="tr-TR" dirty="0"/>
              <a:t> </a:t>
            </a:r>
            <a:r>
              <a:rPr lang="en-US" altLang="tr-TR" dirty="0" err="1"/>
              <a:t>iskonto</a:t>
            </a:r>
            <a:r>
              <a:rPr lang="en-US" altLang="tr-TR" dirty="0"/>
              <a:t> </a:t>
            </a:r>
            <a:r>
              <a:rPr lang="en-US" altLang="tr-TR" dirty="0" err="1"/>
              <a:t>oranına</a:t>
            </a:r>
            <a:r>
              <a:rPr lang="en-US" altLang="tr-TR" dirty="0"/>
              <a:t> </a:t>
            </a:r>
            <a:r>
              <a:rPr lang="en-US" altLang="tr-TR" dirty="0" err="1" smtClean="0"/>
              <a:t>bağlıdır</a:t>
            </a:r>
            <a:r>
              <a:rPr lang="tr-TR" altLang="tr-TR" dirty="0" smtClean="0"/>
              <a:t> (Anonim 2019).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4882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>
          <a:xfrm>
            <a:off x="457201" y="488730"/>
            <a:ext cx="7883128" cy="817555"/>
          </a:xfrm>
        </p:spPr>
        <p:txBody>
          <a:bodyPr/>
          <a:lstStyle/>
          <a:p>
            <a:r>
              <a:rPr lang="tr-TR" dirty="0" smtClean="0"/>
              <a:t>Beklenen Getiri Ve Risk Analizleri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472965" y="1150882"/>
            <a:ext cx="8166538" cy="4728529"/>
          </a:xfrm>
        </p:spPr>
        <p:txBody>
          <a:bodyPr anchor="t">
            <a:normAutofit/>
          </a:bodyPr>
          <a:lstStyle/>
          <a:p>
            <a:pPr algn="just" fontAlgn="base"/>
            <a:r>
              <a:rPr lang="tr-TR" dirty="0"/>
              <a:t>Risk ve Getiri Risk; bir yatırımın gerçekleşen getirisinin beklenen getirisinden farklı olma şansıdır. </a:t>
            </a:r>
            <a:endParaRPr lang="tr-TR" dirty="0" smtClean="0"/>
          </a:p>
          <a:p>
            <a:pPr algn="just" fontAlgn="base"/>
            <a:r>
              <a:rPr lang="tr-TR" dirty="0" smtClean="0"/>
              <a:t>Farklı </a:t>
            </a:r>
            <a:r>
              <a:rPr lang="tr-TR" dirty="0"/>
              <a:t>yatırımcıların, kendi portföylerinin yapısına göre farklı endişeleri olabilir. Bir emeklilik fonu, riski, yükümlülüklerini yerine getirememek olarak görebilir. </a:t>
            </a:r>
            <a:endParaRPr lang="tr-TR" dirty="0" smtClean="0"/>
          </a:p>
          <a:p>
            <a:pPr algn="just" fontAlgn="base"/>
            <a:r>
              <a:rPr lang="tr-TR" dirty="0" smtClean="0"/>
              <a:t>Bir </a:t>
            </a:r>
            <a:r>
              <a:rPr lang="tr-TR" dirty="0"/>
              <a:t>portföy yöneticisi, portföyüne gösterge olarak aldığı endeksten sapmayı risk olarak düşünebilir. </a:t>
            </a:r>
            <a:endParaRPr lang="tr-TR" dirty="0" smtClean="0"/>
          </a:p>
          <a:p>
            <a:pPr algn="just" fontAlgn="base"/>
            <a:r>
              <a:rPr lang="tr-TR" dirty="0" smtClean="0"/>
              <a:t>Bir </a:t>
            </a:r>
            <a:r>
              <a:rPr lang="tr-TR" dirty="0"/>
              <a:t>istatistikçi, ortalamadan potansiyel sapmayı risk olarak tanımlayabilir. Bireysel yatırımcı, para kaybedebileceği her durumu riskli olarak algılayabilir. </a:t>
            </a:r>
            <a:endParaRPr lang="tr-TR" dirty="0" smtClean="0"/>
          </a:p>
          <a:p>
            <a:pPr algn="just" fontAlgn="base"/>
            <a:r>
              <a:rPr lang="tr-TR" dirty="0" smtClean="0"/>
              <a:t>Sermaye </a:t>
            </a:r>
            <a:r>
              <a:rPr lang="tr-TR" dirty="0"/>
              <a:t>piyasası araçları, iki tür getiri sağlayabilir. İlki, finansal aracın piyasadaki fiyatının değişmesi ile elde edilen sermaye kazancıdır. </a:t>
            </a:r>
            <a:endParaRPr lang="tr-TR" dirty="0" smtClean="0"/>
          </a:p>
          <a:p>
            <a:pPr algn="just" fontAlgn="base"/>
            <a:r>
              <a:rPr lang="tr-TR" dirty="0" smtClean="0"/>
              <a:t>İkincisi</a:t>
            </a:r>
            <a:r>
              <a:rPr lang="tr-TR" dirty="0"/>
              <a:t>, sabit getirili enstrümanların sağladığı faiz getirisidir. Ayrıca; hisse senetleri kâr payı </a:t>
            </a:r>
            <a:r>
              <a:rPr lang="tr-TR" dirty="0" smtClean="0"/>
              <a:t>verebilir (Anonim 2019).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965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>
          <a:xfrm>
            <a:off x="409903" y="472966"/>
            <a:ext cx="7930425" cy="833320"/>
          </a:xfrm>
        </p:spPr>
        <p:txBody>
          <a:bodyPr/>
          <a:lstStyle/>
          <a:p>
            <a:r>
              <a:rPr lang="tr-TR" dirty="0" smtClean="0"/>
              <a:t>Beklenen Getiri Ve Risk Analizleri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682251" y="1391173"/>
            <a:ext cx="7543800" cy="4268038"/>
          </a:xfrm>
        </p:spPr>
        <p:txBody>
          <a:bodyPr anchor="t">
            <a:normAutofit/>
          </a:bodyPr>
          <a:lstStyle/>
          <a:p>
            <a:pPr fontAlgn="base"/>
            <a:r>
              <a:rPr lang="tr-TR" dirty="0" smtClean="0"/>
              <a:t>Beklenen getiri aşağıdaki </a:t>
            </a:r>
            <a:r>
              <a:rPr lang="tr-TR" dirty="0"/>
              <a:t>formül ile hesaplanabilir: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891" y="1937300"/>
            <a:ext cx="6440326" cy="3453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733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>
          <a:xfrm>
            <a:off x="457201" y="504496"/>
            <a:ext cx="7883128" cy="801789"/>
          </a:xfrm>
        </p:spPr>
        <p:txBody>
          <a:bodyPr/>
          <a:lstStyle/>
          <a:p>
            <a:r>
              <a:rPr lang="tr-TR" dirty="0" smtClean="0"/>
              <a:t>Beklenen Getiri Ve Risk Analizleri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453257" y="1272530"/>
            <a:ext cx="7949763" cy="4268038"/>
          </a:xfrm>
        </p:spPr>
        <p:txBody>
          <a:bodyPr anchor="t">
            <a:normAutofit/>
          </a:bodyPr>
          <a:lstStyle/>
          <a:p>
            <a:pPr fontAlgn="base"/>
            <a:r>
              <a:rPr lang="tr-TR" b="1" dirty="0" smtClean="0"/>
              <a:t>SORU?</a:t>
            </a:r>
          </a:p>
          <a:p>
            <a:pPr algn="just" fontAlgn="base"/>
            <a:r>
              <a:rPr lang="tr-TR" dirty="0" smtClean="0"/>
              <a:t>Bir </a:t>
            </a:r>
            <a:r>
              <a:rPr lang="tr-TR" dirty="0"/>
              <a:t>ekonominin büyüme, yatay seyir (normal), daralma yaşadığı üç dönem olduğunu varsayalım. Bu dönemlerde, hisse senedi A ve hisse senedi B’nin getirileri aşağıdaki tablodaki gibi olsun</a:t>
            </a:r>
            <a:r>
              <a:rPr lang="tr-TR" dirty="0" smtClean="0"/>
              <a:t>.</a:t>
            </a:r>
          </a:p>
          <a:p>
            <a:pPr algn="just" fontAlgn="base"/>
            <a:r>
              <a:rPr lang="tr-TR" dirty="0"/>
              <a:t>Bu durumda hisse senetlerinin beklenen getirileri nasıl olabilir?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154" y="3406549"/>
            <a:ext cx="5435204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077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>
          <a:xfrm>
            <a:off x="425669" y="520262"/>
            <a:ext cx="7914659" cy="786024"/>
          </a:xfrm>
        </p:spPr>
        <p:txBody>
          <a:bodyPr/>
          <a:lstStyle/>
          <a:p>
            <a:r>
              <a:rPr lang="tr-TR" dirty="0" smtClean="0"/>
              <a:t>Beklenen Getiri Ve Risk Analizleri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484790" y="1280298"/>
            <a:ext cx="7543800" cy="4268038"/>
          </a:xfrm>
        </p:spPr>
        <p:txBody>
          <a:bodyPr anchor="t">
            <a:normAutofit/>
          </a:bodyPr>
          <a:lstStyle/>
          <a:p>
            <a:pPr fontAlgn="base"/>
            <a:r>
              <a:rPr lang="tr-TR" b="1" dirty="0" smtClean="0"/>
              <a:t>CEVAP:</a:t>
            </a:r>
          </a:p>
          <a:p>
            <a:pPr fontAlgn="base"/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356" y="2256160"/>
            <a:ext cx="7642349" cy="2537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173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5"/>
          <p:cNvSpPr>
            <a:spLocks noGrp="1"/>
          </p:cNvSpPr>
          <p:nvPr>
            <p:ph type="title"/>
          </p:nvPr>
        </p:nvSpPr>
        <p:spPr>
          <a:xfrm>
            <a:off x="409903" y="536028"/>
            <a:ext cx="7930425" cy="770258"/>
          </a:xfrm>
        </p:spPr>
        <p:txBody>
          <a:bodyPr/>
          <a:lstStyle/>
          <a:p>
            <a:r>
              <a:rPr lang="tr-TR" dirty="0" smtClean="0"/>
              <a:t>Beklenen Getiri Ve Risk Analizleri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441433" y="1166648"/>
            <a:ext cx="8513380" cy="4989223"/>
          </a:xfrm>
        </p:spPr>
        <p:txBody>
          <a:bodyPr anchor="t">
            <a:normAutofit lnSpcReduction="10000"/>
          </a:bodyPr>
          <a:lstStyle/>
          <a:p>
            <a:pPr algn="just" fontAlgn="base"/>
            <a:r>
              <a:rPr lang="fi-FI" b="1" dirty="0"/>
              <a:t>Sistematik Riskin Ölçülmesi ve Beta </a:t>
            </a:r>
            <a:endParaRPr lang="tr-TR" b="1" dirty="0" smtClean="0"/>
          </a:p>
          <a:p>
            <a:pPr algn="just" fontAlgn="base"/>
            <a:r>
              <a:rPr lang="tr-TR" dirty="0"/>
              <a:t>Sistematik risk beta ile ölçülür. Betanın ‘1’ olması, portföyün bütün piyasa ile aynı sistematik riske sahip olduğunu gösterir. </a:t>
            </a:r>
            <a:endParaRPr lang="tr-TR" dirty="0" smtClean="0"/>
          </a:p>
          <a:p>
            <a:pPr algn="just" fontAlgn="base"/>
            <a:r>
              <a:rPr lang="tr-TR" dirty="0" smtClean="0"/>
              <a:t>Örneğin</a:t>
            </a:r>
            <a:r>
              <a:rPr lang="tr-TR" dirty="0"/>
              <a:t>; İMKB-100 Endeksi yüzde 10 artarsa, portföyün de yüzde 10 artması beklenir. </a:t>
            </a:r>
            <a:endParaRPr lang="tr-TR" dirty="0" smtClean="0"/>
          </a:p>
          <a:p>
            <a:pPr algn="just" fontAlgn="base"/>
            <a:r>
              <a:rPr lang="tr-TR" dirty="0" smtClean="0"/>
              <a:t>Endeks </a:t>
            </a:r>
            <a:r>
              <a:rPr lang="tr-TR" dirty="0"/>
              <a:t>yüzde 10 düşerse, portföy de yüzde 10 düşer. Betanın ‘1’ rakamından küçük olması; portföyün sistematik riskinin, İMKB-100 Endeksi’nden daha az sistematik riske sahip olduğu anlamına gelir. Betanın 0.5 olması, İMKB endeksinin %1 artması durumunda, portföyün %0.5 artması anlamına gelir. Betanın ‘1’den büyük olması; varlığın, piyasadan daha yüksek sistematik riski olduğu anlamına gelir. </a:t>
            </a:r>
            <a:endParaRPr lang="tr-TR" dirty="0" smtClean="0"/>
          </a:p>
          <a:p>
            <a:pPr algn="just" fontAlgn="base"/>
            <a:r>
              <a:rPr lang="tr-TR" dirty="0" smtClean="0"/>
              <a:t>Örneğin </a:t>
            </a:r>
            <a:r>
              <a:rPr lang="tr-TR" dirty="0"/>
              <a:t>bir hisse senedinin betasının 3 olması durumunda, endeks %2 değer kaybettiğinde, hisse senedi %6 değer kaybedebilir. Betanın negatif olması, varlığın bir endeksi ters yönde izlediği anlamına gelir. Bu durumda, endeks yükselirken, varlık genel olarak düşer. Bir hisse senedinin betası ‘-3’ olduğunda, piyasa %3 artarken, hisse senedi %9 </a:t>
            </a:r>
            <a:r>
              <a:rPr lang="tr-TR" dirty="0" smtClean="0"/>
              <a:t>düşebilir (Anonim 2019).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96705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13177</TotalTime>
  <Words>1042</Words>
  <Application>Microsoft Office PowerPoint</Application>
  <PresentationFormat>Ekran Gösterisi (4:3)</PresentationFormat>
  <Paragraphs>59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14</vt:i4>
      </vt:variant>
    </vt:vector>
  </HeadingPairs>
  <TitlesOfParts>
    <vt:vector size="21" baseType="lpstr">
      <vt:lpstr>ＭＳ Ｐゴシック</vt:lpstr>
      <vt:lpstr>Arial</vt:lpstr>
      <vt:lpstr>Calibri</vt:lpstr>
      <vt:lpstr>Wingdings</vt:lpstr>
      <vt:lpstr>ekonomi</vt:lpstr>
      <vt:lpstr>1_Rics</vt:lpstr>
      <vt:lpstr>h.t.</vt:lpstr>
      <vt:lpstr>PowerPoint Sunusu</vt:lpstr>
      <vt:lpstr>Beklenen Getiri Ve Risk Analizleri</vt:lpstr>
      <vt:lpstr>Beklenen Getiri Ve Risk Analizleri</vt:lpstr>
      <vt:lpstr>Beklenen Getiri Ve Risk Analizleri</vt:lpstr>
      <vt:lpstr>Beklenen Getiri Ve Risk Analizleri</vt:lpstr>
      <vt:lpstr>Beklenen Getiri Ve Risk Analizleri</vt:lpstr>
      <vt:lpstr>Beklenen Getiri Ve Risk Analizleri</vt:lpstr>
      <vt:lpstr>Beklenen Getiri Ve Risk Analizleri</vt:lpstr>
      <vt:lpstr>Beklenen Getiri Ve Risk Analizleri</vt:lpstr>
      <vt:lpstr>Marka Konut</vt:lpstr>
      <vt:lpstr>Marka Konut</vt:lpstr>
      <vt:lpstr>Rezidans</vt:lpstr>
      <vt:lpstr>Karma Proje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user</cp:lastModifiedBy>
  <cp:revision>723</cp:revision>
  <cp:lastPrinted>2016-10-24T07:53:35Z</cp:lastPrinted>
  <dcterms:created xsi:type="dcterms:W3CDTF">2016-09-18T09:35:24Z</dcterms:created>
  <dcterms:modified xsi:type="dcterms:W3CDTF">2020-02-13T13:09:23Z</dcterms:modified>
</cp:coreProperties>
</file>