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57"/>
  </p:handoutMasterIdLst>
  <p:sldIdLst>
    <p:sldId id="258" r:id="rId2"/>
    <p:sldId id="256" r:id="rId3"/>
    <p:sldId id="259" r:id="rId4"/>
    <p:sldId id="306" r:id="rId5"/>
    <p:sldId id="294" r:id="rId6"/>
    <p:sldId id="293" r:id="rId7"/>
    <p:sldId id="295" r:id="rId8"/>
    <p:sldId id="261" r:id="rId9"/>
    <p:sldId id="304" r:id="rId10"/>
    <p:sldId id="262" r:id="rId11"/>
    <p:sldId id="263" r:id="rId12"/>
    <p:sldId id="264" r:id="rId13"/>
    <p:sldId id="307" r:id="rId14"/>
    <p:sldId id="265" r:id="rId15"/>
    <p:sldId id="266" r:id="rId16"/>
    <p:sldId id="308" r:id="rId17"/>
    <p:sldId id="267" r:id="rId18"/>
    <p:sldId id="309" r:id="rId19"/>
    <p:sldId id="268" r:id="rId20"/>
    <p:sldId id="310" r:id="rId21"/>
    <p:sldId id="269" r:id="rId22"/>
    <p:sldId id="311" r:id="rId23"/>
    <p:sldId id="270" r:id="rId24"/>
    <p:sldId id="271" r:id="rId25"/>
    <p:sldId id="272" r:id="rId26"/>
    <p:sldId id="305" r:id="rId27"/>
    <p:sldId id="273" r:id="rId28"/>
    <p:sldId id="297" r:id="rId29"/>
    <p:sldId id="296" r:id="rId30"/>
    <p:sldId id="274" r:id="rId31"/>
    <p:sldId id="275" r:id="rId32"/>
    <p:sldId id="276" r:id="rId33"/>
    <p:sldId id="298" r:id="rId34"/>
    <p:sldId id="277" r:id="rId35"/>
    <p:sldId id="278" r:id="rId36"/>
    <p:sldId id="279" r:id="rId37"/>
    <p:sldId id="280" r:id="rId38"/>
    <p:sldId id="299" r:id="rId39"/>
    <p:sldId id="300" r:id="rId40"/>
    <p:sldId id="281" r:id="rId41"/>
    <p:sldId id="282" r:id="rId42"/>
    <p:sldId id="283" r:id="rId43"/>
    <p:sldId id="284" r:id="rId44"/>
    <p:sldId id="312" r:id="rId45"/>
    <p:sldId id="285" r:id="rId46"/>
    <p:sldId id="301" r:id="rId47"/>
    <p:sldId id="286" r:id="rId48"/>
    <p:sldId id="287" r:id="rId49"/>
    <p:sldId id="288" r:id="rId50"/>
    <p:sldId id="289" r:id="rId51"/>
    <p:sldId id="313" r:id="rId52"/>
    <p:sldId id="314" r:id="rId53"/>
    <p:sldId id="315" r:id="rId54"/>
    <p:sldId id="303" r:id="rId55"/>
    <p:sldId id="292" r:id="rId56"/>
  </p:sldIdLst>
  <p:sldSz cx="12192000" cy="6858000"/>
  <p:notesSz cx="6761163" cy="99425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F6661D-52F0-4B7E-9511-DDC5CA8374C3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A033773-D088-4FF4-AD2C-7120F85611C0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Taşınmaz Mülkiyetinin Kapsamının Çeşitleri</a:t>
          </a:r>
          <a:endParaRPr lang="tr-TR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6E5F7F-96FB-4723-9509-047B0AEABA0A}" type="parTrans" cxnId="{3EBEAFFF-9D76-4F62-B97B-CD88E5DDD7BF}">
      <dgm:prSet/>
      <dgm:spPr/>
      <dgm:t>
        <a:bodyPr/>
        <a:lstStyle/>
        <a:p>
          <a:endParaRPr lang="tr-TR"/>
        </a:p>
      </dgm:t>
    </dgm:pt>
    <dgm:pt modelId="{9A212B27-47D0-41F9-B2BA-669BC506D040}" type="sibTrans" cxnId="{3EBEAFFF-9D76-4F62-B97B-CD88E5DDD7BF}">
      <dgm:prSet/>
      <dgm:spPr/>
      <dgm:t>
        <a:bodyPr/>
        <a:lstStyle/>
        <a:p>
          <a:endParaRPr lang="tr-TR"/>
        </a:p>
      </dgm:t>
    </dgm:pt>
    <dgm:pt modelId="{DFCFFC0B-8EAB-4771-AEE2-12C61B38CB83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Taşınmaz Mülkiyetinin Yatay Kapsamı</a:t>
          </a:r>
          <a:endParaRPr lang="tr-TR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54987A-226C-47AE-A8DC-33ED1A71BEC3}" type="parTrans" cxnId="{B9330C88-F41C-4224-AD64-CA29228B9AB6}">
      <dgm:prSet/>
      <dgm:spPr/>
      <dgm:t>
        <a:bodyPr/>
        <a:lstStyle/>
        <a:p>
          <a:endParaRPr lang="tr-TR"/>
        </a:p>
      </dgm:t>
    </dgm:pt>
    <dgm:pt modelId="{0736D8FE-49BB-474F-AAAE-615F537373FA}" type="sibTrans" cxnId="{B9330C88-F41C-4224-AD64-CA29228B9AB6}">
      <dgm:prSet/>
      <dgm:spPr/>
      <dgm:t>
        <a:bodyPr/>
        <a:lstStyle/>
        <a:p>
          <a:endParaRPr lang="tr-TR"/>
        </a:p>
      </dgm:t>
    </dgm:pt>
    <dgm:pt modelId="{98977337-4242-4180-91DE-47CCDA6C78D6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Taşınmaz Mülkiyetinin Dikey Kapsamı</a:t>
          </a:r>
          <a:endParaRPr lang="tr-TR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B3F671B-5CC5-4FAE-8FC3-C3408D4EE825}" type="parTrans" cxnId="{F11D26B6-7A7F-4C34-9FF8-6DFA37FAFCD9}">
      <dgm:prSet/>
      <dgm:spPr/>
      <dgm:t>
        <a:bodyPr/>
        <a:lstStyle/>
        <a:p>
          <a:endParaRPr lang="tr-TR"/>
        </a:p>
      </dgm:t>
    </dgm:pt>
    <dgm:pt modelId="{1F55B824-5C11-4CCC-A012-B87D50646DFC}" type="sibTrans" cxnId="{F11D26B6-7A7F-4C34-9FF8-6DFA37FAFCD9}">
      <dgm:prSet/>
      <dgm:spPr/>
      <dgm:t>
        <a:bodyPr/>
        <a:lstStyle/>
        <a:p>
          <a:endParaRPr lang="tr-TR"/>
        </a:p>
      </dgm:t>
    </dgm:pt>
    <dgm:pt modelId="{5D6BDDFF-A4B5-4D30-93A5-64A17DB74B7E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Taşınmaz Mülkiyetinin Madde İtibariyle Kapsamı </a:t>
          </a:r>
          <a:endParaRPr lang="tr-TR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76DF0B-6A60-4D77-A6C2-1F9F5BAF4EDC}" type="parTrans" cxnId="{4C13798A-5792-4F85-B0AC-DAA6671B6AA2}">
      <dgm:prSet/>
      <dgm:spPr/>
      <dgm:t>
        <a:bodyPr/>
        <a:lstStyle/>
        <a:p>
          <a:endParaRPr lang="tr-TR"/>
        </a:p>
      </dgm:t>
    </dgm:pt>
    <dgm:pt modelId="{C5FA2C92-2D9A-4AB7-BA03-782CA2F937A4}" type="sibTrans" cxnId="{4C13798A-5792-4F85-B0AC-DAA6671B6AA2}">
      <dgm:prSet/>
      <dgm:spPr/>
      <dgm:t>
        <a:bodyPr/>
        <a:lstStyle/>
        <a:p>
          <a:endParaRPr lang="tr-TR"/>
        </a:p>
      </dgm:t>
    </dgm:pt>
    <dgm:pt modelId="{C7AFF15F-015A-4A15-B180-9B2AE8E5DE6F}" type="pres">
      <dgm:prSet presAssocID="{40F6661D-52F0-4B7E-9511-DDC5CA8374C3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8B3EDDEB-8577-40C9-830F-6DC9C89BB4CB}" type="pres">
      <dgm:prSet presAssocID="{DA033773-D088-4FF4-AD2C-7120F85611C0}" presName="root1" presStyleCnt="0"/>
      <dgm:spPr/>
    </dgm:pt>
    <dgm:pt modelId="{01F54C7A-F61E-4B61-A96D-DDA142EB15BB}" type="pres">
      <dgm:prSet presAssocID="{DA033773-D088-4FF4-AD2C-7120F85611C0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7501949-28BC-4CAB-98C8-B8626604E3D2}" type="pres">
      <dgm:prSet presAssocID="{DA033773-D088-4FF4-AD2C-7120F85611C0}" presName="level2hierChild" presStyleCnt="0"/>
      <dgm:spPr/>
    </dgm:pt>
    <dgm:pt modelId="{426EADB7-6DA4-443C-AD2C-FCA180674F07}" type="pres">
      <dgm:prSet presAssocID="{6D54987A-226C-47AE-A8DC-33ED1A71BEC3}" presName="conn2-1" presStyleLbl="parChTrans1D2" presStyleIdx="0" presStyleCnt="3"/>
      <dgm:spPr/>
      <dgm:t>
        <a:bodyPr/>
        <a:lstStyle/>
        <a:p>
          <a:endParaRPr lang="tr-TR"/>
        </a:p>
      </dgm:t>
    </dgm:pt>
    <dgm:pt modelId="{4D58C211-04F9-4419-AE33-7A95333E04A6}" type="pres">
      <dgm:prSet presAssocID="{6D54987A-226C-47AE-A8DC-33ED1A71BEC3}" presName="connTx" presStyleLbl="parChTrans1D2" presStyleIdx="0" presStyleCnt="3"/>
      <dgm:spPr/>
      <dgm:t>
        <a:bodyPr/>
        <a:lstStyle/>
        <a:p>
          <a:endParaRPr lang="tr-TR"/>
        </a:p>
      </dgm:t>
    </dgm:pt>
    <dgm:pt modelId="{D01B9FC3-4FF7-4745-9127-7D54F8D2F78E}" type="pres">
      <dgm:prSet presAssocID="{DFCFFC0B-8EAB-4771-AEE2-12C61B38CB83}" presName="root2" presStyleCnt="0"/>
      <dgm:spPr/>
    </dgm:pt>
    <dgm:pt modelId="{FCBE4E28-FC54-4C27-8D4B-5D4D34C97687}" type="pres">
      <dgm:prSet presAssocID="{DFCFFC0B-8EAB-4771-AEE2-12C61B38CB83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E40E645-7563-4302-85E2-283D105CA2A4}" type="pres">
      <dgm:prSet presAssocID="{DFCFFC0B-8EAB-4771-AEE2-12C61B38CB83}" presName="level3hierChild" presStyleCnt="0"/>
      <dgm:spPr/>
    </dgm:pt>
    <dgm:pt modelId="{62A833D2-B609-4386-BA54-A589233329D5}" type="pres">
      <dgm:prSet presAssocID="{BB3F671B-5CC5-4FAE-8FC3-C3408D4EE825}" presName="conn2-1" presStyleLbl="parChTrans1D2" presStyleIdx="1" presStyleCnt="3"/>
      <dgm:spPr/>
      <dgm:t>
        <a:bodyPr/>
        <a:lstStyle/>
        <a:p>
          <a:endParaRPr lang="tr-TR"/>
        </a:p>
      </dgm:t>
    </dgm:pt>
    <dgm:pt modelId="{21725F20-7F29-4E21-A7F5-A0DEA6F14602}" type="pres">
      <dgm:prSet presAssocID="{BB3F671B-5CC5-4FAE-8FC3-C3408D4EE825}" presName="connTx" presStyleLbl="parChTrans1D2" presStyleIdx="1" presStyleCnt="3"/>
      <dgm:spPr/>
      <dgm:t>
        <a:bodyPr/>
        <a:lstStyle/>
        <a:p>
          <a:endParaRPr lang="tr-TR"/>
        </a:p>
      </dgm:t>
    </dgm:pt>
    <dgm:pt modelId="{8CD0E6DA-DFF3-4CAD-A840-C42D9D96752E}" type="pres">
      <dgm:prSet presAssocID="{98977337-4242-4180-91DE-47CCDA6C78D6}" presName="root2" presStyleCnt="0"/>
      <dgm:spPr/>
    </dgm:pt>
    <dgm:pt modelId="{E36DED13-F0F1-4468-ADC0-5EF0ED58024D}" type="pres">
      <dgm:prSet presAssocID="{98977337-4242-4180-91DE-47CCDA6C78D6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776908A-713A-4EA0-B401-673E9D48F003}" type="pres">
      <dgm:prSet presAssocID="{98977337-4242-4180-91DE-47CCDA6C78D6}" presName="level3hierChild" presStyleCnt="0"/>
      <dgm:spPr/>
    </dgm:pt>
    <dgm:pt modelId="{7648CA2C-3A38-4DAA-92FA-90DE1B6475EE}" type="pres">
      <dgm:prSet presAssocID="{EF76DF0B-6A60-4D77-A6C2-1F9F5BAF4EDC}" presName="conn2-1" presStyleLbl="parChTrans1D2" presStyleIdx="2" presStyleCnt="3"/>
      <dgm:spPr/>
      <dgm:t>
        <a:bodyPr/>
        <a:lstStyle/>
        <a:p>
          <a:endParaRPr lang="tr-TR"/>
        </a:p>
      </dgm:t>
    </dgm:pt>
    <dgm:pt modelId="{6E136E06-0C46-498B-97FF-DF380532D532}" type="pres">
      <dgm:prSet presAssocID="{EF76DF0B-6A60-4D77-A6C2-1F9F5BAF4EDC}" presName="connTx" presStyleLbl="parChTrans1D2" presStyleIdx="2" presStyleCnt="3"/>
      <dgm:spPr/>
      <dgm:t>
        <a:bodyPr/>
        <a:lstStyle/>
        <a:p>
          <a:endParaRPr lang="tr-TR"/>
        </a:p>
      </dgm:t>
    </dgm:pt>
    <dgm:pt modelId="{59D759D3-221C-4D81-B1D3-AAE22596DACC}" type="pres">
      <dgm:prSet presAssocID="{5D6BDDFF-A4B5-4D30-93A5-64A17DB74B7E}" presName="root2" presStyleCnt="0"/>
      <dgm:spPr/>
    </dgm:pt>
    <dgm:pt modelId="{C9C80C1A-0602-4D49-B506-59A3A75A2C23}" type="pres">
      <dgm:prSet presAssocID="{5D6BDDFF-A4B5-4D30-93A5-64A17DB74B7E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49A7CF3-E0C7-47AD-AC75-09EBE4C46BDD}" type="pres">
      <dgm:prSet presAssocID="{5D6BDDFF-A4B5-4D30-93A5-64A17DB74B7E}" presName="level3hierChild" presStyleCnt="0"/>
      <dgm:spPr/>
    </dgm:pt>
  </dgm:ptLst>
  <dgm:cxnLst>
    <dgm:cxn modelId="{0BE8030D-92F5-428D-A64C-D4BAB29E0A8A}" type="presOf" srcId="{DFCFFC0B-8EAB-4771-AEE2-12C61B38CB83}" destId="{FCBE4E28-FC54-4C27-8D4B-5D4D34C97687}" srcOrd="0" destOrd="0" presId="urn:microsoft.com/office/officeart/2008/layout/HorizontalMultiLevelHierarchy"/>
    <dgm:cxn modelId="{31F21CA5-07BD-49FA-8E71-16311C337248}" type="presOf" srcId="{5D6BDDFF-A4B5-4D30-93A5-64A17DB74B7E}" destId="{C9C80C1A-0602-4D49-B506-59A3A75A2C23}" srcOrd="0" destOrd="0" presId="urn:microsoft.com/office/officeart/2008/layout/HorizontalMultiLevelHierarchy"/>
    <dgm:cxn modelId="{8B8DFECD-2F50-4220-9594-A669C5888DB7}" type="presOf" srcId="{6D54987A-226C-47AE-A8DC-33ED1A71BEC3}" destId="{426EADB7-6DA4-443C-AD2C-FCA180674F07}" srcOrd="0" destOrd="0" presId="urn:microsoft.com/office/officeart/2008/layout/HorizontalMultiLevelHierarchy"/>
    <dgm:cxn modelId="{69E848E3-E873-4E1F-84D9-BD697C40CDC3}" type="presOf" srcId="{40F6661D-52F0-4B7E-9511-DDC5CA8374C3}" destId="{C7AFF15F-015A-4A15-B180-9B2AE8E5DE6F}" srcOrd="0" destOrd="0" presId="urn:microsoft.com/office/officeart/2008/layout/HorizontalMultiLevelHierarchy"/>
    <dgm:cxn modelId="{F11D26B6-7A7F-4C34-9FF8-6DFA37FAFCD9}" srcId="{DA033773-D088-4FF4-AD2C-7120F85611C0}" destId="{98977337-4242-4180-91DE-47CCDA6C78D6}" srcOrd="1" destOrd="0" parTransId="{BB3F671B-5CC5-4FAE-8FC3-C3408D4EE825}" sibTransId="{1F55B824-5C11-4CCC-A012-B87D50646DFC}"/>
    <dgm:cxn modelId="{6A14A884-A7E6-4116-B866-522530A916A2}" type="presOf" srcId="{EF76DF0B-6A60-4D77-A6C2-1F9F5BAF4EDC}" destId="{7648CA2C-3A38-4DAA-92FA-90DE1B6475EE}" srcOrd="0" destOrd="0" presId="urn:microsoft.com/office/officeart/2008/layout/HorizontalMultiLevelHierarchy"/>
    <dgm:cxn modelId="{3EBEAFFF-9D76-4F62-B97B-CD88E5DDD7BF}" srcId="{40F6661D-52F0-4B7E-9511-DDC5CA8374C3}" destId="{DA033773-D088-4FF4-AD2C-7120F85611C0}" srcOrd="0" destOrd="0" parTransId="{F76E5F7F-96FB-4723-9509-047B0AEABA0A}" sibTransId="{9A212B27-47D0-41F9-B2BA-669BC506D040}"/>
    <dgm:cxn modelId="{A9EA6EB1-B111-4CFF-8322-22400D4EA63D}" type="presOf" srcId="{BB3F671B-5CC5-4FAE-8FC3-C3408D4EE825}" destId="{21725F20-7F29-4E21-A7F5-A0DEA6F14602}" srcOrd="1" destOrd="0" presId="urn:microsoft.com/office/officeart/2008/layout/HorizontalMultiLevelHierarchy"/>
    <dgm:cxn modelId="{4C13798A-5792-4F85-B0AC-DAA6671B6AA2}" srcId="{DA033773-D088-4FF4-AD2C-7120F85611C0}" destId="{5D6BDDFF-A4B5-4D30-93A5-64A17DB74B7E}" srcOrd="2" destOrd="0" parTransId="{EF76DF0B-6A60-4D77-A6C2-1F9F5BAF4EDC}" sibTransId="{C5FA2C92-2D9A-4AB7-BA03-782CA2F937A4}"/>
    <dgm:cxn modelId="{1054F4CF-E79B-46C8-977A-96F5E4EFD03B}" type="presOf" srcId="{DA033773-D088-4FF4-AD2C-7120F85611C0}" destId="{01F54C7A-F61E-4B61-A96D-DDA142EB15BB}" srcOrd="0" destOrd="0" presId="urn:microsoft.com/office/officeart/2008/layout/HorizontalMultiLevelHierarchy"/>
    <dgm:cxn modelId="{C61B54E2-B774-41A4-9EE5-F85694D4A73B}" type="presOf" srcId="{6D54987A-226C-47AE-A8DC-33ED1A71BEC3}" destId="{4D58C211-04F9-4419-AE33-7A95333E04A6}" srcOrd="1" destOrd="0" presId="urn:microsoft.com/office/officeart/2008/layout/HorizontalMultiLevelHierarchy"/>
    <dgm:cxn modelId="{3C82AB4E-18D4-44F6-92F1-5D7F455D5CC1}" type="presOf" srcId="{98977337-4242-4180-91DE-47CCDA6C78D6}" destId="{E36DED13-F0F1-4468-ADC0-5EF0ED58024D}" srcOrd="0" destOrd="0" presId="urn:microsoft.com/office/officeart/2008/layout/HorizontalMultiLevelHierarchy"/>
    <dgm:cxn modelId="{B9330C88-F41C-4224-AD64-CA29228B9AB6}" srcId="{DA033773-D088-4FF4-AD2C-7120F85611C0}" destId="{DFCFFC0B-8EAB-4771-AEE2-12C61B38CB83}" srcOrd="0" destOrd="0" parTransId="{6D54987A-226C-47AE-A8DC-33ED1A71BEC3}" sibTransId="{0736D8FE-49BB-474F-AAAE-615F537373FA}"/>
    <dgm:cxn modelId="{5A6D85C9-0A75-4897-A94B-6E1AD3C17FD1}" type="presOf" srcId="{EF76DF0B-6A60-4D77-A6C2-1F9F5BAF4EDC}" destId="{6E136E06-0C46-498B-97FF-DF380532D532}" srcOrd="1" destOrd="0" presId="urn:microsoft.com/office/officeart/2008/layout/HorizontalMultiLevelHierarchy"/>
    <dgm:cxn modelId="{D9D1E574-BE1B-44F5-8DBB-F16092375FAA}" type="presOf" srcId="{BB3F671B-5CC5-4FAE-8FC3-C3408D4EE825}" destId="{62A833D2-B609-4386-BA54-A589233329D5}" srcOrd="0" destOrd="0" presId="urn:microsoft.com/office/officeart/2008/layout/HorizontalMultiLevelHierarchy"/>
    <dgm:cxn modelId="{8EE8350A-ABC4-4664-A87A-44D7ECDA75A1}" type="presParOf" srcId="{C7AFF15F-015A-4A15-B180-9B2AE8E5DE6F}" destId="{8B3EDDEB-8577-40C9-830F-6DC9C89BB4CB}" srcOrd="0" destOrd="0" presId="urn:microsoft.com/office/officeart/2008/layout/HorizontalMultiLevelHierarchy"/>
    <dgm:cxn modelId="{83839559-11B4-45A6-9D0F-596F1360C202}" type="presParOf" srcId="{8B3EDDEB-8577-40C9-830F-6DC9C89BB4CB}" destId="{01F54C7A-F61E-4B61-A96D-DDA142EB15BB}" srcOrd="0" destOrd="0" presId="urn:microsoft.com/office/officeart/2008/layout/HorizontalMultiLevelHierarchy"/>
    <dgm:cxn modelId="{0CA60A04-0E02-493D-9B55-CA37B86E9A26}" type="presParOf" srcId="{8B3EDDEB-8577-40C9-830F-6DC9C89BB4CB}" destId="{F7501949-28BC-4CAB-98C8-B8626604E3D2}" srcOrd="1" destOrd="0" presId="urn:microsoft.com/office/officeart/2008/layout/HorizontalMultiLevelHierarchy"/>
    <dgm:cxn modelId="{2C841D38-5211-4292-BA46-D1574C8F50E6}" type="presParOf" srcId="{F7501949-28BC-4CAB-98C8-B8626604E3D2}" destId="{426EADB7-6DA4-443C-AD2C-FCA180674F07}" srcOrd="0" destOrd="0" presId="urn:microsoft.com/office/officeart/2008/layout/HorizontalMultiLevelHierarchy"/>
    <dgm:cxn modelId="{D0219422-90E7-4635-BBA2-D865446152D9}" type="presParOf" srcId="{426EADB7-6DA4-443C-AD2C-FCA180674F07}" destId="{4D58C211-04F9-4419-AE33-7A95333E04A6}" srcOrd="0" destOrd="0" presId="urn:microsoft.com/office/officeart/2008/layout/HorizontalMultiLevelHierarchy"/>
    <dgm:cxn modelId="{49409E10-66EF-4BAA-96F3-CC5005F22291}" type="presParOf" srcId="{F7501949-28BC-4CAB-98C8-B8626604E3D2}" destId="{D01B9FC3-4FF7-4745-9127-7D54F8D2F78E}" srcOrd="1" destOrd="0" presId="urn:microsoft.com/office/officeart/2008/layout/HorizontalMultiLevelHierarchy"/>
    <dgm:cxn modelId="{0011B2A4-49FC-4A6E-A8DD-1F2C857284E2}" type="presParOf" srcId="{D01B9FC3-4FF7-4745-9127-7D54F8D2F78E}" destId="{FCBE4E28-FC54-4C27-8D4B-5D4D34C97687}" srcOrd="0" destOrd="0" presId="urn:microsoft.com/office/officeart/2008/layout/HorizontalMultiLevelHierarchy"/>
    <dgm:cxn modelId="{B9A93019-3F44-42BF-8910-B2C7B9E6F9F1}" type="presParOf" srcId="{D01B9FC3-4FF7-4745-9127-7D54F8D2F78E}" destId="{2E40E645-7563-4302-85E2-283D105CA2A4}" srcOrd="1" destOrd="0" presId="urn:microsoft.com/office/officeart/2008/layout/HorizontalMultiLevelHierarchy"/>
    <dgm:cxn modelId="{FDB62216-1AB3-4639-B8AC-81A3392900E1}" type="presParOf" srcId="{F7501949-28BC-4CAB-98C8-B8626604E3D2}" destId="{62A833D2-B609-4386-BA54-A589233329D5}" srcOrd="2" destOrd="0" presId="urn:microsoft.com/office/officeart/2008/layout/HorizontalMultiLevelHierarchy"/>
    <dgm:cxn modelId="{0529ED84-E92A-4585-B07D-7B482EAA8B9C}" type="presParOf" srcId="{62A833D2-B609-4386-BA54-A589233329D5}" destId="{21725F20-7F29-4E21-A7F5-A0DEA6F14602}" srcOrd="0" destOrd="0" presId="urn:microsoft.com/office/officeart/2008/layout/HorizontalMultiLevelHierarchy"/>
    <dgm:cxn modelId="{E4FB7A9C-1057-480E-80CA-A5D72F8BDE9C}" type="presParOf" srcId="{F7501949-28BC-4CAB-98C8-B8626604E3D2}" destId="{8CD0E6DA-DFF3-4CAD-A840-C42D9D96752E}" srcOrd="3" destOrd="0" presId="urn:microsoft.com/office/officeart/2008/layout/HorizontalMultiLevelHierarchy"/>
    <dgm:cxn modelId="{D42A3D12-4827-4D50-8252-905B47C90545}" type="presParOf" srcId="{8CD0E6DA-DFF3-4CAD-A840-C42D9D96752E}" destId="{E36DED13-F0F1-4468-ADC0-5EF0ED58024D}" srcOrd="0" destOrd="0" presId="urn:microsoft.com/office/officeart/2008/layout/HorizontalMultiLevelHierarchy"/>
    <dgm:cxn modelId="{05543C04-E3C8-4A80-90F0-676E5D2C96A9}" type="presParOf" srcId="{8CD0E6DA-DFF3-4CAD-A840-C42D9D96752E}" destId="{6776908A-713A-4EA0-B401-673E9D48F003}" srcOrd="1" destOrd="0" presId="urn:microsoft.com/office/officeart/2008/layout/HorizontalMultiLevelHierarchy"/>
    <dgm:cxn modelId="{ABA8AB69-D449-4F7E-A890-F732EF8BE217}" type="presParOf" srcId="{F7501949-28BC-4CAB-98C8-B8626604E3D2}" destId="{7648CA2C-3A38-4DAA-92FA-90DE1B6475EE}" srcOrd="4" destOrd="0" presId="urn:microsoft.com/office/officeart/2008/layout/HorizontalMultiLevelHierarchy"/>
    <dgm:cxn modelId="{53C606FB-2BFD-4E1B-828A-47E36F6A6189}" type="presParOf" srcId="{7648CA2C-3A38-4DAA-92FA-90DE1B6475EE}" destId="{6E136E06-0C46-498B-97FF-DF380532D532}" srcOrd="0" destOrd="0" presId="urn:microsoft.com/office/officeart/2008/layout/HorizontalMultiLevelHierarchy"/>
    <dgm:cxn modelId="{28E0D76D-0E31-480D-86AB-C6C13509B07A}" type="presParOf" srcId="{F7501949-28BC-4CAB-98C8-B8626604E3D2}" destId="{59D759D3-221C-4D81-B1D3-AAE22596DACC}" srcOrd="5" destOrd="0" presId="urn:microsoft.com/office/officeart/2008/layout/HorizontalMultiLevelHierarchy"/>
    <dgm:cxn modelId="{619AD2B6-F6A4-423E-A2A9-F310530BFB5F}" type="presParOf" srcId="{59D759D3-221C-4D81-B1D3-AAE22596DACC}" destId="{C9C80C1A-0602-4D49-B506-59A3A75A2C23}" srcOrd="0" destOrd="0" presId="urn:microsoft.com/office/officeart/2008/layout/HorizontalMultiLevelHierarchy"/>
    <dgm:cxn modelId="{D1B5568A-1496-4630-9791-978DD5EEE24E}" type="presParOf" srcId="{59D759D3-221C-4D81-B1D3-AAE22596DACC}" destId="{149A7CF3-E0C7-47AD-AC75-09EBE4C46BDD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1FC170-B7F7-455F-A255-5C926C4462F1}" type="datetimeFigureOut">
              <a:rPr lang="tr-TR" smtClean="0"/>
              <a:t>13.5.2020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476977-A74A-4CB9-95DE-9CE036F04E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80076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724CE-45F3-417F-97C5-CBF2310A8480}" type="datetimeFigureOut">
              <a:rPr lang="tr-TR" smtClean="0"/>
              <a:t>13.5.2020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3B05-9566-4390-8ACA-440D871C6A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8792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724CE-45F3-417F-97C5-CBF2310A8480}" type="datetimeFigureOut">
              <a:rPr lang="tr-TR" smtClean="0"/>
              <a:t>13.5.2020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3B05-9566-4390-8ACA-440D871C6A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6189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724CE-45F3-417F-97C5-CBF2310A8480}" type="datetimeFigureOut">
              <a:rPr lang="tr-TR" smtClean="0"/>
              <a:t>13.5.2020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3B05-9566-4390-8ACA-440D871C6A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1057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724CE-45F3-417F-97C5-CBF2310A8480}" type="datetimeFigureOut">
              <a:rPr lang="tr-TR" smtClean="0"/>
              <a:t>13.5.2020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3B05-9566-4390-8ACA-440D871C6A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1019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724CE-45F3-417F-97C5-CBF2310A8480}" type="datetimeFigureOut">
              <a:rPr lang="tr-TR" smtClean="0"/>
              <a:t>13.5.2020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3B05-9566-4390-8ACA-440D871C6A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5493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724CE-45F3-417F-97C5-CBF2310A8480}" type="datetimeFigureOut">
              <a:rPr lang="tr-TR" smtClean="0"/>
              <a:t>13.5.2020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3B05-9566-4390-8ACA-440D871C6A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7651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724CE-45F3-417F-97C5-CBF2310A8480}" type="datetimeFigureOut">
              <a:rPr lang="tr-TR" smtClean="0"/>
              <a:t>13.5.2020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3B05-9566-4390-8ACA-440D871C6A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9562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724CE-45F3-417F-97C5-CBF2310A8480}" type="datetimeFigureOut">
              <a:rPr lang="tr-TR" smtClean="0"/>
              <a:t>13.5.2020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3B05-9566-4390-8ACA-440D871C6A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4458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724CE-45F3-417F-97C5-CBF2310A8480}" type="datetimeFigureOut">
              <a:rPr lang="tr-TR" smtClean="0"/>
              <a:t>13.5.2020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3B05-9566-4390-8ACA-440D871C6A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2983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724CE-45F3-417F-97C5-CBF2310A8480}" type="datetimeFigureOut">
              <a:rPr lang="tr-TR" smtClean="0"/>
              <a:t>13.5.2020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3B05-9566-4390-8ACA-440D871C6A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2625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724CE-45F3-417F-97C5-CBF2310A8480}" type="datetimeFigureOut">
              <a:rPr lang="tr-TR" smtClean="0"/>
              <a:t>13.5.2020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3B05-9566-4390-8ACA-440D871C6A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20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5724CE-45F3-417F-97C5-CBF2310A8480}" type="datetimeFigureOut">
              <a:rPr lang="tr-TR" smtClean="0"/>
              <a:t>13.5.2020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F3B05-9566-4390-8ACA-440D871C6A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3389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5400" dirty="0" smtClean="0"/>
              <a:t/>
            </a:r>
            <a:br>
              <a:rPr lang="tr-TR" sz="5400" dirty="0" smtClean="0"/>
            </a:br>
            <a:r>
              <a:rPr lang="tr-TR" sz="5400" dirty="0"/>
              <a:t/>
            </a:r>
            <a:br>
              <a:rPr lang="tr-TR" sz="5400" dirty="0"/>
            </a:br>
            <a:r>
              <a:rPr lang="tr-TR" sz="3600" dirty="0" smtClean="0"/>
              <a:t>A.Ü.H.F. </a:t>
            </a:r>
            <a:r>
              <a:rPr lang="tr-TR" sz="5400" dirty="0" smtClean="0"/>
              <a:t/>
            </a:r>
            <a:br>
              <a:rPr lang="tr-TR" sz="5400" dirty="0" smtClean="0"/>
            </a:br>
            <a:r>
              <a:rPr lang="tr-TR" sz="5400" dirty="0" smtClean="0"/>
              <a:t>3/A EŞYA HUKUKU DERS NOTLARI</a:t>
            </a:r>
            <a:r>
              <a:rPr lang="tr-TR" sz="4900" dirty="0" smtClean="0"/>
              <a:t/>
            </a:r>
            <a:br>
              <a:rPr lang="tr-TR" sz="4900" dirty="0" smtClean="0"/>
            </a:br>
            <a:r>
              <a:rPr lang="tr-TR" sz="3600" dirty="0" smtClean="0"/>
              <a:t>(</a:t>
            </a:r>
            <a:r>
              <a:rPr lang="tr-TR" sz="4400" b="1" dirty="0" smtClean="0"/>
              <a:t>2.Dönem- 13.Hafta</a:t>
            </a:r>
            <a:r>
              <a:rPr lang="tr-TR" sz="4400" dirty="0" smtClean="0"/>
              <a:t>- Ek </a:t>
            </a:r>
            <a:r>
              <a:rPr lang="tr-TR" sz="4400" smtClean="0"/>
              <a:t>Ders- 13.5.2020)</a:t>
            </a:r>
            <a:r>
              <a:rPr lang="tr-TR" sz="4400" dirty="0" smtClean="0"/>
              <a:t/>
            </a:r>
            <a:br>
              <a:rPr lang="tr-TR" sz="4400" dirty="0" smtClean="0"/>
            </a:br>
            <a:r>
              <a:rPr lang="tr-TR" sz="4400" dirty="0" smtClean="0"/>
              <a:t/>
            </a:r>
            <a:br>
              <a:rPr lang="tr-TR" sz="4400" dirty="0" smtClean="0"/>
            </a:br>
            <a:endParaRPr lang="tr-TR" sz="4400" b="1" dirty="0">
              <a:latin typeface="+mn-lt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3600" i="1" dirty="0" smtClean="0"/>
              <a:t>DOÇ. DR. YILDIZ ABİK </a:t>
            </a:r>
          </a:p>
          <a:p>
            <a:r>
              <a:rPr lang="tr-TR" sz="3600" b="1" dirty="0" smtClean="0"/>
              <a:t>-Taşınmaz </a:t>
            </a:r>
            <a:r>
              <a:rPr lang="tr-TR" sz="3600" b="1" dirty="0"/>
              <a:t>Mülkiyetinin Kapsamı- </a:t>
            </a:r>
            <a:endParaRPr lang="tr-TR" sz="3600" i="1" dirty="0"/>
          </a:p>
        </p:txBody>
      </p:sp>
    </p:spTree>
    <p:extLst>
      <p:ext uri="{BB962C8B-B14F-4D97-AF65-F5344CB8AC3E}">
        <p14:creationId xmlns:p14="http://schemas.microsoft.com/office/powerpoint/2010/main" val="34040361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Kısaca Taşınmaz Mülkiyetinin Dikey Kapsamı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Sınırları belirlenen Toprak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arçası üzerindeki Mülkiyet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sadece Yüzeye münhasır değildir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diğer bir deyişle,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Toprak Parçası üzerindeki Mülkiyet,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sadece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onun Yüzeyini kapsamaz. </a:t>
            </a:r>
          </a:p>
          <a:p>
            <a:pPr algn="just"/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718 /1 hükmüne göre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oprak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üzeyi üzerindeki Hava tabakasının bir kısmı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altındaki Arz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atmanlarının bir kısmını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kapsamaktadır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Burada sözü edilen Taşınmaz Mülkiyetinin Kapsamı ise,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 Mülkiyetinin Dikey Kapsamıdır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Öyleyse, İkinci olarak incelenecek konu ise,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 Mülkiyetinin Dikey Kapsamıdır. </a:t>
            </a:r>
            <a:endParaRPr lang="tr-TR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4899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b="1" dirty="0" smtClean="0">
                <a:latin typeface="+mn-lt"/>
              </a:rPr>
              <a:t>Kısaca Taşınmaz Mülkiyetinin Madde İtibarıyla Kapsamı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 Mülkiyetinin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Yatay Kapsamı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Dikey Kapsamının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dışında bir de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Madde İtibarıyla Kapsamı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vardır. </a:t>
            </a:r>
          </a:p>
          <a:p>
            <a:pPr algn="just"/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 Mülkiyetinin Madde İtibarıyla Kapsamında</a:t>
            </a:r>
            <a:r>
              <a:rPr lang="tr-TR" sz="3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Taşınmazın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enine, boyuna ve derinlemesine Kapsama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lanı belirlenen Mülkiyetin,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Alan içinde yer alan şeylerden neleri Kapsamına alacağı konusu incelenir.  </a:t>
            </a:r>
          </a:p>
          <a:p>
            <a:pPr marL="0" indent="0" algn="just">
              <a:buNone/>
            </a:pP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36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Taşınmaz Mülkiyetinin Yatay Kapsamı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 Mülkiyeti yatay olarak, Arazinin sınırları içinde kalan toprak yüzeyinin tamamını kapsar. </a:t>
            </a:r>
          </a:p>
          <a:p>
            <a:pPr algn="just"/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719/ 1 hükmüne göre,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aşınmazın sınırları, tapu planları ve arz üzerindeki sınır işaretleriyle belirlenir.» </a:t>
            </a: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Fakat bu hüküm,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Kadastrosu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apılmış Taşınmazları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dikkate almaktadır. </a:t>
            </a:r>
          </a:p>
        </p:txBody>
      </p:sp>
    </p:spTree>
    <p:extLst>
      <p:ext uri="{BB962C8B-B14F-4D97-AF65-F5344CB8AC3E}">
        <p14:creationId xmlns:p14="http://schemas.microsoft.com/office/powerpoint/2010/main" val="34143535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Oysa, bugün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Ülkemizde miktarı çok az da olsa,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Kadastrosu yapılmamış olan,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hatta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Sicilinde hiç kaydı bulunmayan Taşınmazlar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vardır. </a:t>
            </a: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Taşınmazların Sınırlarının Belirlenmesi konusu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incelenirken, yalnız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Kadastrosu Yapılmış Tapulu Taşınmazların değil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bunun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yanısıra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Kadastrosu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Yapılmamış Yerlerdeki Tapulu ve Tapusuz Taşınmazların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dikkate alınması gerekmektedir. </a:t>
            </a:r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4313684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Kadastrosu Yapılmış Olan Taşınmazlarda Sınır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Kadastrosu yapılmış olan Taşınmazlarda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ınırın belirlenmesi,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719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hükmüne tabidir.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719 / 1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hükmüne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göre, bu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Taşınmazların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ınırı,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etkili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emurlar tarafından düzenlenen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Geometrik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saslara dayanan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Planlarla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Arazi üzerine konulmuş İşaretlerle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belirlenir.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Arazi, Sınır işaretleri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Komşu Arazilerden ayrılmış olur.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şaretler,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genellikle,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Arazinin köşelerine çakılan kazıklar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dikilen ağaçlar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 da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Arazinin etrafına dizilen taşlarla sağlanır.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Bazen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tepe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dere yatağı,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iki Arazi arasında Doğal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ınır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oluşturabilir. </a:t>
            </a:r>
          </a:p>
          <a:p>
            <a:pPr marL="0" indent="0" algn="just">
              <a:buNone/>
            </a:pPr>
            <a:endParaRPr lang="tr-TR" sz="2400" dirty="0" smtClean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1587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Plana göre belli olan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Sınır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Arazi üzerindeki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İşaretlerin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gösterdiği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Sınırın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birbirini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tutmaması durumu 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Eğer Plana göre belli olan sınır ile Arazi üzerindeki işaretlerin gösterdiği sınırın birbirini tutmazsa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bu takdirde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Plana göre belirlenen Sınırın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doğru olduğu Karine olarak kabul edilir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719 / II). </a:t>
            </a: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Bunun nedeni,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Arz üzerine konulan İşaretlerin, insan eliyle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doğa olayları sonucu kolaylıkla yer değiştirebilmesidir. </a:t>
            </a:r>
          </a:p>
        </p:txBody>
      </p:sp>
    </p:spTree>
    <p:extLst>
      <p:ext uri="{BB962C8B-B14F-4D97-AF65-F5344CB8AC3E}">
        <p14:creationId xmlns:p14="http://schemas.microsoft.com/office/powerpoint/2010/main" val="39147694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Oysa, </a:t>
            </a:r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Sicilinin Asli Unsurları arasında yer alan Planlar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 değişiklik yapmak çok zordur. </a:t>
            </a:r>
          </a:p>
          <a:p>
            <a:pPr algn="just"/>
            <a:r>
              <a:rPr lang="tr-TR" sz="3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 ile Arz üzerindeki İşaretlerin birbirini tutmaması durumunda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Plandaki Sınırın Asıl Olacağı Kuralı»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Yetkili Makamlarca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Heyelan Bölgesi olduğu belirlenen yerlerde uygulanmaz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 719 / II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345393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Arazinin Sınırının Belirsiz Olması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Arazinin sınırları belirsiz ise,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720 hükmüne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göre,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omşu Arazi Malikleri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birbirlerinden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Planın Düzeltilmesi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Arz üzerine İşaretler koymak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suretiyle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Sınırın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elirlenmesine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atkıda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ulunmasını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alep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tme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akkına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sahiptir. </a:t>
            </a:r>
          </a:p>
        </p:txBody>
      </p:sp>
    </p:spTree>
    <p:extLst>
      <p:ext uri="{BB962C8B-B14F-4D97-AF65-F5344CB8AC3E}">
        <p14:creationId xmlns:p14="http://schemas.microsoft.com/office/powerpoint/2010/main" val="38509990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Sınırın Belirsiz Olduğunun Kabul Edildiği Durumlar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Sınırın belirsiz olduğu hangi durumlarda kabul edilir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Komşular arasında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Arazi üzerindeki Sınır İşaretlerinin kaybolmuş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 değiştirmiş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hiç Sınır İşareti konulmamış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Plandaki Sınırın yanlış olduğu konusunda Görüş Birliği mevcut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 da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Komşular arasında Sınır Anlaşmazlığı bulunuyor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fakat hiçbiri bu konuda bir Kanıt getiremiyor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Sınırın Belirsiz olduğu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kabul edilir. 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6517369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Sınırın belirsiz olması durumunda ne yapılmalıdır? </a:t>
            </a:r>
          </a:p>
          <a:p>
            <a:pPr algn="just"/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durumda, </a:t>
            </a:r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Komşu 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aliklerden birinin istemi üzerine</a:t>
            </a:r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diğer Komşu </a:t>
            </a:r>
            <a:r>
              <a:rPr lang="tr-T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aşınmaz </a:t>
            </a:r>
            <a:r>
              <a:rPr lang="tr-T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aliki, 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ınırın 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elirlenmesi için gerekli İşbirliğinde bulunmakla yükümlüdür. </a:t>
            </a:r>
          </a:p>
          <a:p>
            <a:pPr marL="0" indent="0">
              <a:buNone/>
            </a:pP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2540554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399245"/>
            <a:ext cx="9144000" cy="3110718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latin typeface="+mn-lt"/>
              </a:rPr>
              <a:t>TAŞINMAZ MÜLKİYETİNİN KAPSAMI</a:t>
            </a:r>
            <a:br>
              <a:rPr lang="tr-TR" b="1" dirty="0" smtClean="0">
                <a:latin typeface="+mn-lt"/>
              </a:rPr>
            </a:br>
            <a:r>
              <a:rPr lang="tr-TR" sz="2700" i="1" dirty="0" smtClean="0"/>
              <a:t>(</a:t>
            </a:r>
            <a:r>
              <a:rPr lang="tr-TR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</a:t>
            </a:r>
            <a:r>
              <a:rPr lang="tr-TR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H., 7. B., s. 387 vd.; </a:t>
            </a:r>
            <a:r>
              <a:rPr lang="tr-TR" sz="27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27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Oktay Özdemir</a:t>
            </a:r>
            <a:r>
              <a:rPr lang="tr-TR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H., 20. B., s. 467 vd.; </a:t>
            </a:r>
            <a:r>
              <a:rPr lang="tr-TR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Eren,</a:t>
            </a:r>
            <a:r>
              <a:rPr lang="tr-TR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Mülkiyet H., 4. B., s. 328 vd.; </a:t>
            </a:r>
            <a:r>
              <a:rPr lang="tr-TR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Ertaş</a:t>
            </a:r>
            <a:r>
              <a:rPr lang="tr-TR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H., 12. B., s. 349 vd.)</a:t>
            </a:r>
            <a:br>
              <a:rPr lang="tr-TR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3056339"/>
          </a:xfrm>
        </p:spPr>
        <p:txBody>
          <a:bodyPr>
            <a:normAutofit/>
          </a:bodyPr>
          <a:lstStyle/>
          <a:p>
            <a:pPr algn="just"/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Medeni Kanun’un 718. maddesi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Taşınmaz Mülkiyetinin Kapsamını belirtmektedir. </a:t>
            </a:r>
          </a:p>
          <a:p>
            <a:pPr algn="just"/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maddeye göre;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razi üzerindeki mülkiyet, kullanılmasında yarar olduğu ölçüde, üstündeki hava ve altındaki arz katmanlarını kapsar. </a:t>
            </a:r>
          </a:p>
          <a:p>
            <a:pPr algn="just"/>
            <a:r>
              <a:rPr lang="tr-T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mülkiyetin kapsamına, yasal sınırlamalar saklı kalmak üzere yapılar, bitkiler ve kaynaklar da girer.» </a:t>
            </a:r>
            <a:endParaRPr lang="tr-TR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9427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Sınırın Belirlenmesi Yükümlülüğünün Hukuki Niteliği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Yükümlülüğün Hukuki Niteliği nedir? </a:t>
            </a:r>
          </a:p>
          <a:p>
            <a:pPr algn="just"/>
            <a:r>
              <a:rPr lang="tr-T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Komşunun, </a:t>
            </a:r>
            <a:r>
              <a:rPr lang="tr-TR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diğerine karşı Sınırın Belirlenmesi konusundaki bu Yükümlülüğü,</a:t>
            </a:r>
            <a:r>
              <a:rPr lang="tr-TR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Kanundan Doğan bir Eşyaya Bağlı Borç </a:t>
            </a:r>
            <a:r>
              <a:rPr lang="tr-T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niteliğindedir.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1613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Eğer Plandaki sınır yanlış ise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yanlışlık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Komşu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aliklerin rızasıyla düzeltilir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 da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yanlışlık lehine olduğu için Komşu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alik rıza göstermediği takdirde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bu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yanlışlıktan dolayı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yni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 zedelenen Malik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1025 hükmüne dayanarak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Planın Düzeltilmesini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 edebilir. </a:t>
            </a:r>
          </a:p>
        </p:txBody>
      </p:sp>
    </p:spTree>
    <p:extLst>
      <p:ext uri="{BB962C8B-B14F-4D97-AF65-F5344CB8AC3E}">
        <p14:creationId xmlns:p14="http://schemas.microsoft.com/office/powerpoint/2010/main" val="17582474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 düzeltilmeden </a:t>
            </a:r>
            <a:r>
              <a:rPr lang="tr-TR" sz="3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Komşu Taşınmaz Maliki değişirse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 olur? </a:t>
            </a: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durumda,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Yeni Malik iyiniyetliyse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yani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Sınırdaki Yanlışlığı bilmiyorsa ve bilebilecek durumda değilse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artık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Planının Düzeltilmesi talep edilemez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Çünkü,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Planda gösterilen Sınır Kaydına dayanarak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iyiniyetle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Ayni Hak kazanan Üçüncü Kişilerin Edinimi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MK m. 1023 hükmü uyarınca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korunacaktır. </a:t>
            </a:r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5411536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Komşu Malik değişmemiş olsa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bile,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Kadastro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utanaklarıyla belirlenen Sınırlandırmaya,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Tutanağın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esinleşme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arihinden itibaren on yıl geçtikten sonra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Kadastrodan önceki Hukuki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ebeplere dayanarak İtiraz olunamaz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 açılamaz (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KK m.12  / III). </a:t>
            </a:r>
            <a:endParaRPr lang="tr-TR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83422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 algn="just">
              <a:buNone/>
            </a:pPr>
            <a:r>
              <a:rPr lang="tr-TR" sz="3600" dirty="0" smtClean="0"/>
              <a:t>*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Sınırın belirlenmesi için Arazi üzerine Sınır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şaretleri konulması gerektiği takdirde,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Arazi Malikinin işbirliği talebine, Komşu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alik uymaz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Yardım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orcunu yerine getirmezse ne olur? </a:t>
            </a:r>
          </a:p>
          <a:p>
            <a:pPr marL="457200" lvl="1" indent="0" algn="just">
              <a:buNone/>
            </a:pP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durumda,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talepte bulunan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Gider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ayı karşı taraftan alınmak üzere Arazide Sınırın işaretlenmesine karar verilmesi için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Eda Davası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olan 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Sınırlandırma Davasını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açmalıdır. </a:t>
            </a:r>
            <a:endParaRPr lang="tr-T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02037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36538"/>
          </a:xfrm>
        </p:spPr>
        <p:txBody>
          <a:bodyPr>
            <a:noAutofit/>
          </a:bodyPr>
          <a:lstStyle/>
          <a:p>
            <a:pPr algn="just"/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720 hükmüne dayanan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Sınırın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elirlenmesi konusundaki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Yükümlülük,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Arazinin etrafının kapatılması,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Sınırlıkla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evrilmesi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orunluluğu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749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karıştırılmamalıdır. </a:t>
            </a:r>
          </a:p>
          <a:p>
            <a:pPr algn="just"/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720,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ınırın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elirlenmesine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ilişkin bir hükümdür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771551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Köşelere birer işaret konulması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birer demir kazık çakılmasıyla bu yükümlülük yerine getirilmiş olur.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Oysa,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749 hükmündeki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Sınırlık Koyma Yükümlülüğü, Sınır belli olsa da mevcuttur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Arazinin,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çit, parmaklık, duvar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gibi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Sınırlıklarla Kapatılmasını gerektirir. </a:t>
            </a:r>
          </a:p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Sınırlık Koyma Yükümlülüğü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Kamu Yararıyla ilgili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Yükümlülüktür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Malik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bunu yerine getirmezse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Kamu Hukuku Yaptırımları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karşılaşır.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6939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Sınır </a:t>
            </a:r>
            <a:r>
              <a:rPr lang="tr-TR" b="1" dirty="0" err="1" smtClean="0">
                <a:latin typeface="+mn-lt"/>
              </a:rPr>
              <a:t>Ayırdetme</a:t>
            </a:r>
            <a:r>
              <a:rPr lang="tr-TR" b="1" dirty="0" smtClean="0">
                <a:latin typeface="+mn-lt"/>
              </a:rPr>
              <a:t> Davası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Sınır </a:t>
            </a:r>
            <a:r>
              <a:rPr lang="tr-TR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Ayırdetme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Davası ne zaman açılır? </a:t>
            </a:r>
          </a:p>
          <a:p>
            <a:pPr algn="just"/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Komşu Malikler arasında Sınır konusunda bir anlaşmazlık bulunuyor, fakat Maliklerden hiçbiri belli bir sınıra kadar kendi Mülkiyet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akkını kanıtlayamıyorsa,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durumda, Sınırın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elirlenmesi için açılması gereken Dava,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Sınır </a:t>
            </a:r>
            <a:r>
              <a:rPr lang="tr-TR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Ayırdetme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Davasıdır.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davada,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Mahkeme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enilik doğuran bir Karar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ınırı belirler. </a:t>
            </a:r>
          </a:p>
          <a:p>
            <a:pPr marL="0" indent="0" algn="just">
              <a:buNone/>
            </a:pP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2907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Aslında Sınırı Belirleme Yükümlülüğü ile ilgili olan bu Dava,  Taşınmazlar, Plana bağlandıkça önemini kaybetmiş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 de, bazı durumlarda yararlıdır. </a:t>
            </a:r>
          </a:p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Planı yerine uygulayarak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Sınırları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belli etme imkânı bulunmadığı hallerde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Sınırın Belirlenmesi için yine de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Sınır </a:t>
            </a:r>
            <a:r>
              <a:rPr lang="tr-TR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Ayırdetme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Davasından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yararlanılabilecektir. </a:t>
            </a:r>
          </a:p>
          <a:p>
            <a:pPr marL="0" indent="0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8627800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Eğer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Komşu Maliklerden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biri kendi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 Hakkının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daha ilerideki bir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Sınıra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kadar uzandığını ileri sürüyor ve elinde bu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İddiasını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kanıtlayabilecek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Delili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bulunuyorsa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o, hem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Sınırın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belirlenmesini istemeli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hem de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İstihkak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Talebinde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683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II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bulunmalıdır. </a:t>
            </a:r>
          </a:p>
          <a:p>
            <a:pPr marL="0" indent="0">
              <a:buNone/>
            </a:pP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3788739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718 hükmünün kenar başlığında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genel olarak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Taşınmazlardan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söz edilmektedir. </a:t>
            </a: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Bununla birlikte,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718 hükmünün madde metninden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açıkça anlaşıldığına göre,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704 hükmündeki Taşınmaz Mülkiyetinin Konusu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olarak sayılan şeylerden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Arazideki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Mülkiyetin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apsamı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incelemekte ve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718 hükmünde,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sadece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Arazi Üzerindeki Mülkiyetin kapsamı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düzenlenmektedir. </a:t>
            </a:r>
          </a:p>
          <a:p>
            <a:pPr marL="0" indent="0" algn="just">
              <a:buNone/>
            </a:pP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497495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Kadastrosu Yapılmamış Olan Tapulu Taşınmazlarda Sınır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Taşınmazlarda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ınırın nasıl belirleneceği konusu,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Kanunu’nun 30. maddesinde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düzenlenmiştir.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hükme göre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«Plan ve resmi mesahaya istinat etmeyen gayrimenkul mallarda eskiden beri malum ve muayyen olan hududa itibar olunur.»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Aslında bu hüküm, soruna çözüm getirmekten uzaktır.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Çünkü,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Kayıtlarında, Taşınmazların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ınırları çoğu zaman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şarken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Ahmet veresesi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garben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kuru dere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şimalen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Hüseyin oğlu Mehmet tarlası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cenuben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sivri kaya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gibi ifadelerle gösterilmiş olduğu için,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Sınırın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elirlenmesi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çok güç olmaktadır.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2408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tür Taşınmazların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3402 sayılı Kadastro Kanunu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uyarınca Kadastrosu yapılırken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Sınırın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ne şekilde tayin edileceği konusunda,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Kadastro Kanunu’nun 20. ve 21.maddesi,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zel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ükümler koymuştur.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Ancak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aynı Kanunun 33. maddesinin II. fıkrasına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göre, sözü geçen 20.madde hükmü,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adastro dışında da uygulanacağından, Kadastro yapılmamış yerlerdeki Tapulu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aşınmazlarda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ınırların Belirlenmesi, bu hükümlere tabi olmaktadır. 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167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Tapusuz Taşınmazlarda Sınır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Tapusuz Taşınmazların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ınırının ne şekilde belirleneceği konusuna gelince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bu konuda bir hüküm bulunmamaktadır. </a:t>
            </a:r>
          </a:p>
          <a:p>
            <a:pPr algn="just"/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Tapusuz Taşınmazın dört tarafındaki komşu taşınmazlar tapulu ise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apulu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aşınmazların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ınırlarına göre Tapusuz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aşınmazın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ınırının belirleneceği kabul edilmektedir. </a:t>
            </a:r>
          </a:p>
          <a:p>
            <a:pPr algn="just"/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Komşu Taşınmazlar da tapulu değil, fakat komşular Sınırların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elirlenmesi konusunda uyuşabiliyorlar ise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yine sorun yoktur. 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06467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Eğer komşular anlaşamıyorlarsa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 durumda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Sınır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varsa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Taşınmazlarla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ilgili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Belge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Tanık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Bilirkişi Beyanı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gibi çeşitli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Deliller,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Mahkeme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tarafından değerlendirilmek suretiyle belirlenir. </a:t>
            </a:r>
          </a:p>
          <a:p>
            <a:pPr algn="just"/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Kadastro sırasında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Sınırların Belirlenmesi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konusunda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KK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7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vd.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hükümleri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uygulanır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07827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Taşınmaz Mülkiyetinin Dikey Kapsamı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 Mülkiyetinin Dikey olarak Kapsam Alanı, MK 718 / I’ de şöyle ifade edilmektedir: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Arazi üzerindeki mülkiyet, kullanılmasında yarar olduğu ölçüde, üstündeki hava ve altındaki arz katmanlarını kapsar.» </a:t>
            </a: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hükme göre, Malikin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ülkiyet Hakkı,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Arazi üzerindeki hava boşluğunu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altındaki toprak tabakasını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kapsar. </a:t>
            </a: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Mülkiyetin kapsadığı bu alanın bir Sınırı vardır. O Sınır da,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alikin kullanmasında Yarar olması Ölçüsüdür. </a:t>
            </a:r>
          </a:p>
          <a:p>
            <a:pPr marL="0" indent="0" algn="just">
              <a:buNone/>
            </a:pPr>
            <a:endParaRPr lang="tr-TR" sz="3200" i="1" dirty="0"/>
          </a:p>
        </p:txBody>
      </p:sp>
    </p:spTree>
    <p:extLst>
      <p:ext uri="{BB962C8B-B14F-4D97-AF65-F5344CB8AC3E}">
        <p14:creationId xmlns:p14="http://schemas.microsoft.com/office/powerpoint/2010/main" val="5221661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 Hakkının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ikey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apsamı,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alike, Mülkiyet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akkına ait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lumlu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oruyucu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etkilerden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 ikisini de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sağlar.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Buna göre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Malik,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Arazisinin üzerinde istediği Yapıyı (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inşaatı)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yapabilir, istediği ağaçları ve bitkileri dikebilir, Arazinin altında da dilediği kazıları yapma, su, gaz, elektrik boruları geçirme yetkisine sahiptir.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Ayrıca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Malik,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Arazisinin altına ve üstüne başkalarınca yapılacak Saldırıları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nleme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etkisine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sahiptir. </a:t>
            </a:r>
          </a:p>
          <a:p>
            <a:pPr algn="just"/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Arazinin üstünden geçirilen bir telin kaldırılmasını, Malik,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ülkiyet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akkının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oruyucu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etkisiyle sağlayabilir (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683 / II). </a:t>
            </a:r>
            <a:endParaRPr lang="tr-T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3016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>
            <a:normAutofit/>
          </a:bodyPr>
          <a:lstStyle/>
          <a:p>
            <a:pPr algn="just"/>
            <a:r>
              <a:rPr lang="tr-TR" sz="3600" b="1" dirty="0" smtClean="0">
                <a:latin typeface="+mn-lt"/>
              </a:rPr>
              <a:t>Malikin Mülkiyet Hakkının Dikey Kapsamının Sınırı-</a:t>
            </a:r>
            <a:br>
              <a:rPr lang="tr-TR" sz="3600" b="1" dirty="0" smtClean="0">
                <a:latin typeface="+mn-lt"/>
              </a:rPr>
            </a:br>
            <a:r>
              <a:rPr lang="tr-TR" sz="3600" b="1" dirty="0" smtClean="0">
                <a:latin typeface="+mn-lt"/>
              </a:rPr>
              <a:t>MK m.718/1 hükmü</a:t>
            </a:r>
            <a:r>
              <a:rPr lang="tr-TR" sz="3600" dirty="0" smtClean="0"/>
              <a:t/>
            </a:r>
            <a:br>
              <a:rPr lang="tr-TR" sz="3600" dirty="0" smtClean="0"/>
            </a:b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Malik, Arazi üzerindeki Hava ve altındaki Toprak katmanlarında sınırsız bir Kullanma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etkisine sahip değildir. </a:t>
            </a:r>
          </a:p>
          <a:p>
            <a:pPr algn="just"/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718 / 1 hükmü,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alikin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ülkiyet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akkının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ikey Kapsamını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kullanılmasında yarar olduğu ölçü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ile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sınırlamaktadır.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Malik,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Mülkiyet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akkını kullanmakta yararlı olabilecek ölçüyü aşan Yapı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Kazı yapamaz.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Yapının veya Kazının yararlı olabilecek Ölçüyü aşıp aşmadığı hususu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her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somut olayda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Malikin korunmaya değer bir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Kullanma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ararının bulunup bulunmadığına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 belirlenecektir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915694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Malikin Korunmaya Değer Yararı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Malikin korunmaya değer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ararı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Malvarlığına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ilişkin Yarar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Estetik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Yarar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Bilimsel Yarar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olabilir. </a:t>
            </a:r>
          </a:p>
          <a:p>
            <a:pPr algn="just"/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Yararın belirlenmesinde, şu Kriterler esas alınır: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Arazinin Niteliği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just"/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Malik tarafından Kullanılış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içimi </a:t>
            </a:r>
            <a:endParaRPr lang="tr-TR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Dürüstlük Kuralı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bağlamda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konuya ilişkin değişik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Örnekler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verilebilir. </a:t>
            </a:r>
          </a:p>
          <a:p>
            <a:pPr marL="0" indent="0" algn="just">
              <a:buNone/>
            </a:pPr>
            <a:endParaRPr lang="tr-TR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dirty="0" smtClean="0"/>
          </a:p>
          <a:p>
            <a:pPr algn="just"/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44792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b="1" dirty="0">
                <a:latin typeface="+mn-lt"/>
                <a:cs typeface="Times New Roman" panose="02020603050405020304" pitchFamily="18" charset="0"/>
              </a:rPr>
              <a:t>Mülkiyet Hakkının Kapsamı İçinde Değerlendirilen </a:t>
            </a:r>
            <a:r>
              <a:rPr lang="tr-TR" sz="3600" b="1" dirty="0" smtClean="0">
                <a:latin typeface="+mn-lt"/>
                <a:cs typeface="Times New Roman" panose="02020603050405020304" pitchFamily="18" charset="0"/>
              </a:rPr>
              <a:t>Örnekler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Malik, 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Arazisi üzerine ekonomik yarar sağlamak üzere, </a:t>
            </a:r>
            <a:r>
              <a:rPr lang="tr-T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İmar Kuralları 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elverdiği kadar çok katlı bir </a:t>
            </a:r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Bina 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yapabilir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Yine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Arazide bir </a:t>
            </a:r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Radyo İstasyonunun Verici Anteni 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 </a:t>
            </a:r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Yüksek Yapı yapılması, </a:t>
            </a:r>
            <a:r>
              <a:rPr lang="tr-T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 Hakkının Kapsamı </a:t>
            </a:r>
            <a:r>
              <a:rPr lang="tr-T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içinde 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sayılır. </a:t>
            </a:r>
          </a:p>
          <a:p>
            <a:pPr marL="0" indent="0">
              <a:buNone/>
            </a:pP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29669420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b="1" dirty="0" smtClean="0">
                <a:latin typeface="+mn-lt"/>
              </a:rPr>
              <a:t>Mülkiyet Hakkının Kapsamı İçinde Değerlendirilmeyen Örnekler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 Hakkının Kapsamı içinde değerlendirilmeyen örnekler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vardır. </a:t>
            </a:r>
          </a:p>
          <a:p>
            <a:pPr algn="just"/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yakındaki hava alanına inecek uçakların geçişini güçleştirmek için dikilen ucu çengelli uzun direkler,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 Hakkının Kapsamı içinde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değerlendirilmemektedir. </a:t>
            </a:r>
          </a:p>
          <a:p>
            <a:pPr marL="0" indent="0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5288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Gerçekten,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 sayılan Bağımsız ve Sürekli Haklar üzerindeki Mülkiyet Hakkının Kapsamı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Yüklü Taşınmazın Tapu Kütüğündeki Sayfasına İrtifak Hakkı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yapılmış tescile tabidir. </a:t>
            </a: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Çünkü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 olarak işlem gören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Bağımsız ve Sürekli Haklar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nitelik bakımından birer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devredilebilir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Kişisel İrtifak Hakkıdır. </a:t>
            </a:r>
          </a:p>
          <a:p>
            <a:pPr marL="0" indent="0" algn="just">
              <a:buNone/>
            </a:pPr>
            <a:r>
              <a:rPr lang="tr-TR" b="1" i="1" dirty="0"/>
              <a:t>(</a:t>
            </a:r>
            <a:r>
              <a:rPr lang="tr-TR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Oktay – Özdemir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H., 20. B., s. 467- 468; </a:t>
            </a: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Sirmen,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B., s.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387)</a:t>
            </a:r>
            <a:endParaRPr lang="tr-T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2807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Malik,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Arazi üzerindeki Hava ile altındaki Toprak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atmanlarından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oluşan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Mülkiyet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akkını kullanmakta yararı bulunmayan alanın başkaları tarafından kullanılmasına engel olamaz.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Malik, uçakların yüksekten arazisi üzerinden geçmesine katlanmak zorunda kalırken,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Arazisi üzerinden bir havai hat geçirilmesine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engel olabilir.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Aynı şekilde, Malik,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razinin çok altından bir Tünel geçirilmesine engel olamazken,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Arazi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üzeyine yakın yerden bir Su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orusu geçirilmesine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karşı çıkabilir. 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5311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Taşınmaz Mülkiyetinin Madde İtibarıyla Kapsamı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 Mülkiyetinin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adde itibarıyla Kapsamı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Mülkiyetin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atay ve Dikey Kapsam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lanı içinde bulunan Mallardan, bu Mülkiyete tabi olanları ifade eder.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Öncelikle,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684’e göre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Arazinin Bütünleyici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arçası olmanın bütün şartlarını taşıyan Mallar,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Arazinin Mülkiyetine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tabidir.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Fakat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Medeni Kanun, 684. maddede aranan şartlarla bağlı olmaksızın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Arazi üzerindeki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Yapıların, Bitkilerin ve Kaynakların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da,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asal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ınırlamalar saklı kalmak üzere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Arazi üzerindeki Mülkiyetin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apsamına girdiğini belirtmektedir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718 / II). 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57957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Yapılar (</a:t>
            </a:r>
            <a:r>
              <a:rPr lang="tr-TR" i="1" dirty="0" smtClean="0">
                <a:latin typeface="+mn-lt"/>
              </a:rPr>
              <a:t>Kavram) </a:t>
            </a:r>
            <a:endParaRPr lang="tr-TR" i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718/ II hükmü gereğince, Arazinin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ülkiyeti,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Arazideki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apıları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kapsar. </a:t>
            </a:r>
          </a:p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hükümdeki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Yapıdan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ne kastedilmektedir?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Bunu anlamak için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718 hükmü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birlikte,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728 hükmünü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dikkate almak gerekir. </a:t>
            </a:r>
          </a:p>
          <a:p>
            <a:pPr algn="just"/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728 hükmüne göre: </a:t>
            </a:r>
          </a:p>
          <a:p>
            <a:pPr marL="0" indent="0" algn="just">
              <a:buNone/>
            </a:pP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Başkasının arazisi üzerinde kalıcı olması amaçlanmaksızın yapılan kulübe, büfe, çardak, baraka ve benzeri hafif yapılar, bunların malikine aittir. </a:t>
            </a:r>
          </a:p>
          <a:p>
            <a:pPr marL="0" indent="0" algn="just">
              <a:buNone/>
            </a:pP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tür yapılar, taşınır mal hükümlerine tabi olur ve tapu kütüğünde gösterilmez.»</a:t>
            </a: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0220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Taşınır Yapının Mülkiyeti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Maddenin kenar başlığında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tür hafif Yapılar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 «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Yapı»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ifadesi kullanılmıştır. </a:t>
            </a:r>
          </a:p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Yapının Mülkiyeti, üzerinde bulunduğu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Arazinin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ülkiyetine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tabi değildir. </a:t>
            </a:r>
          </a:p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Yapı,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718 / II hükmünde belirtilenin aksine, 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Yapanın </a:t>
            </a:r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ülkiyetine tabi</a:t>
            </a:r>
            <a:r>
              <a:rPr lang="tr-TR" sz="3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olur</a:t>
            </a:r>
            <a:r>
              <a:rPr lang="tr-TR" sz="3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tür Yapıya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Mülkiyetine ilişkin hükümler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uygulanır. 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50088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Arazi Maliki, kendi Arazisinde bu tür bir Yapı yapsa dahi sonuç değişmez. </a:t>
            </a:r>
          </a:p>
          <a:p>
            <a:pPr algn="just"/>
            <a:r>
              <a:rPr lang="tr-T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Yapı, o kimsenin </a:t>
            </a:r>
            <a:r>
              <a:rPr lang="tr-TR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Taşınmazındaki Mülkiyetin Kapsamına girmez</a:t>
            </a:r>
            <a:r>
              <a:rPr lang="tr-TR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Mal </a:t>
            </a:r>
            <a:r>
              <a:rPr lang="tr-T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olarak, </a:t>
            </a:r>
            <a:r>
              <a:rPr lang="tr-T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 bir </a:t>
            </a:r>
            <a:r>
              <a:rPr lang="tr-TR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 Konusu </a:t>
            </a:r>
            <a:r>
              <a:rPr lang="tr-T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olur. </a:t>
            </a:r>
          </a:p>
          <a:p>
            <a:endParaRPr lang="tr-TR" sz="4800" dirty="0"/>
          </a:p>
        </p:txBody>
      </p:sp>
    </p:spTree>
    <p:extLst>
      <p:ext uri="{BB962C8B-B14F-4D97-AF65-F5344CB8AC3E}">
        <p14:creationId xmlns:p14="http://schemas.microsoft.com/office/powerpoint/2010/main" val="41578095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Taşınır Yapı Sayılma Ölçütü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Yapının hangi hallerde Taşınır Yapı sayılacağı konusunda, MK 728’de belirtilen ölçüt, Yapının, yapılırken kalıcı olmasının amaçlanmamasıdır. </a:t>
            </a:r>
          </a:p>
          <a:p>
            <a:pPr algn="just"/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Yapının kalıcı amaçla yapılıp yapılmadığının önemli bir ölçütü ise,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 Yapanın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radesidir. </a:t>
            </a: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rade, bazı Olgulardan çıkarılabilir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Yapının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oprakla olan Bağlılık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erecesi, Yapıda kullanılan Malzemeler, Yapının özgülendiği Amaç, bu İradenin belirlenmesinde yararlanılan Olgulardır. </a:t>
            </a:r>
          </a:p>
        </p:txBody>
      </p:sp>
    </p:spTree>
    <p:extLst>
      <p:ext uri="{BB962C8B-B14F-4D97-AF65-F5344CB8AC3E}">
        <p14:creationId xmlns:p14="http://schemas.microsoft.com/office/powerpoint/2010/main" val="418750032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Olgulardan, Yapının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kalıcı amaçla yapılıp yapılmadığını anlamak mümkün olur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 ile Arz arasında sıkı bir Bağlılık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bulunmayan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Panayır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 tahtadan yapılan bir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Baraka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Kahvede Bowling Oyunu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 yapılan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İnşaat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 kurulan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Prefabrik Şantiye Binasının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kalıcı olmak amacıyla yapılmadığı kabul edilir.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Oysa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Çiftlikte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tuğla ve kerpiçle yapılan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Ahır,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kalıcı amaçla yapılmış sayılır. </a:t>
            </a:r>
          </a:p>
          <a:p>
            <a:pPr algn="just"/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Olguların Yapının geçici amaçla yapıldığını göstermesi durumunda,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aksini iddia eden,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İddiasını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ispat etmelidir. </a:t>
            </a:r>
          </a:p>
          <a:p>
            <a:pPr marL="0" indent="0" algn="just">
              <a:buNone/>
            </a:pP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9081300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Eğer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apı ile Arz arasında sıkı bir Bağlılık varsa,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durumda,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Yapıyı Yapanın kalıcılığı arzu etmemiş olduğu,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nedenle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Yapının,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aşınır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sayılması gerektiği İddiası dinlenemez;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çünkü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tür Yapı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artık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684 anlamında Bütünleyici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arça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niteliğini almış olur.  </a:t>
            </a: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Yapıyı Yapanın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radesi,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 ile Toprak arasındaki Bağlılığın çok sıkı olmaması halinde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önem taşır. </a:t>
            </a:r>
          </a:p>
          <a:p>
            <a:pPr marL="0" indent="0" algn="just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20936125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Arz ile Bağlılığın kurulduğu sırada Bütünleyici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arça niteliğini kazanmış olan Yapının,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sırf Özgüleme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macının sonradan değişmiş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olması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«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Yapı»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haline geldiği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kabul edilemez. </a:t>
            </a:r>
          </a:p>
          <a:p>
            <a:pPr algn="just"/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tek katlı ev olarak kullanılan bir Yapının sonradan aynı Arsadaki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nşaatın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antiye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inası olarak kullanılması böyledir.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Oysa, baştan kalıcı olması amaçlanmamış bir Yapının,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Özgüleme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macı değiştirilip kalıcı olmasının amaçlanması sonucu «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Yapı» niteliğini kaybetmesi mümkündür. </a:t>
            </a:r>
          </a:p>
          <a:p>
            <a:pPr algn="just"/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estival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tkinlikleri için yapılmış olan Barakanın sonradan Konser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alonu olarak kullanılması böyledir.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81279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b="1" dirty="0" smtClean="0">
                <a:latin typeface="+mn-lt"/>
              </a:rPr>
              <a:t>Taşınır Yapı Niteliği Bulunmayan Yapının Mülkiyeti 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Öyleyse,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Taşınır Yapı niteliği bulunmayan,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diğer bir deyişle,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kalıcı olmak amacıyla yapılmış olan Yapı,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Arazinin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ütünleyici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arçası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sayılır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Arazinin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ülkiyetine tabi olur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durum ise, «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Üst Toprağa Tabidir</a:t>
            </a:r>
            <a:r>
              <a:rPr lang="tr-T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şeklinde ifade edilir.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718 / II hükmü anlamında,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Yapı»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 kasıt,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sadece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Binalar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değildir.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Yapıya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teknik kullanılarak Arazinin üstüne ve altına bağlanan her şey,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Duvarlar,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Köprüler,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rkları, Direkler, Demiryolu, toprağın altında yapılan Galeriler, Sığınaklar, Depolar da girer.  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948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Mülkiyetine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tabi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Bağımsız Bölümler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 Mülkiyeti Kanunundaki kurallara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tabidir. </a:t>
            </a:r>
          </a:p>
          <a:p>
            <a:pPr algn="just"/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durumda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Medeni Kanunumuzun Taşınmaz Mülkiyetinin Kapsamı hakkındaki hükümleri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bundan sonra yapılacak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açıklamalar,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sadece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Arazi üzerindeki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Mülkiyete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yöneliktir. </a:t>
            </a:r>
          </a:p>
          <a:p>
            <a:pPr marL="0" indent="0" algn="just">
              <a:buNone/>
            </a:pPr>
            <a:r>
              <a:rPr lang="tr-TR" b="1" dirty="0"/>
              <a:t>(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Oktay – Özdemir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H.,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20.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B., s.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468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566580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Haksız Yapı </a:t>
            </a:r>
            <a:r>
              <a:rPr lang="tr-TR" sz="3600" b="1" i="1" dirty="0" smtClean="0">
                <a:latin typeface="+mn-lt"/>
              </a:rPr>
              <a:t> </a:t>
            </a:r>
            <a:endParaRPr lang="tr-TR" sz="3600" b="1" i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Haksız Yapı nasıl tanımlanabilir?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kimsenin, başkasının malzemesini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endi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razisindeki Yapıda, kendi malzemesini Başkasının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razisindeki Yapıda veya başkasının malzemesini Başkasının Arazisindeki Yapıda kullandığı ve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Taraflar arasında buna imkân veren geçerli bir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özleşme İlişkisi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bulunmadığı takdirde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yapılan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Yapı,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Haksız Yapıdır. </a:t>
            </a:r>
          </a:p>
        </p:txBody>
      </p:sp>
    </p:spTree>
    <p:extLst>
      <p:ext uri="{BB962C8B-B14F-4D97-AF65-F5344CB8AC3E}">
        <p14:creationId xmlns:p14="http://schemas.microsoft.com/office/powerpoint/2010/main" val="61909163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Yapının,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aksız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apı olması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durumunda da Yapı üzerindeki hak durumu değişmez.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Çünkü bu durumda da Yapı, Arazinin bütünleyici parçası olacağı için (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722 /1),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 Arazi Malikinin mülkiyet hakkı doğacak ve sonuçta, Yapıda kullanılan Malzemenin Sahibi, malzeme üzerindeki hakkını kaybedecektir.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Yapıyı yaptıran ister Arazinin Maliki, ister Malzemenin Sahibi, isterse bir Üçüncü Kişi olsun, ister iyiniyetli, ister 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olsun, sonuç aynıdır. 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35796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Buna karşılık, bir kimseye ait malzemenin başkasının mülkiyetinde olan Arazideki  Yapıda kullanılması geçerli bir hukuki ilişkiye, örneğin, bir Eser Sözleşmesine dayanıyorsa, malzemenin mülkiyetindeki değişiklik nedeniyle, tarafların karşılıklı hak ve borçları, o hukuki ilişkiye ait hükümlere tabidir. 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16470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Haksız Yapıda ise, tarafların sahip oldukları haklar,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722- 724 hükümlerine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 belirlenir. </a:t>
            </a:r>
          </a:p>
          <a:p>
            <a:pPr algn="just"/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Haksız Yapının,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Arazi Maliki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Malzeme Sahibi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bir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Üçüncü Kişi tarafından yaptırılması durumunda, taraflar bazı haklara sahip olurlar. </a:t>
            </a:r>
            <a:endParaRPr lang="tr-TR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35829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Haksız Yapının Çeşitleri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Haksız Yapı, şu hallerde ortaya çıkar: </a:t>
            </a:r>
          </a:p>
          <a:p>
            <a:pPr algn="just"/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1)Bir Kimsenin, Başkasının Malzemesini Kendi Arazisindeki Yapıda Kullanması </a:t>
            </a:r>
          </a:p>
          <a:p>
            <a:pPr algn="just"/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2)Bir Kimsenin Kendi Malzemesini Başkasının Arazisindeki Yapıda Kullanması </a:t>
            </a:r>
          </a:p>
          <a:p>
            <a:pPr algn="just"/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3)Bir Kimsenin Başkasının Malzemesini Başkasının Arazisindeki Yapıda Kullanması </a:t>
            </a:r>
          </a:p>
          <a:p>
            <a:pPr marL="0" indent="0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428735124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Yapıyı Arazi Malikinin Yaptırmış Olması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967293"/>
            <a:ext cx="10515600" cy="4351338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Arazi Maliki, kendi arazisinde yaptırdığı yapıda haksız olarak Başkasına ait Malzemeyi kullanmışsa, Malzeme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ahibi için üç Hak söz konusu olabilir: </a:t>
            </a:r>
          </a:p>
          <a:p>
            <a:pPr algn="just"/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1)Malzemenin Sökülerek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eri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erilmesini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stemek</a:t>
            </a:r>
          </a:p>
          <a:p>
            <a:pPr algn="just"/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2)Malzemeye Karşılık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azminat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stemek</a:t>
            </a:r>
          </a:p>
          <a:p>
            <a:pPr algn="just"/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Arazinin Mülkiyetinin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endisine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eçirilmesini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stemek</a:t>
            </a: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Eğer, Yapıyı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aptıran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razi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aliki iyiniyetli ise,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da Arazinin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ülkiyetinin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alzeme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ahibine geçirilmesini isteyebilecektir.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97478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Taşınmaz Mülkiyetinin Kapsamının Çeşitli Türleri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 Mülkiyetinin </a:t>
            </a:r>
            <a:r>
              <a:rPr lang="tr-TR" sz="4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Kapsamını, kendi içerisinde  </a:t>
            </a:r>
            <a:r>
              <a:rPr lang="tr-TR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üçe ayırmak gerekir: </a:t>
            </a:r>
          </a:p>
          <a:p>
            <a:pPr marL="0" indent="0" algn="just">
              <a:buNone/>
            </a:pP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1)Taşınmaz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Mülkiyetinin Yatay Kapsamı</a:t>
            </a:r>
          </a:p>
          <a:p>
            <a:pPr marL="0" indent="0" algn="just">
              <a:buNone/>
            </a:pP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2)Taşınmaz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Mülkiyetinin Dikey Kapsamı </a:t>
            </a:r>
          </a:p>
          <a:p>
            <a:pPr marL="0" indent="0" algn="just">
              <a:buNone/>
            </a:pP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3)Taşınmaz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Mülkiyetinin Madde İtibarıyla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Kapsamı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5881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 Mülkiyetinin Kapsamının Çeşitleri 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021641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953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Kısaca Taşınmaz Mülkiyetinin Yatay Kapsamı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52448"/>
          </a:xfrm>
        </p:spPr>
        <p:txBody>
          <a:bodyPr>
            <a:noAutofit/>
          </a:bodyPr>
          <a:lstStyle/>
          <a:p>
            <a:pPr algn="just"/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Arazi üzerindeki Mülkiyetin Kapsamı,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 şeyden önce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o Arazinin Sınırları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belirlenir. </a:t>
            </a:r>
          </a:p>
          <a:p>
            <a:pPr algn="just"/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«Arazi»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kavramı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«Sınırları yeterli derecede belirli toprak yüzeyini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ifade etmektedir. </a:t>
            </a:r>
          </a:p>
          <a:p>
            <a:pPr algn="just"/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Arazi üzerindeki Mülkiyet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de, yatay olarak ancak bu sınırlar içindeki sahayı kapsar. </a:t>
            </a:r>
          </a:p>
          <a:p>
            <a:pPr marL="0" indent="0">
              <a:buNone/>
            </a:pP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703212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Kısaca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Arazi üzerindeki Mülkiyet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öncelikle,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Arazinin Sınırları içinde kalan Toprak Yüzey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ini kapsar. Buna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 Mülkiyetinin Yatay Kapsamı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denir. </a:t>
            </a: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Öyleyse,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Mülkiyetin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Kapsam Alanını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belirlemek için,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öncelikle,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Mülkiyete konu oluşturan Arazinin Sınırlarını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belirlemek gerekir. </a:t>
            </a: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ilk incelenecek konu,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 Mülkiyetinin Yatay Kapsamıdır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endParaRPr lang="tr-TR" sz="4800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460503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627</TotalTime>
  <Words>3150</Words>
  <Application>Microsoft Office PowerPoint</Application>
  <PresentationFormat>Geniş ekran</PresentationFormat>
  <Paragraphs>189</Paragraphs>
  <Slides>55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55</vt:i4>
      </vt:variant>
    </vt:vector>
  </HeadingPairs>
  <TitlesOfParts>
    <vt:vector size="60" baseType="lpstr">
      <vt:lpstr>Arial</vt:lpstr>
      <vt:lpstr>Calibri</vt:lpstr>
      <vt:lpstr>Calibri Light</vt:lpstr>
      <vt:lpstr>Times New Roman</vt:lpstr>
      <vt:lpstr>Office Teması</vt:lpstr>
      <vt:lpstr>  A.Ü.H.F.  3/A EŞYA HUKUKU DERS NOTLARI (2.Dönem- 13.Hafta- Ek Ders- 13.5.2020)  </vt:lpstr>
      <vt:lpstr>TAŞINMAZ MÜLKİYETİNİN KAPSAMI (Sirmen, Eşya H., 7. B., s. 387 vd.; Oğuzman / Seliçi / Oktay Özdemir, Eşya H., 20. B., s. 467 vd.; Eren, Mülkiyet H., 4. B., s. 328 vd.; Ertaş, Eşya H., 12. B., s. 349 vd.) </vt:lpstr>
      <vt:lpstr>PowerPoint Sunusu</vt:lpstr>
      <vt:lpstr>PowerPoint Sunusu</vt:lpstr>
      <vt:lpstr>PowerPoint Sunusu</vt:lpstr>
      <vt:lpstr>Taşınmaz Mülkiyetinin Kapsamının Çeşitli Türleri </vt:lpstr>
      <vt:lpstr>Taşınmaz Mülkiyetinin Kapsamının Çeşitleri </vt:lpstr>
      <vt:lpstr>Kısaca Taşınmaz Mülkiyetinin Yatay Kapsamı </vt:lpstr>
      <vt:lpstr>PowerPoint Sunusu</vt:lpstr>
      <vt:lpstr>Kısaca Taşınmaz Mülkiyetinin Dikey Kapsamı </vt:lpstr>
      <vt:lpstr>Kısaca Taşınmaz Mülkiyetinin Madde İtibarıyla Kapsamı </vt:lpstr>
      <vt:lpstr>Taşınmaz Mülkiyetinin Yatay Kapsamı </vt:lpstr>
      <vt:lpstr>PowerPoint Sunusu</vt:lpstr>
      <vt:lpstr>Kadastrosu Yapılmış Olan Taşınmazlarda Sınır </vt:lpstr>
      <vt:lpstr>Plana göre belli olan Sınır ile Arazi üzerindeki İşaretlerin gösterdiği Sınırın birbirini tutmaması durumu </vt:lpstr>
      <vt:lpstr>PowerPoint Sunusu</vt:lpstr>
      <vt:lpstr>Arazinin Sınırının Belirsiz Olması </vt:lpstr>
      <vt:lpstr>Sınırın Belirsiz Olduğunun Kabul Edildiği Durumlar </vt:lpstr>
      <vt:lpstr>PowerPoint Sunusu</vt:lpstr>
      <vt:lpstr>Sınırın Belirlenmesi Yükümlülüğünün Hukuki Niteliği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Sınır Ayırdetme Davası </vt:lpstr>
      <vt:lpstr>PowerPoint Sunusu</vt:lpstr>
      <vt:lpstr>PowerPoint Sunusu</vt:lpstr>
      <vt:lpstr>Kadastrosu Yapılmamış Olan Tapulu Taşınmazlarda Sınır </vt:lpstr>
      <vt:lpstr>PowerPoint Sunusu</vt:lpstr>
      <vt:lpstr>Tapusuz Taşınmazlarda Sınır </vt:lpstr>
      <vt:lpstr>PowerPoint Sunusu</vt:lpstr>
      <vt:lpstr>Taşınmaz Mülkiyetinin Dikey Kapsamı </vt:lpstr>
      <vt:lpstr>PowerPoint Sunusu</vt:lpstr>
      <vt:lpstr>Malikin Mülkiyet Hakkının Dikey Kapsamının Sınırı- MK m.718/1 hükmü </vt:lpstr>
      <vt:lpstr>Malikin Korunmaya Değer Yararı</vt:lpstr>
      <vt:lpstr>Mülkiyet Hakkının Kapsamı İçinde Değerlendirilen Örnekler </vt:lpstr>
      <vt:lpstr>Mülkiyet Hakkının Kapsamı İçinde Değerlendirilmeyen Örnekler </vt:lpstr>
      <vt:lpstr>PowerPoint Sunusu</vt:lpstr>
      <vt:lpstr>Taşınmaz Mülkiyetinin Madde İtibarıyla Kapsamı </vt:lpstr>
      <vt:lpstr>Yapılar (Kavram) </vt:lpstr>
      <vt:lpstr>Taşınır Yapının Mülkiyeti</vt:lpstr>
      <vt:lpstr>PowerPoint Sunusu</vt:lpstr>
      <vt:lpstr>Taşınır Yapı Sayılma Ölçütü </vt:lpstr>
      <vt:lpstr>PowerPoint Sunusu</vt:lpstr>
      <vt:lpstr>PowerPoint Sunusu</vt:lpstr>
      <vt:lpstr>PowerPoint Sunusu</vt:lpstr>
      <vt:lpstr>Taşınır Yapı Niteliği Bulunmayan Yapının Mülkiyeti  </vt:lpstr>
      <vt:lpstr>Haksız Yapı  </vt:lpstr>
      <vt:lpstr>PowerPoint Sunusu</vt:lpstr>
      <vt:lpstr>PowerPoint Sunusu</vt:lpstr>
      <vt:lpstr>PowerPoint Sunusu</vt:lpstr>
      <vt:lpstr>Haksız Yapının Çeşitleri </vt:lpstr>
      <vt:lpstr>Yapıyı Arazi Malikinin Yaptırmış Olması 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TAŞINMAZ MÜLKİYETİNİN KAPSAMI</dc:title>
  <dc:creator>user</dc:creator>
  <cp:lastModifiedBy>user</cp:lastModifiedBy>
  <cp:revision>277</cp:revision>
  <cp:lastPrinted>2018-04-24T22:06:11Z</cp:lastPrinted>
  <dcterms:created xsi:type="dcterms:W3CDTF">2016-04-20T05:43:33Z</dcterms:created>
  <dcterms:modified xsi:type="dcterms:W3CDTF">2020-05-13T19:41:47Z</dcterms:modified>
</cp:coreProperties>
</file>