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7" d="100"/>
          <a:sy n="57" d="100"/>
        </p:scale>
        <p:origin x="-203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5.07.18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815406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5.07.18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3500959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5.07.18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4089849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5.07.18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177857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851E3D8C-AF71-2646-AADA-C735D885E414}" type="datetimeFigureOut">
              <a:rPr lang="en-US" smtClean="0"/>
              <a:t>5.07.18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30985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851E3D8C-AF71-2646-AADA-C735D885E414}" type="datetimeFigureOut">
              <a:rPr lang="en-US" smtClean="0"/>
              <a:t>5.07.18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241078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851E3D8C-AF71-2646-AADA-C735D885E414}" type="datetimeFigureOut">
              <a:rPr lang="en-US" smtClean="0"/>
              <a:t>5.07.18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941661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851E3D8C-AF71-2646-AADA-C735D885E414}" type="datetimeFigureOut">
              <a:rPr lang="en-US" smtClean="0"/>
              <a:t>5.07.18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3047696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1E3D8C-AF71-2646-AADA-C735D885E414}" type="datetimeFigureOut">
              <a:rPr lang="en-US" smtClean="0"/>
              <a:t>5.07.18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56603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51E3D8C-AF71-2646-AADA-C735D885E414}" type="datetimeFigureOut">
              <a:rPr lang="en-US" smtClean="0"/>
              <a:t>5.07.18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6504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51E3D8C-AF71-2646-AADA-C735D885E414}" type="datetimeFigureOut">
              <a:rPr lang="en-US" smtClean="0"/>
              <a:t>5.07.18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8208136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1E3D8C-AF71-2646-AADA-C735D885E414}" type="datetimeFigureOut">
              <a:rPr lang="en-US" smtClean="0"/>
              <a:t>5.07.18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1DF3F1-27EA-DC48-8520-8B6F958C82F8}" type="slidenum">
              <a:rPr lang="en-US" smtClean="0"/>
              <a:t>‹#›</a:t>
            </a:fld>
            <a:endParaRPr lang="en-US"/>
          </a:p>
        </p:txBody>
      </p:sp>
    </p:spTree>
    <p:extLst>
      <p:ext uri="{BB962C8B-B14F-4D97-AF65-F5344CB8AC3E}">
        <p14:creationId xmlns:p14="http://schemas.microsoft.com/office/powerpoint/2010/main" val="1698504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smtClean="0">
                <a:latin typeface="Calibri"/>
                <a:cs typeface="Calibri"/>
              </a:rPr>
              <a:t>KARDİYOVASKÜLER SİSTEM FİZYOLOJİSİ </a:t>
            </a:r>
            <a:r>
              <a:rPr lang="en-US" sz="4000" b="1" dirty="0" err="1" smtClean="0">
                <a:latin typeface="Calibri"/>
                <a:cs typeface="Calibri"/>
              </a:rPr>
              <a:t>ve</a:t>
            </a:r>
            <a:r>
              <a:rPr lang="en-US" sz="4000" b="1" dirty="0" smtClean="0">
                <a:latin typeface="Calibri"/>
                <a:cs typeface="Calibri"/>
              </a:rPr>
              <a:t> BİYOKİMYASI</a:t>
            </a:r>
            <a:endParaRPr lang="en-US" sz="4000" b="1" dirty="0">
              <a:latin typeface="Calibri"/>
              <a:cs typeface="Calibri"/>
            </a:endParaRPr>
          </a:p>
        </p:txBody>
      </p:sp>
      <p:sp>
        <p:nvSpPr>
          <p:cNvPr id="3" name="Subtitle 2"/>
          <p:cNvSpPr>
            <a:spLocks noGrp="1"/>
          </p:cNvSpPr>
          <p:nvPr>
            <p:ph type="subTitle" idx="1"/>
          </p:nvPr>
        </p:nvSpPr>
        <p:spPr/>
        <p:txBody>
          <a:bodyPr>
            <a:normAutofit fontScale="85000" lnSpcReduction="20000"/>
          </a:bodyPr>
          <a:lstStyle/>
          <a:p>
            <a:endParaRPr lang="en-US" dirty="0" smtClean="0">
              <a:solidFill>
                <a:schemeClr val="tx1"/>
              </a:solidFill>
              <a:latin typeface="Calibri"/>
              <a:cs typeface="Calibri"/>
            </a:endParaRPr>
          </a:p>
          <a:p>
            <a:r>
              <a:rPr lang="en-US" dirty="0" smtClean="0">
                <a:solidFill>
                  <a:schemeClr val="tx1"/>
                </a:solidFill>
                <a:latin typeface="Calibri"/>
                <a:cs typeface="Calibri"/>
              </a:rPr>
              <a:t> Prof. Dr. </a:t>
            </a:r>
            <a:r>
              <a:rPr lang="en-US" dirty="0" err="1" smtClean="0">
                <a:solidFill>
                  <a:schemeClr val="tx1"/>
                </a:solidFill>
                <a:latin typeface="Calibri"/>
                <a:cs typeface="Calibri"/>
              </a:rPr>
              <a:t>Emel</a:t>
            </a:r>
            <a:r>
              <a:rPr lang="en-US" dirty="0" smtClean="0">
                <a:solidFill>
                  <a:schemeClr val="tx1"/>
                </a:solidFill>
                <a:latin typeface="Calibri"/>
                <a:cs typeface="Calibri"/>
              </a:rPr>
              <a:t> EMREGÜL</a:t>
            </a:r>
          </a:p>
          <a:p>
            <a:r>
              <a:rPr lang="en-US" dirty="0" smtClean="0">
                <a:solidFill>
                  <a:schemeClr val="tx1"/>
                </a:solidFill>
                <a:latin typeface="Calibri"/>
                <a:cs typeface="Calibri"/>
              </a:rPr>
              <a:t>Ankara </a:t>
            </a:r>
            <a:r>
              <a:rPr lang="en-US" dirty="0" err="1" smtClean="0">
                <a:solidFill>
                  <a:schemeClr val="tx1"/>
                </a:solidFill>
                <a:latin typeface="Calibri"/>
                <a:cs typeface="Calibri"/>
              </a:rPr>
              <a:t>Üniversitesi</a:t>
            </a:r>
            <a:endParaRPr lang="en-US" dirty="0" smtClean="0">
              <a:solidFill>
                <a:schemeClr val="tx1"/>
              </a:solidFill>
              <a:latin typeface="Calibri"/>
              <a:cs typeface="Calibri"/>
            </a:endParaRPr>
          </a:p>
          <a:p>
            <a:r>
              <a:rPr lang="en-US" dirty="0" err="1" smtClean="0">
                <a:solidFill>
                  <a:schemeClr val="tx1"/>
                </a:solidFill>
                <a:latin typeface="Calibri"/>
                <a:cs typeface="Calibri"/>
              </a:rPr>
              <a:t>Kimya</a:t>
            </a:r>
            <a:r>
              <a:rPr lang="en-US" dirty="0" smtClean="0">
                <a:solidFill>
                  <a:schemeClr val="tx1"/>
                </a:solidFill>
                <a:latin typeface="Calibri"/>
                <a:cs typeface="Calibri"/>
              </a:rPr>
              <a:t> </a:t>
            </a:r>
            <a:r>
              <a:rPr lang="en-US" dirty="0" err="1" smtClean="0">
                <a:solidFill>
                  <a:schemeClr val="tx1"/>
                </a:solidFill>
                <a:latin typeface="Calibri"/>
                <a:cs typeface="Calibri"/>
              </a:rPr>
              <a:t>Bölümü</a:t>
            </a:r>
            <a:endParaRPr lang="en-US" dirty="0">
              <a:solidFill>
                <a:schemeClr val="tx1"/>
              </a:solidFill>
              <a:latin typeface="Calibri"/>
              <a:cs typeface="Calibri"/>
            </a:endParaRPr>
          </a:p>
        </p:txBody>
      </p:sp>
      <p:sp>
        <p:nvSpPr>
          <p:cNvPr id="4" name="TextBox 3"/>
          <p:cNvSpPr txBox="1"/>
          <p:nvPr/>
        </p:nvSpPr>
        <p:spPr>
          <a:xfrm>
            <a:off x="483225" y="719031"/>
            <a:ext cx="6635150" cy="769441"/>
          </a:xfrm>
          <a:prstGeom prst="rect">
            <a:avLst/>
          </a:prstGeom>
          <a:noFill/>
        </p:spPr>
        <p:txBody>
          <a:bodyPr wrap="none" rtlCol="0">
            <a:spAutoFit/>
          </a:bodyPr>
          <a:lstStyle/>
          <a:p>
            <a:r>
              <a:rPr lang="en-US" sz="4400" b="1" dirty="0" smtClean="0"/>
              <a:t>KİM 455 KLİNİK BİYOKİMYA </a:t>
            </a:r>
            <a:endParaRPr lang="en-US" sz="4400" b="1" dirty="0"/>
          </a:p>
        </p:txBody>
      </p:sp>
      <p:pic>
        <p:nvPicPr>
          <p:cNvPr id="5" name="Picture 4"/>
          <p:cNvPicPr>
            <a:picLocks noChangeAspect="1"/>
          </p:cNvPicPr>
          <p:nvPr/>
        </p:nvPicPr>
        <p:blipFill>
          <a:blip r:embed="rId2"/>
          <a:stretch>
            <a:fillRect/>
          </a:stretch>
        </p:blipFill>
        <p:spPr>
          <a:xfrm>
            <a:off x="7839910" y="502162"/>
            <a:ext cx="1236579" cy="1236579"/>
          </a:xfrm>
          <a:prstGeom prst="rect">
            <a:avLst/>
          </a:prstGeom>
        </p:spPr>
      </p:pic>
    </p:spTree>
    <p:extLst>
      <p:ext uri="{BB962C8B-B14F-4D97-AF65-F5344CB8AC3E}">
        <p14:creationId xmlns:p14="http://schemas.microsoft.com/office/powerpoint/2010/main" val="1800902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Dolaşım</a:t>
            </a:r>
            <a:r>
              <a:rPr lang="en-US" dirty="0"/>
              <a:t> </a:t>
            </a:r>
            <a:r>
              <a:rPr lang="en-US" dirty="0" err="1"/>
              <a:t>sisteminin</a:t>
            </a:r>
            <a:r>
              <a:rPr lang="en-US" dirty="0"/>
              <a:t> </a:t>
            </a:r>
            <a:r>
              <a:rPr lang="en-US" dirty="0" err="1"/>
              <a:t>üc</a:t>
            </a:r>
            <a:r>
              <a:rPr lang="en-US" dirty="0"/>
              <a:t>̧ </a:t>
            </a:r>
            <a:r>
              <a:rPr lang="en-US" dirty="0" err="1"/>
              <a:t>temel</a:t>
            </a:r>
            <a:r>
              <a:rPr lang="en-US" dirty="0"/>
              <a:t> </a:t>
            </a:r>
            <a:r>
              <a:rPr lang="en-US" dirty="0" err="1"/>
              <a:t>bileşeni</a:t>
            </a:r>
            <a:r>
              <a:rPr lang="en-US" dirty="0" smtClean="0"/>
              <a:t>:</a:t>
            </a:r>
          </a:p>
          <a:p>
            <a:r>
              <a:rPr lang="en-US" dirty="0" smtClean="0"/>
              <a:t> </a:t>
            </a:r>
            <a:r>
              <a:rPr lang="en-US" dirty="0"/>
              <a:t>– </a:t>
            </a:r>
            <a:r>
              <a:rPr lang="en-US" dirty="0" err="1"/>
              <a:t>Kalp</a:t>
            </a:r>
            <a:r>
              <a:rPr lang="en-US" dirty="0"/>
              <a:t> </a:t>
            </a:r>
            <a:r>
              <a:rPr lang="en-US" dirty="0" smtClean="0"/>
              <a:t> </a:t>
            </a:r>
            <a:endParaRPr lang="en-US" dirty="0"/>
          </a:p>
          <a:p>
            <a:r>
              <a:rPr lang="en-US" dirty="0"/>
              <a:t>– </a:t>
            </a:r>
            <a:r>
              <a:rPr lang="en-US" dirty="0" err="1"/>
              <a:t>Kan</a:t>
            </a:r>
            <a:r>
              <a:rPr lang="en-US" dirty="0"/>
              <a:t> </a:t>
            </a:r>
            <a:r>
              <a:rPr lang="en-US" dirty="0" err="1" smtClean="0"/>
              <a:t>damarları</a:t>
            </a:r>
            <a:endParaRPr lang="en-US" dirty="0" smtClean="0"/>
          </a:p>
          <a:p>
            <a:r>
              <a:rPr lang="en-US" dirty="0" smtClean="0"/>
              <a:t>– </a:t>
            </a:r>
            <a:r>
              <a:rPr lang="en-US" dirty="0" err="1"/>
              <a:t>Kan</a:t>
            </a:r>
            <a:r>
              <a:rPr lang="en-US" dirty="0"/>
              <a:t> </a:t>
            </a:r>
            <a:r>
              <a:rPr lang="en-US" dirty="0" smtClean="0"/>
              <a:t> </a:t>
            </a:r>
            <a:endParaRPr lang="en-US" dirty="0"/>
          </a:p>
          <a:p>
            <a:r>
              <a:rPr lang="en-US" dirty="0" err="1" smtClean="0"/>
              <a:t>Kardiyovasküler</a:t>
            </a:r>
            <a:r>
              <a:rPr lang="en-US" dirty="0" smtClean="0"/>
              <a:t> </a:t>
            </a:r>
            <a:r>
              <a:rPr lang="en-US" dirty="0" err="1"/>
              <a:t>sistem</a:t>
            </a:r>
            <a:r>
              <a:rPr lang="en-US" dirty="0"/>
              <a:t> </a:t>
            </a:r>
            <a:r>
              <a:rPr lang="en-US" dirty="0" err="1"/>
              <a:t>fonksiyonu</a:t>
            </a:r>
            <a:r>
              <a:rPr lang="en-US" dirty="0"/>
              <a:t> (</a:t>
            </a:r>
            <a:r>
              <a:rPr lang="en-US" dirty="0" err="1"/>
              <a:t>kalp</a:t>
            </a:r>
            <a:r>
              <a:rPr lang="en-US" dirty="0"/>
              <a:t> </a:t>
            </a:r>
            <a:r>
              <a:rPr lang="en-US" dirty="0" err="1"/>
              <a:t>ve</a:t>
            </a:r>
            <a:r>
              <a:rPr lang="en-US" dirty="0"/>
              <a:t> </a:t>
            </a:r>
            <a:r>
              <a:rPr lang="en-US" dirty="0" err="1"/>
              <a:t>dolaşım</a:t>
            </a:r>
            <a:r>
              <a:rPr lang="en-US" dirty="0"/>
              <a:t> </a:t>
            </a:r>
            <a:r>
              <a:rPr lang="en-US" dirty="0" err="1"/>
              <a:t>sistemi</a:t>
            </a:r>
            <a:r>
              <a:rPr lang="en-US" dirty="0"/>
              <a:t>); </a:t>
            </a:r>
            <a:r>
              <a:rPr lang="en-US" dirty="0" err="1"/>
              <a:t>endokrin</a:t>
            </a:r>
            <a:r>
              <a:rPr lang="en-US" dirty="0"/>
              <a:t> </a:t>
            </a:r>
            <a:r>
              <a:rPr lang="en-US" dirty="0" err="1"/>
              <a:t>sistem</a:t>
            </a:r>
            <a:r>
              <a:rPr lang="en-US" dirty="0"/>
              <a:t>, </a:t>
            </a:r>
            <a:r>
              <a:rPr lang="en-US" dirty="0" err="1"/>
              <a:t>sinir</a:t>
            </a:r>
            <a:r>
              <a:rPr lang="en-US" dirty="0"/>
              <a:t> </a:t>
            </a:r>
            <a:r>
              <a:rPr lang="en-US" dirty="0" err="1"/>
              <a:t>sistemi</a:t>
            </a:r>
            <a:r>
              <a:rPr lang="en-US" dirty="0"/>
              <a:t> </a:t>
            </a:r>
            <a:r>
              <a:rPr lang="en-US" dirty="0" err="1"/>
              <a:t>ve</a:t>
            </a:r>
            <a:r>
              <a:rPr lang="en-US" dirty="0"/>
              <a:t> </a:t>
            </a:r>
            <a:r>
              <a:rPr lang="en-US" dirty="0" err="1"/>
              <a:t>böbreklerden</a:t>
            </a:r>
            <a:r>
              <a:rPr lang="en-US" dirty="0"/>
              <a:t> </a:t>
            </a:r>
            <a:r>
              <a:rPr lang="en-US" dirty="0" err="1"/>
              <a:t>etkilenir</a:t>
            </a:r>
            <a:r>
              <a:rPr lang="en-US" dirty="0"/>
              <a:t>. </a:t>
            </a:r>
            <a:endParaRPr lang="en-US" dirty="0"/>
          </a:p>
          <a:p>
            <a:pPr marL="0" indent="0">
              <a:buNone/>
            </a:pPr>
            <a:endParaRPr lang="en-US" dirty="0"/>
          </a:p>
        </p:txBody>
      </p:sp>
    </p:spTree>
    <p:extLst>
      <p:ext uri="{BB962C8B-B14F-4D97-AF65-F5344CB8AC3E}">
        <p14:creationId xmlns:p14="http://schemas.microsoft.com/office/powerpoint/2010/main" val="409488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a:t>Kalp</a:t>
            </a:r>
            <a:r>
              <a:rPr lang="en-US" sz="3200" dirty="0"/>
              <a:t> </a:t>
            </a:r>
            <a:r>
              <a:rPr lang="en-US" sz="3200" dirty="0" err="1"/>
              <a:t>hastalığı</a:t>
            </a:r>
            <a:r>
              <a:rPr lang="en-US" sz="3200" dirty="0"/>
              <a:t> </a:t>
            </a:r>
            <a:r>
              <a:rPr lang="en-US" sz="3200" dirty="0" err="1"/>
              <a:t>sonucu</a:t>
            </a:r>
            <a:r>
              <a:rPr lang="en-US" sz="3200" dirty="0"/>
              <a:t> </a:t>
            </a:r>
            <a:r>
              <a:rPr lang="en-US" sz="3200" dirty="0" err="1"/>
              <a:t>ortaya</a:t>
            </a:r>
            <a:r>
              <a:rPr lang="en-US" sz="3200" dirty="0"/>
              <a:t> </a:t>
            </a:r>
            <a:r>
              <a:rPr lang="en-US" sz="3200" dirty="0" err="1"/>
              <a:t>çıkabilen</a:t>
            </a:r>
            <a:r>
              <a:rPr lang="en-US" sz="3200" dirty="0"/>
              <a:t> </a:t>
            </a:r>
            <a:r>
              <a:rPr lang="en-US" sz="3200" dirty="0" err="1"/>
              <a:t>belirtiler</a:t>
            </a:r>
            <a:r>
              <a:rPr lang="en-US" sz="3200" dirty="0"/>
              <a:t> </a:t>
            </a:r>
            <a:r>
              <a:rPr lang="en-US" sz="3200" dirty="0" err="1"/>
              <a:t>ve</a:t>
            </a:r>
            <a:r>
              <a:rPr lang="en-US" sz="3200" dirty="0"/>
              <a:t> </a:t>
            </a:r>
            <a:r>
              <a:rPr lang="en-US" sz="3200" dirty="0" err="1" smtClean="0"/>
              <a:t>komplikasyonlar</a:t>
            </a:r>
            <a:r>
              <a:rPr lang="en-US" sz="3200" dirty="0" smtClean="0"/>
              <a:t>;</a:t>
            </a:r>
            <a:endParaRPr lang="en-US" sz="3200"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err="1" smtClean="0"/>
              <a:t>Aritmi</a:t>
            </a:r>
            <a:r>
              <a:rPr lang="en-US" dirty="0" smtClean="0"/>
              <a:t> </a:t>
            </a:r>
          </a:p>
          <a:p>
            <a:pPr marL="0" indent="0">
              <a:buNone/>
            </a:pPr>
            <a:r>
              <a:rPr lang="en-US" dirty="0" err="1" smtClean="0"/>
              <a:t>Dilatasyon</a:t>
            </a:r>
            <a:r>
              <a:rPr lang="en-US" dirty="0" smtClean="0"/>
              <a:t> </a:t>
            </a:r>
            <a:r>
              <a:rPr lang="en-US" dirty="0"/>
              <a:t> </a:t>
            </a:r>
            <a:endParaRPr lang="en-US" dirty="0" smtClean="0"/>
          </a:p>
          <a:p>
            <a:pPr marL="0" indent="0">
              <a:buNone/>
            </a:pPr>
            <a:r>
              <a:rPr lang="en-US" dirty="0" err="1" smtClean="0"/>
              <a:t>Embolizm</a:t>
            </a:r>
            <a:r>
              <a:rPr lang="en-US" dirty="0" smtClean="0"/>
              <a:t> </a:t>
            </a:r>
            <a:r>
              <a:rPr lang="en-US" dirty="0"/>
              <a:t> </a:t>
            </a:r>
            <a:endParaRPr lang="en-US" dirty="0" smtClean="0"/>
          </a:p>
          <a:p>
            <a:pPr marL="0" indent="0">
              <a:buNone/>
            </a:pPr>
            <a:r>
              <a:rPr lang="en-US" dirty="0" err="1" smtClean="0"/>
              <a:t>Fiziksel</a:t>
            </a:r>
            <a:r>
              <a:rPr lang="en-US" dirty="0" smtClean="0"/>
              <a:t> </a:t>
            </a:r>
            <a:r>
              <a:rPr lang="en-US" dirty="0" err="1"/>
              <a:t>aktivite</a:t>
            </a:r>
            <a:r>
              <a:rPr lang="en-US" dirty="0"/>
              <a:t> </a:t>
            </a:r>
            <a:r>
              <a:rPr lang="en-US" dirty="0" err="1"/>
              <a:t>sırasında</a:t>
            </a:r>
            <a:r>
              <a:rPr lang="en-US" dirty="0"/>
              <a:t> </a:t>
            </a:r>
            <a:r>
              <a:rPr lang="en-US" dirty="0" err="1"/>
              <a:t>olduğu</a:t>
            </a:r>
            <a:r>
              <a:rPr lang="en-US" dirty="0"/>
              <a:t> </a:t>
            </a:r>
            <a:r>
              <a:rPr lang="en-US" dirty="0" err="1"/>
              <a:t>gibi</a:t>
            </a:r>
            <a:r>
              <a:rPr lang="en-US" dirty="0"/>
              <a:t> </a:t>
            </a:r>
            <a:r>
              <a:rPr lang="en-US" dirty="0" err="1"/>
              <a:t>artan</a:t>
            </a:r>
            <a:r>
              <a:rPr lang="en-US" dirty="0"/>
              <a:t> </a:t>
            </a:r>
            <a:r>
              <a:rPr lang="en-US" dirty="0" err="1"/>
              <a:t>oksijen</a:t>
            </a:r>
            <a:r>
              <a:rPr lang="en-US" dirty="0"/>
              <a:t> </a:t>
            </a:r>
            <a:r>
              <a:rPr lang="en-US" dirty="0" err="1"/>
              <a:t>talebi</a:t>
            </a:r>
            <a:r>
              <a:rPr lang="en-US" dirty="0"/>
              <a:t> </a:t>
            </a:r>
            <a:r>
              <a:rPr lang="en-US" dirty="0" err="1"/>
              <a:t>ve</a:t>
            </a:r>
            <a:r>
              <a:rPr lang="en-US" dirty="0"/>
              <a:t> </a:t>
            </a:r>
            <a:r>
              <a:rPr lang="en-US" dirty="0" err="1"/>
              <a:t>atık</a:t>
            </a:r>
            <a:r>
              <a:rPr lang="en-US" dirty="0"/>
              <a:t> </a:t>
            </a:r>
            <a:r>
              <a:rPr lang="en-US" dirty="0" err="1"/>
              <a:t>ürünlerin</a:t>
            </a:r>
            <a:r>
              <a:rPr lang="en-US" dirty="0"/>
              <a:t> </a:t>
            </a:r>
            <a:r>
              <a:rPr lang="en-US" dirty="0" err="1"/>
              <a:t>temizlenmesiyle</a:t>
            </a:r>
            <a:r>
              <a:rPr lang="en-US" dirty="0"/>
              <a:t> </a:t>
            </a:r>
            <a:r>
              <a:rPr lang="en-US" dirty="0" err="1"/>
              <a:t>başa</a:t>
            </a:r>
            <a:r>
              <a:rPr lang="en-US" dirty="0"/>
              <a:t> </a:t>
            </a:r>
            <a:r>
              <a:rPr lang="en-US" dirty="0" err="1" smtClean="0"/>
              <a:t>çıkamama</a:t>
            </a:r>
            <a:endParaRPr lang="en-US" dirty="0" smtClean="0"/>
          </a:p>
          <a:p>
            <a:pPr marL="0" indent="0">
              <a:buNone/>
            </a:pPr>
            <a:r>
              <a:rPr lang="en-US" dirty="0" err="1" smtClean="0"/>
              <a:t>Enfarkt</a:t>
            </a:r>
            <a:r>
              <a:rPr lang="en-US" dirty="0" smtClean="0"/>
              <a:t> </a:t>
            </a:r>
          </a:p>
          <a:p>
            <a:pPr marL="0" indent="0">
              <a:buNone/>
            </a:pPr>
            <a:r>
              <a:rPr lang="en-US" dirty="0" err="1" smtClean="0"/>
              <a:t>Yetersiz</a:t>
            </a:r>
            <a:r>
              <a:rPr lang="en-US" dirty="0" smtClean="0"/>
              <a:t> </a:t>
            </a:r>
            <a:r>
              <a:rPr lang="en-US" dirty="0" err="1"/>
              <a:t>kasılma</a:t>
            </a:r>
            <a:r>
              <a:rPr lang="en-US" dirty="0"/>
              <a:t>  </a:t>
            </a:r>
            <a:endParaRPr lang="en-US" dirty="0" smtClean="0"/>
          </a:p>
          <a:p>
            <a:pPr marL="0" indent="0">
              <a:buNone/>
            </a:pPr>
            <a:r>
              <a:rPr lang="en-US" dirty="0" err="1" smtClean="0"/>
              <a:t>Ağrı</a:t>
            </a:r>
            <a:endParaRPr lang="en-US" dirty="0" smtClean="0"/>
          </a:p>
          <a:p>
            <a:pPr marL="0" indent="0">
              <a:buNone/>
            </a:pPr>
            <a:r>
              <a:rPr lang="en-US" dirty="0" err="1" smtClean="0"/>
              <a:t>Regürjitasyon</a:t>
            </a:r>
            <a:r>
              <a:rPr lang="en-US" dirty="0" smtClean="0"/>
              <a:t> </a:t>
            </a:r>
          </a:p>
          <a:p>
            <a:pPr marL="0" indent="0">
              <a:buNone/>
            </a:pPr>
            <a:r>
              <a:rPr lang="en-US" dirty="0" err="1" smtClean="0"/>
              <a:t>Stenoz</a:t>
            </a:r>
            <a:r>
              <a:rPr lang="en-US" dirty="0" smtClean="0"/>
              <a:t> </a:t>
            </a:r>
            <a:endParaRPr lang="en-US" dirty="0"/>
          </a:p>
          <a:p>
            <a:pPr marL="0" indent="0">
              <a:buNone/>
            </a:pPr>
            <a:r>
              <a:rPr lang="en-US" dirty="0" err="1" smtClean="0"/>
              <a:t>Doku</a:t>
            </a:r>
            <a:r>
              <a:rPr lang="en-US" dirty="0" smtClean="0"/>
              <a:t> </a:t>
            </a:r>
            <a:r>
              <a:rPr lang="en-US" dirty="0" err="1"/>
              <a:t>ölümü</a:t>
            </a:r>
            <a:r>
              <a:rPr lang="en-US" dirty="0"/>
              <a:t> </a:t>
            </a:r>
          </a:p>
          <a:p>
            <a:pPr marL="0" indent="0">
              <a:buNone/>
            </a:pPr>
            <a:r>
              <a:rPr lang="en-US" dirty="0" err="1" smtClean="0"/>
              <a:t>Ventrikül</a:t>
            </a:r>
            <a:r>
              <a:rPr lang="en-US" dirty="0"/>
              <a:t>  </a:t>
            </a:r>
            <a:r>
              <a:rPr lang="en-US" dirty="0" err="1"/>
              <a:t>hipertrofisi</a:t>
            </a:r>
            <a:r>
              <a:rPr lang="en-US" dirty="0"/>
              <a:t> </a:t>
            </a:r>
          </a:p>
        </p:txBody>
      </p:sp>
    </p:spTree>
    <p:extLst>
      <p:ext uri="{BB962C8B-B14F-4D97-AF65-F5344CB8AC3E}">
        <p14:creationId xmlns:p14="http://schemas.microsoft.com/office/powerpoint/2010/main" val="1482439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lvl="0" indent="0">
              <a:buNone/>
            </a:pPr>
            <a:r>
              <a:rPr lang="tr-TR" b="1" dirty="0" err="1" smtClean="0"/>
              <a:t>İnfarktüs</a:t>
            </a:r>
            <a:r>
              <a:rPr lang="tr-TR" b="1" dirty="0"/>
              <a:t>:</a:t>
            </a:r>
            <a:r>
              <a:rPr lang="tr-TR" dirty="0" smtClean="0"/>
              <a:t> </a:t>
            </a:r>
            <a:r>
              <a:rPr lang="tr-TR" dirty="0"/>
              <a:t>Akut, kısa devam eden, ek olarak nispeten </a:t>
            </a:r>
            <a:r>
              <a:rPr lang="tr-TR" dirty="0" smtClean="0"/>
              <a:t>küçük doku </a:t>
            </a:r>
            <a:r>
              <a:rPr lang="tr-TR" dirty="0"/>
              <a:t>kısmını kapsayan hücre </a:t>
            </a:r>
            <a:r>
              <a:rPr lang="tr-TR" dirty="0" err="1"/>
              <a:t>harabiyeti</a:t>
            </a:r>
            <a:r>
              <a:rPr lang="tr-TR" dirty="0"/>
              <a:t>, serumda ancak enzim aktivitesinin zamanında tayini ile meydana konulabilir. Aşağıdaki tabloda tanıda kullanılan enzimlerinin artışının başlangıcı, maksimal değere erişme anı ve normale dönüş süreleri ortalama olarak verilmiştir.</a:t>
            </a:r>
          </a:p>
          <a:p>
            <a:pPr marL="0" indent="0">
              <a:buNone/>
            </a:pPr>
            <a:endParaRPr lang="en-US" dirty="0"/>
          </a:p>
        </p:txBody>
      </p:sp>
    </p:spTree>
    <p:extLst>
      <p:ext uri="{BB962C8B-B14F-4D97-AF65-F5344CB8AC3E}">
        <p14:creationId xmlns:p14="http://schemas.microsoft.com/office/powerpoint/2010/main" val="1502543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tr-TR" b="1" dirty="0" smtClean="0"/>
              <a:t>Taşikardi:</a:t>
            </a:r>
            <a:r>
              <a:rPr lang="tr-TR" dirty="0" smtClean="0"/>
              <a:t> </a:t>
            </a:r>
            <a:r>
              <a:rPr lang="tr-TR" dirty="0"/>
              <a:t>Çeşitli taşikardilerde (dakikada 150–180) GOT, GTP ve CK’ da bir artma olmaz. Ancak çok uzun devam eden yüksek frekanslı taşikardilerde karaciğer </a:t>
            </a:r>
            <a:r>
              <a:rPr lang="tr-TR" dirty="0" err="1"/>
              <a:t>stazının</a:t>
            </a:r>
            <a:r>
              <a:rPr lang="tr-TR" dirty="0"/>
              <a:t> başlamasının bir belirtisi olarak serumda enzim artışı olabilir. Buna uygun olarak GTP aktivitesi </a:t>
            </a:r>
            <a:r>
              <a:rPr lang="tr-TR" dirty="0" err="1"/>
              <a:t>GOT’den</a:t>
            </a:r>
            <a:r>
              <a:rPr lang="tr-TR" dirty="0"/>
              <a:t> yüksektir, yani her iki </a:t>
            </a:r>
            <a:r>
              <a:rPr lang="tr-TR" dirty="0" err="1"/>
              <a:t>transaminazın</a:t>
            </a:r>
            <a:r>
              <a:rPr lang="tr-TR" dirty="0"/>
              <a:t> değişimi </a:t>
            </a:r>
            <a:r>
              <a:rPr lang="tr-TR" dirty="0" err="1"/>
              <a:t>infarktüsten</a:t>
            </a:r>
            <a:r>
              <a:rPr lang="tr-TR" dirty="0"/>
              <a:t> farklıdır.</a:t>
            </a:r>
            <a:r>
              <a:rPr lang="tr-TR" dirty="0"/>
              <a:t> </a:t>
            </a:r>
            <a:endParaRPr lang="en-US" dirty="0"/>
          </a:p>
        </p:txBody>
      </p:sp>
    </p:spTree>
    <p:extLst>
      <p:ext uri="{BB962C8B-B14F-4D97-AF65-F5344CB8AC3E}">
        <p14:creationId xmlns:p14="http://schemas.microsoft.com/office/powerpoint/2010/main" val="565475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tr-TR" b="1" dirty="0"/>
              <a:t>Akciğer </a:t>
            </a:r>
            <a:r>
              <a:rPr lang="tr-TR" b="1" dirty="0" err="1" smtClean="0"/>
              <a:t>embolisi</a:t>
            </a:r>
            <a:r>
              <a:rPr lang="tr-TR" b="1" dirty="0"/>
              <a:t>:</a:t>
            </a:r>
            <a:r>
              <a:rPr lang="tr-TR" dirty="0" smtClean="0"/>
              <a:t> </a:t>
            </a:r>
            <a:r>
              <a:rPr lang="tr-TR" dirty="0"/>
              <a:t>Kalp </a:t>
            </a:r>
            <a:r>
              <a:rPr lang="tr-TR" dirty="0" err="1"/>
              <a:t>infarktüsüne</a:t>
            </a:r>
            <a:r>
              <a:rPr lang="tr-TR" dirty="0"/>
              <a:t> benzer </a:t>
            </a:r>
            <a:r>
              <a:rPr lang="tr-TR" dirty="0" err="1"/>
              <a:t>semptomoloji</a:t>
            </a:r>
            <a:r>
              <a:rPr lang="tr-TR" dirty="0"/>
              <a:t> ve nadir olmayarak (arka cidar </a:t>
            </a:r>
            <a:r>
              <a:rPr lang="tr-TR" dirty="0" err="1"/>
              <a:t>infarktüsü</a:t>
            </a:r>
            <a:r>
              <a:rPr lang="tr-TR" dirty="0"/>
              <a:t> )şüpheli EKG bulgusu ile akciğer </a:t>
            </a:r>
            <a:r>
              <a:rPr lang="tr-TR" dirty="0" err="1"/>
              <a:t>embolisi</a:t>
            </a:r>
            <a:r>
              <a:rPr lang="tr-TR" dirty="0"/>
              <a:t> enzim tayinleri ile </a:t>
            </a:r>
            <a:r>
              <a:rPr lang="tr-TR" dirty="0" smtClean="0"/>
              <a:t>aydınlatılabilir.</a:t>
            </a:r>
          </a:p>
          <a:p>
            <a:pPr marL="0" indent="0">
              <a:buNone/>
            </a:pPr>
            <a:r>
              <a:rPr lang="tr-TR" b="1" dirty="0" err="1" smtClean="0"/>
              <a:t>Perikardit</a:t>
            </a:r>
            <a:r>
              <a:rPr lang="tr-TR" b="1" dirty="0"/>
              <a:t>:</a:t>
            </a:r>
            <a:r>
              <a:rPr lang="tr-TR" dirty="0" smtClean="0"/>
              <a:t> </a:t>
            </a:r>
            <a:r>
              <a:rPr lang="tr-TR" dirty="0" err="1"/>
              <a:t>Patogenezleri</a:t>
            </a:r>
            <a:r>
              <a:rPr lang="tr-TR" dirty="0"/>
              <a:t> çeşitli </a:t>
            </a:r>
            <a:r>
              <a:rPr lang="tr-TR" dirty="0" err="1"/>
              <a:t>perikarditlerde</a:t>
            </a:r>
            <a:r>
              <a:rPr lang="tr-TR" dirty="0"/>
              <a:t> serumda enzim aktivitesinde genellikle bir yükselme bulunmaz. Ancak pek az vakada GOT ve LDH aktivitesi normalin iki veya beş katına yükselir. Bu bulgu sadece miyokardın iltihaba katıldığını gösterir.</a:t>
            </a:r>
            <a:r>
              <a:rPr lang="tr-TR" dirty="0"/>
              <a:t> </a:t>
            </a:r>
            <a:endParaRPr lang="en-US" dirty="0"/>
          </a:p>
        </p:txBody>
      </p:sp>
    </p:spTree>
    <p:extLst>
      <p:ext uri="{BB962C8B-B14F-4D97-AF65-F5344CB8AC3E}">
        <p14:creationId xmlns:p14="http://schemas.microsoft.com/office/powerpoint/2010/main" val="2694109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0" indent="0">
              <a:buNone/>
            </a:pPr>
            <a:r>
              <a:rPr lang="tr-TR" b="1" dirty="0" err="1"/>
              <a:t>Miyokardit</a:t>
            </a:r>
            <a:r>
              <a:rPr lang="tr-TR" b="1" dirty="0"/>
              <a:t>. </a:t>
            </a:r>
            <a:r>
              <a:rPr lang="tr-TR" dirty="0" err="1"/>
              <a:t>Romatizmal</a:t>
            </a:r>
            <a:r>
              <a:rPr lang="tr-TR" dirty="0"/>
              <a:t> akut geçici </a:t>
            </a:r>
            <a:r>
              <a:rPr lang="tr-TR" dirty="0" err="1"/>
              <a:t>miyokardit</a:t>
            </a:r>
            <a:r>
              <a:rPr lang="tr-TR" dirty="0"/>
              <a:t> esnasında GOT ve LDH ‘</a:t>
            </a:r>
            <a:r>
              <a:rPr lang="tr-TR" dirty="0" err="1"/>
              <a:t>nin</a:t>
            </a:r>
            <a:r>
              <a:rPr lang="tr-TR" dirty="0"/>
              <a:t> aktivitesinde ılımlı bir yükselme sık olarak gözlenir. LDH aktivitesi ancak çok az miktarda yükselmişse, hasara uğramış </a:t>
            </a:r>
            <a:r>
              <a:rPr lang="tr-TR" dirty="0" err="1"/>
              <a:t>miyokard</a:t>
            </a:r>
            <a:r>
              <a:rPr lang="tr-TR" dirty="0"/>
              <a:t>, kalp </a:t>
            </a:r>
            <a:r>
              <a:rPr lang="tr-TR" dirty="0" err="1"/>
              <a:t>izoenzim</a:t>
            </a:r>
            <a:r>
              <a:rPr lang="tr-TR" dirty="0"/>
              <a:t> fraksiyonunun orantılı artışı ile belli olur</a:t>
            </a:r>
            <a:r>
              <a:rPr lang="tr-TR" dirty="0" smtClean="0"/>
              <a:t>.</a:t>
            </a:r>
          </a:p>
          <a:p>
            <a:pPr marL="0" indent="0">
              <a:buNone/>
            </a:pPr>
            <a:r>
              <a:rPr lang="tr-TR" b="1" dirty="0"/>
              <a:t>Kalp </a:t>
            </a:r>
            <a:r>
              <a:rPr lang="tr-TR" b="1" dirty="0" smtClean="0"/>
              <a:t>yetersizliği </a:t>
            </a:r>
            <a:r>
              <a:rPr lang="tr-TR" dirty="0"/>
              <a:t>Kalp yetersizliği olan hastaların % 75-90’ında serum </a:t>
            </a:r>
            <a:r>
              <a:rPr lang="tr-TR" dirty="0" err="1"/>
              <a:t>transaminaz</a:t>
            </a:r>
            <a:r>
              <a:rPr lang="tr-TR" dirty="0"/>
              <a:t> değerleri normal sınırlar içindedir. </a:t>
            </a:r>
            <a:r>
              <a:rPr lang="tr-TR" dirty="0" err="1"/>
              <a:t>Transaminaz</a:t>
            </a:r>
            <a:r>
              <a:rPr lang="tr-TR" dirty="0"/>
              <a:t> değerleri 50mU/ml. kadar yükselmiş çok az sayıda hastada karaciğer hücresinin </a:t>
            </a:r>
            <a:r>
              <a:rPr lang="tr-TR" dirty="0" err="1"/>
              <a:t>hipoksik</a:t>
            </a:r>
            <a:r>
              <a:rPr lang="tr-TR" dirty="0"/>
              <a:t> hasarı histolojik olarak da saptanabilmiştir. Kalp yetersizliğinde bir diğer enzim kaynağı da iskelet kasıdır. Sağ ve sol kalp yetersizliğinde enzim aktivitelerinin serumda artışı farklı olabilir. Sağ kalp yetersizliğinde ilk etkilenen organ karaciğer olduğundan, GTP aktivitesi vakaların  %10-20’sinde yükselmiştir.</a:t>
            </a:r>
          </a:p>
          <a:p>
            <a:pPr marL="0" indent="0">
              <a:buNone/>
            </a:pPr>
            <a:endParaRPr lang="tr-TR" dirty="0"/>
          </a:p>
          <a:p>
            <a:pPr marL="0" indent="0">
              <a:buNone/>
            </a:pPr>
            <a:endParaRPr lang="en-US" dirty="0"/>
          </a:p>
        </p:txBody>
      </p:sp>
    </p:spTree>
    <p:extLst>
      <p:ext uri="{BB962C8B-B14F-4D97-AF65-F5344CB8AC3E}">
        <p14:creationId xmlns:p14="http://schemas.microsoft.com/office/powerpoint/2010/main" val="1651371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dirty="0" smtClean="0"/>
              <a:t> </a:t>
            </a:r>
            <a:r>
              <a:rPr lang="tr-TR" sz="3600" dirty="0"/>
              <a:t>Kalp Hastalıklarında </a:t>
            </a:r>
            <a:r>
              <a:rPr lang="tr-TR" sz="3600" dirty="0" err="1" smtClean="0"/>
              <a:t>Prognoz</a:t>
            </a:r>
            <a:r>
              <a:rPr lang="tr-TR" sz="3600" dirty="0" smtClean="0"/>
              <a:t> </a:t>
            </a:r>
            <a:endParaRPr lang="en-US" sz="3600" dirty="0"/>
          </a:p>
        </p:txBody>
      </p:sp>
      <p:sp>
        <p:nvSpPr>
          <p:cNvPr id="3" name="Content Placeholder 2"/>
          <p:cNvSpPr>
            <a:spLocks noGrp="1"/>
          </p:cNvSpPr>
          <p:nvPr>
            <p:ph idx="1"/>
          </p:nvPr>
        </p:nvSpPr>
        <p:spPr/>
        <p:txBody>
          <a:bodyPr>
            <a:normAutofit fontScale="85000" lnSpcReduction="20000"/>
          </a:bodyPr>
          <a:lstStyle/>
          <a:p>
            <a:pPr lvl="0"/>
            <a:r>
              <a:rPr lang="tr-TR" dirty="0" smtClean="0"/>
              <a:t>Kalp </a:t>
            </a:r>
            <a:r>
              <a:rPr lang="tr-TR" dirty="0"/>
              <a:t>hastalıkları hayati öneme sahip olduğundan bu grup hastalıkların tanınması büyük önem taşır.</a:t>
            </a:r>
          </a:p>
          <a:p>
            <a:pPr lvl="0"/>
            <a:r>
              <a:rPr lang="tr-TR" dirty="0"/>
              <a:t>Dünya sağlık örgütünce, AMİ tanımlanması için üç kıstas belirlenmiştir</a:t>
            </a:r>
          </a:p>
          <a:p>
            <a:pPr lvl="0"/>
            <a:r>
              <a:rPr lang="tr-TR" dirty="0"/>
              <a:t>Hikâye (</a:t>
            </a:r>
            <a:r>
              <a:rPr lang="tr-TR" dirty="0" err="1"/>
              <a:t>anamnez</a:t>
            </a:r>
            <a:r>
              <a:rPr lang="tr-TR" dirty="0"/>
              <a:t>)</a:t>
            </a:r>
          </a:p>
          <a:p>
            <a:pPr lvl="0"/>
            <a:r>
              <a:rPr lang="tr-TR" dirty="0"/>
              <a:t>EKG: elektrokardiyografik bilgilerin farklılıkları, örneğin anormal ST ya da </a:t>
            </a:r>
            <a:r>
              <a:rPr lang="tr-TR" dirty="0" err="1"/>
              <a:t>Q</a:t>
            </a:r>
            <a:r>
              <a:rPr lang="tr-TR" dirty="0"/>
              <a:t> değişikliklerinin değerlendirilmesi sonucu </a:t>
            </a:r>
            <a:r>
              <a:rPr lang="tr-TR" dirty="0" err="1"/>
              <a:t>infarktüsün</a:t>
            </a:r>
            <a:r>
              <a:rPr lang="tr-TR" dirty="0"/>
              <a:t> lokalizasyonu, zamanı, ağırlığı saptanabilmektedir.</a:t>
            </a:r>
          </a:p>
          <a:p>
            <a:pPr lvl="0"/>
            <a:r>
              <a:rPr lang="tr-TR" dirty="0"/>
              <a:t>Serum kardiyak markerleri: Bir kısım serum enzim ve proteinlerindeki değişiklikler, bunların düzeyleri, çok spesifik olarak yer alan bazı enzimlerdir.</a:t>
            </a:r>
            <a:endParaRPr lang="en-US" dirty="0"/>
          </a:p>
        </p:txBody>
      </p:sp>
    </p:spTree>
    <p:extLst>
      <p:ext uri="{BB962C8B-B14F-4D97-AF65-F5344CB8AC3E}">
        <p14:creationId xmlns:p14="http://schemas.microsoft.com/office/powerpoint/2010/main" val="2147771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45686"/>
            <a:ext cx="8229600" cy="5680477"/>
          </a:xfrm>
        </p:spPr>
        <p:txBody>
          <a:bodyPr>
            <a:normAutofit fontScale="62500" lnSpcReduction="20000"/>
          </a:bodyPr>
          <a:lstStyle/>
          <a:p>
            <a:pPr marL="0" indent="0">
              <a:buNone/>
            </a:pPr>
            <a:r>
              <a:rPr lang="tr-TR" b="1" dirty="0"/>
              <a:t>Enzimler</a:t>
            </a:r>
            <a:endParaRPr lang="tr-TR" dirty="0"/>
          </a:p>
          <a:p>
            <a:r>
              <a:rPr lang="tr-TR" dirty="0"/>
              <a:t>       En duyarlı test </a:t>
            </a:r>
            <a:r>
              <a:rPr lang="tr-TR" dirty="0" err="1"/>
              <a:t>anjiyotensin</a:t>
            </a:r>
            <a:r>
              <a:rPr lang="tr-TR" dirty="0"/>
              <a:t> olmasına rağmen AST, </a:t>
            </a:r>
            <a:r>
              <a:rPr lang="tr-TR" dirty="0" err="1"/>
              <a:t>AMİ’de</a:t>
            </a:r>
            <a:r>
              <a:rPr lang="tr-TR" dirty="0"/>
              <a:t> ilk kullanılan </a:t>
            </a:r>
            <a:r>
              <a:rPr lang="tr-TR" dirty="0" err="1"/>
              <a:t>laboratuar</a:t>
            </a:r>
            <a:r>
              <a:rPr lang="tr-TR" dirty="0"/>
              <a:t> testi olmuştur.</a:t>
            </a:r>
          </a:p>
          <a:p>
            <a:r>
              <a:rPr lang="tr-TR" dirty="0"/>
              <a:t>       </a:t>
            </a:r>
            <a:r>
              <a:rPr lang="tr-TR" dirty="0" err="1"/>
              <a:t>Laktat</a:t>
            </a:r>
            <a:r>
              <a:rPr lang="tr-TR" dirty="0"/>
              <a:t> </a:t>
            </a:r>
            <a:r>
              <a:rPr lang="tr-TR" dirty="0" err="1"/>
              <a:t>dehidrogenaz</a:t>
            </a:r>
            <a:r>
              <a:rPr lang="tr-TR" dirty="0"/>
              <a:t>( LD, LDH),  yine AMİ için kullanılan testlerdendir. Kardiyak doku hasarı için spesifik olmayan ve </a:t>
            </a:r>
            <a:r>
              <a:rPr lang="tr-TR" dirty="0" err="1"/>
              <a:t>stoplazmik</a:t>
            </a:r>
            <a:r>
              <a:rPr lang="tr-TR" dirty="0"/>
              <a:t> bir enzimdir. Ancak LDH, </a:t>
            </a:r>
            <a:r>
              <a:rPr lang="tr-TR" dirty="0" err="1"/>
              <a:t>izoenzimleri</a:t>
            </a:r>
            <a:r>
              <a:rPr lang="tr-TR" dirty="0"/>
              <a:t> daha spesifik olarak LD</a:t>
            </a:r>
            <a:r>
              <a:rPr lang="tr-TR" baseline="-25000" dirty="0"/>
              <a:t>1</a:t>
            </a:r>
            <a:r>
              <a:rPr lang="tr-TR" dirty="0"/>
              <a:t> ve LD</a:t>
            </a:r>
            <a:r>
              <a:rPr lang="tr-TR" baseline="-25000" dirty="0"/>
              <a:t>2</a:t>
            </a:r>
            <a:r>
              <a:rPr lang="tr-TR" dirty="0"/>
              <a:t> şeklinde ayırt edilmiştir.</a:t>
            </a:r>
          </a:p>
          <a:p>
            <a:r>
              <a:rPr lang="tr-TR" dirty="0"/>
              <a:t>        Bir diğer enzim </a:t>
            </a:r>
            <a:r>
              <a:rPr lang="tr-TR" dirty="0" err="1"/>
              <a:t>kreatin</a:t>
            </a:r>
            <a:r>
              <a:rPr lang="tr-TR" dirty="0"/>
              <a:t> </a:t>
            </a:r>
            <a:r>
              <a:rPr lang="tr-TR" dirty="0" err="1"/>
              <a:t>kinaz</a:t>
            </a:r>
            <a:r>
              <a:rPr lang="tr-TR" dirty="0"/>
              <a:t>(CK)</a:t>
            </a:r>
            <a:r>
              <a:rPr lang="tr-TR" dirty="0" err="1"/>
              <a:t>dır.CK</a:t>
            </a:r>
            <a:r>
              <a:rPr lang="tr-TR" dirty="0"/>
              <a:t>’ da CK</a:t>
            </a:r>
            <a:r>
              <a:rPr lang="tr-TR" baseline="-25000" dirty="0"/>
              <a:t>1,</a:t>
            </a:r>
            <a:r>
              <a:rPr lang="tr-TR" dirty="0"/>
              <a:t> CK</a:t>
            </a:r>
            <a:r>
              <a:rPr lang="tr-TR" baseline="-25000" dirty="0"/>
              <a:t>2</a:t>
            </a:r>
            <a:r>
              <a:rPr lang="tr-TR" dirty="0"/>
              <a:t> , CK</a:t>
            </a:r>
            <a:r>
              <a:rPr lang="tr-TR" baseline="-25000" dirty="0"/>
              <a:t>3</a:t>
            </a:r>
            <a:r>
              <a:rPr lang="tr-TR" dirty="0"/>
              <a:t> olarak  alt gruplarda değerlendirilir.</a:t>
            </a:r>
          </a:p>
          <a:p>
            <a:r>
              <a:rPr lang="tr-TR" dirty="0"/>
              <a:t>        CK</a:t>
            </a:r>
            <a:r>
              <a:rPr lang="tr-TR" baseline="-25000" dirty="0"/>
              <a:t>1,</a:t>
            </a:r>
            <a:r>
              <a:rPr lang="tr-TR" dirty="0"/>
              <a:t> CK-BB özellikle beyinde bulunan </a:t>
            </a:r>
            <a:r>
              <a:rPr lang="tr-TR" dirty="0" err="1"/>
              <a:t>izoenzim</a:t>
            </a:r>
            <a:r>
              <a:rPr lang="tr-TR" dirty="0"/>
              <a:t> </a:t>
            </a:r>
            <a:r>
              <a:rPr lang="tr-TR" dirty="0" err="1"/>
              <a:t>dir</a:t>
            </a:r>
            <a:r>
              <a:rPr lang="tr-TR" dirty="0"/>
              <a:t> </a:t>
            </a:r>
          </a:p>
          <a:p>
            <a:r>
              <a:rPr lang="tr-TR" dirty="0"/>
              <a:t>        İskelet kasında özellikle CK-MB </a:t>
            </a:r>
            <a:r>
              <a:rPr lang="tr-TR" dirty="0" err="1"/>
              <a:t>izoenzim</a:t>
            </a:r>
            <a:r>
              <a:rPr lang="tr-TR" dirty="0"/>
              <a:t> olarak yer alır. Bu kardiyak kaslardaki </a:t>
            </a:r>
            <a:r>
              <a:rPr lang="tr-TR" dirty="0" err="1"/>
              <a:t>izoenzimdir</a:t>
            </a:r>
            <a:r>
              <a:rPr lang="tr-TR" dirty="0"/>
              <a:t>, total </a:t>
            </a:r>
            <a:r>
              <a:rPr lang="tr-TR" dirty="0" err="1"/>
              <a:t>CK’nın</a:t>
            </a:r>
            <a:r>
              <a:rPr lang="tr-TR" dirty="0"/>
              <a:t> %3-29’unu oluşturabilir.</a:t>
            </a:r>
          </a:p>
          <a:p>
            <a:r>
              <a:rPr lang="tr-TR" dirty="0"/>
              <a:t>       Erken AMİ tanısında % 40 değerinde duyarlılığı vardır ve </a:t>
            </a:r>
            <a:r>
              <a:rPr lang="tr-TR" dirty="0" err="1"/>
              <a:t>spesifikliği</a:t>
            </a:r>
            <a:r>
              <a:rPr lang="tr-TR" dirty="0"/>
              <a:t> %80 dolayındadır. </a:t>
            </a:r>
          </a:p>
          <a:p>
            <a:r>
              <a:rPr lang="tr-TR" dirty="0"/>
              <a:t>       CK-MB, kalp </a:t>
            </a:r>
            <a:r>
              <a:rPr lang="tr-TR" dirty="0" err="1"/>
              <a:t>infarktüsü</a:t>
            </a:r>
            <a:r>
              <a:rPr lang="tr-TR" dirty="0"/>
              <a:t> tanısında ‘altın standart’ olarak diğer kardiyak markerlerin arasında değerlendirilir. Her ne kadar enzim yükselmesi en erken 4–6 saatte başlasa da pik yükselmesi (yapması) 12–24 saat içinde gerçekleşir, daha sonra (2–3 gün içinde) serum enzim aktivitesi normal değerlere döner.</a:t>
            </a:r>
          </a:p>
          <a:p>
            <a:pPr marL="0" indent="0">
              <a:buNone/>
            </a:pPr>
            <a:endParaRPr lang="en-US" dirty="0"/>
          </a:p>
        </p:txBody>
      </p:sp>
    </p:spTree>
    <p:extLst>
      <p:ext uri="{BB962C8B-B14F-4D97-AF65-F5344CB8AC3E}">
        <p14:creationId xmlns:p14="http://schemas.microsoft.com/office/powerpoint/2010/main" val="3590353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733</TotalTime>
  <Words>623</Words>
  <Application>Microsoft Macintosh PowerPoint</Application>
  <PresentationFormat>On-screen Show (4:3)</PresentationFormat>
  <Paragraphs>43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KARDİYOVASKÜLER SİSTEM FİZYOLOJİSİ ve BİYOKİMYASI</vt:lpstr>
      <vt:lpstr>PowerPoint Presentation</vt:lpstr>
      <vt:lpstr>Kalp hastalığı sonucu ortaya çıkabilen belirtiler ve komplikasyonlar;</vt:lpstr>
      <vt:lpstr>PowerPoint Presentation</vt:lpstr>
      <vt:lpstr>PowerPoint Presentation</vt:lpstr>
      <vt:lpstr>PowerPoint Presentation</vt:lpstr>
      <vt:lpstr>PowerPoint Presentation</vt:lpstr>
      <vt:lpstr> Kalp Hastalıklarında Prognoz </vt:lpstr>
      <vt:lpstr>PowerPoint Presentation</vt:lpstr>
    </vt:vector>
  </TitlesOfParts>
  <Company>AU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BİYOKİMYAYA GİRİŞ ve YAŞAMIN MOLEKÜLER ANLAMI ve SU</dc:title>
  <dc:creator>hatice ercan</dc:creator>
  <cp:lastModifiedBy>hatice ercan</cp:lastModifiedBy>
  <cp:revision>22</cp:revision>
  <dcterms:created xsi:type="dcterms:W3CDTF">2018-05-08T12:08:33Z</dcterms:created>
  <dcterms:modified xsi:type="dcterms:W3CDTF">2018-07-05T10:18:49Z</dcterms:modified>
</cp:coreProperties>
</file>