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78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72" r:id="rId12"/>
    <p:sldId id="263" r:id="rId13"/>
    <p:sldId id="282" r:id="rId14"/>
    <p:sldId id="264" r:id="rId15"/>
    <p:sldId id="265" r:id="rId16"/>
    <p:sldId id="266" r:id="rId17"/>
    <p:sldId id="267" r:id="rId18"/>
    <p:sldId id="268" r:id="rId19"/>
    <p:sldId id="284" r:id="rId20"/>
    <p:sldId id="285" r:id="rId21"/>
    <p:sldId id="286" r:id="rId22"/>
    <p:sldId id="287" r:id="rId23"/>
    <p:sldId id="28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384800" cy="430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□"/>
              <a:defRPr sz="32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08050" marR="0" lvl="1" indent="-304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7950" marR="0" lvl="2" indent="-37719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6895" marR="0" lvl="3" indent="-34734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96795" marR="0" lvl="4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53995" marR="0" lvl="5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11195" marR="0" lvl="6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3668395" marR="0" lvl="7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4125595" marR="0" lvl="8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197600" y="1828800"/>
            <a:ext cx="5384800" cy="430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□"/>
              <a:defRPr sz="32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08050" marR="0" lvl="1" indent="-304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7950" marR="0" lvl="2" indent="-37719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6895" marR="0" lvl="3" indent="-34734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96795" marR="0" lvl="4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53995" marR="0" lvl="5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11195" marR="0" lvl="6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3668395" marR="0" lvl="7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4125595" marR="0" lvl="8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235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384800" cy="430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□"/>
              <a:defRPr sz="32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08050" marR="0" lvl="1" indent="-304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7950" marR="0" lvl="2" indent="-37719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6895" marR="0" lvl="3" indent="-34734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96795" marR="0" lvl="4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53995" marR="0" lvl="5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11195" marR="0" lvl="6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3668395" marR="0" lvl="7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4125595" marR="0" lvl="8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197600" y="1828800"/>
            <a:ext cx="5384800" cy="20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□"/>
              <a:defRPr sz="32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08050" marR="0" lvl="1" indent="-304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7950" marR="0" lvl="2" indent="-37719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6895" marR="0" lvl="3" indent="-34734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96795" marR="0" lvl="4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53995" marR="0" lvl="5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11195" marR="0" lvl="6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3668395" marR="0" lvl="7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4125595" marR="0" lvl="8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197600" y="4056062"/>
            <a:ext cx="5384800" cy="20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□"/>
              <a:defRPr sz="32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08050" marR="0" lvl="1" indent="-304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7950" marR="0" lvl="2" indent="-37719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6895" marR="0" lvl="3" indent="-34734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96795" marR="0" lvl="4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53995" marR="0" lvl="5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11195" marR="0" lvl="6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3668395" marR="0" lvl="7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4125595" marR="0" lvl="8" indent="-40449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235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dirty="0"/>
              <a:t>KİLİNİK BİLİMLERE GİRİŞ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en-US"/>
              <a:t>BOYUN AĞRILARI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29" name="Shape 129" descr="seminer 0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2024062" y="500062"/>
            <a:ext cx="7715249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35" name="Shape 135" descr="seminer 0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3143250" y="1700211"/>
            <a:ext cx="5905500" cy="446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4523105" cy="4953000"/>
          </a:xfrm>
        </p:spPr>
        <p:txBody>
          <a:bodyPr/>
          <a:lstStyle/>
          <a:p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Medulla spinalisten çıkan ventral motor ve dorsal duyusal kökler birleşerek spinal sinirleri oluşturur.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US"/>
          </a:p>
        </p:txBody>
      </p:sp>
      <p:pic>
        <p:nvPicPr>
          <p:cNvPr id="142" name="Shape 142" descr="seminer 018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676140" y="955040"/>
            <a:ext cx="7345680" cy="47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servikal kasla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572135" y="-12700"/>
            <a:ext cx="11152505" cy="685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Boyunda ağrıya duyarlı yapılar</a:t>
            </a:r>
            <a:endParaRPr lang="en-US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Ligamanlar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Sinir kökleri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İntervertebral disk (anulus fibrosusun dış katları)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Faset eklemleri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Eklem kapsülleri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Kaslar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Dura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Boyun</a:t>
            </a:r>
            <a:r>
              <a:rPr lang="en-US" b="1" dirty="0"/>
              <a:t> </a:t>
            </a:r>
            <a:r>
              <a:rPr lang="en-US" b="1" dirty="0" err="1"/>
              <a:t>Ağrısı</a:t>
            </a:r>
            <a:r>
              <a:rPr lang="en-US" b="1" dirty="0"/>
              <a:t> </a:t>
            </a:r>
            <a:r>
              <a:rPr lang="en-US" b="1" dirty="0" err="1"/>
              <a:t>Nedenleri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I. </a:t>
            </a:r>
            <a:r>
              <a:rPr lang="en-US" b="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Mekanik</a:t>
            </a: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❑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Servikal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Sprain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❑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Servikal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Strain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❑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Servikal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Disk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Herniasyonu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❑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Servikal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Spondiloz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❑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Servikal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Spinal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Stenoz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II. </a:t>
            </a:r>
            <a:r>
              <a:rPr lang="en-US" b="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Romatolojik</a:t>
            </a: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Ankilozan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Spondilit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Reiter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Sendromu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Psöriatik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Artrit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Enteropatik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Artrit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Romatoid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Artrit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Fibromyalji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III: Enfeksiyöz:</a:t>
            </a:r>
            <a:endParaRPr lang="en-US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Vertebral Osteomyelit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Diskit 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Herpes Zoster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Epidural, intradural ve subdural abseler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III: Enfeksiyöz:</a:t>
            </a:r>
            <a:endParaRPr lang="en-US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Vertebral Osteomyelit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Diskit 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Herpes Zoster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Epidural, intradural ve subdural abseler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IV: </a:t>
            </a:r>
            <a:r>
              <a:rPr lang="en-US" b="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Endokrinolojik</a:t>
            </a: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</a:t>
            </a: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Metabolik</a:t>
            </a:r>
            <a:r>
              <a:rPr lang="en-US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Osteoporoz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Osteomalazi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Paratiroid</a:t>
            </a: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hastalıkları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Paget </a:t>
            </a:r>
            <a:r>
              <a:rPr lang="en-US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hastalığı</a:t>
            </a:r>
            <a:endParaRPr lang="en-US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2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V.Tümörler:</a:t>
            </a:r>
            <a:endParaRPr lang="en-US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Benign tümörler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Malign tümörler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Servikal Sprain ve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956040" cy="4953000"/>
          </a:xfrm>
        </p:spPr>
        <p:txBody>
          <a:bodyPr/>
          <a:lstStyle/>
          <a:p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/>
              <a:t>ağrısının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nedenleridir</a:t>
            </a:r>
            <a:r>
              <a:rPr lang="en-US" dirty="0"/>
              <a:t>.</a:t>
            </a:r>
          </a:p>
          <a:p>
            <a:r>
              <a:rPr lang="en-US" dirty="0"/>
              <a:t>Strain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, sprain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ligaman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 </a:t>
            </a:r>
            <a:r>
              <a:rPr lang="en-US" dirty="0" err="1"/>
              <a:t>travmalara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Servikal Sprain ve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6374765" cy="5264785"/>
          </a:xfrm>
        </p:spPr>
        <p:txBody>
          <a:bodyPr/>
          <a:lstStyle/>
          <a:p>
            <a:r>
              <a:rPr lang="en-US" dirty="0" err="1"/>
              <a:t>Travmalar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 </a:t>
            </a:r>
            <a:r>
              <a:rPr lang="en-US" dirty="0" err="1"/>
              <a:t>postür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boyunda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ağrı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tutukluk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.</a:t>
            </a:r>
          </a:p>
          <a:p>
            <a:r>
              <a:rPr lang="en-US" dirty="0" err="1"/>
              <a:t>Boynu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postürde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tutmak</a:t>
            </a:r>
            <a:r>
              <a:rPr lang="en-US" dirty="0"/>
              <a:t>, </a:t>
            </a:r>
            <a:r>
              <a:rPr lang="en-US" dirty="0" err="1"/>
              <a:t>yatarak</a:t>
            </a:r>
            <a:r>
              <a:rPr lang="en-US" dirty="0"/>
              <a:t> </a:t>
            </a:r>
            <a:r>
              <a:rPr lang="en-US" dirty="0" err="1"/>
              <a:t>televizyon</a:t>
            </a:r>
            <a:r>
              <a:rPr lang="en-US" dirty="0"/>
              <a:t> </a:t>
            </a:r>
            <a:r>
              <a:rPr lang="en-US" dirty="0" err="1"/>
              <a:t>seyretmek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yastıksız</a:t>
            </a:r>
            <a:r>
              <a:rPr lang="en-US" dirty="0"/>
              <a:t> </a:t>
            </a:r>
            <a:r>
              <a:rPr lang="en-US" dirty="0" err="1"/>
              <a:t>yatmak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nedenler</a:t>
            </a:r>
            <a:r>
              <a:rPr lang="en-US" dirty="0"/>
              <a:t> </a:t>
            </a:r>
            <a:r>
              <a:rPr lang="en-US" dirty="0" err="1"/>
              <a:t>servikal</a:t>
            </a:r>
            <a:r>
              <a:rPr lang="en-US" dirty="0"/>
              <a:t> </a:t>
            </a:r>
            <a:r>
              <a:rPr lang="en-US" dirty="0" err="1"/>
              <a:t>straine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.</a:t>
            </a:r>
          </a:p>
        </p:txBody>
      </p:sp>
      <p:pic>
        <p:nvPicPr>
          <p:cNvPr id="199" name="Shape 199" descr="servikal sprain2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063355" y="4561840"/>
            <a:ext cx="2794000" cy="20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7" descr="boyunTV izlemek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68210" y="2645726"/>
            <a:ext cx="2187574" cy="251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8" descr="boyunağrısıpostür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63355" y="595630"/>
            <a:ext cx="2519361" cy="230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Fizik</a:t>
            </a:r>
            <a:r>
              <a:rPr lang="en-US" b="1" dirty="0"/>
              <a:t> </a:t>
            </a:r>
            <a:r>
              <a:rPr lang="en-US" b="1" dirty="0" err="1"/>
              <a:t>Muayene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spazmı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servikal</a:t>
            </a:r>
            <a:r>
              <a:rPr lang="en-US" dirty="0"/>
              <a:t> </a:t>
            </a:r>
            <a:r>
              <a:rPr lang="en-US" dirty="0" err="1"/>
              <a:t>lordoz</a:t>
            </a:r>
            <a:r>
              <a:rPr lang="en-US" dirty="0"/>
              <a:t> </a:t>
            </a:r>
            <a:r>
              <a:rPr lang="en-US" dirty="0" err="1"/>
              <a:t>düzleşir</a:t>
            </a:r>
            <a:r>
              <a:rPr lang="en-US" dirty="0"/>
              <a:t>.</a:t>
            </a:r>
          </a:p>
          <a:p>
            <a:pPr marL="469900" marR="0" lvl="0" indent="-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/>
              <a:t>hareketleri</a:t>
            </a:r>
            <a:r>
              <a:rPr lang="en-US" dirty="0"/>
              <a:t> </a:t>
            </a:r>
            <a:r>
              <a:rPr lang="en-US" dirty="0" err="1"/>
              <a:t>ağrılı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kısıtlıdır</a:t>
            </a:r>
            <a:r>
              <a:rPr lang="en-US" dirty="0"/>
              <a:t>.</a:t>
            </a:r>
          </a:p>
        </p:txBody>
      </p:sp>
      <p:pic>
        <p:nvPicPr>
          <p:cNvPr id="206" name="Shape 206" descr="boyunFM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895465" y="702945"/>
            <a:ext cx="3859530" cy="589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Klinik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9908540" cy="4953000"/>
          </a:xfrm>
        </p:spPr>
        <p:txBody>
          <a:bodyPr/>
          <a:lstStyle/>
          <a:p>
            <a:r>
              <a:rPr lang="en-US"/>
              <a:t>Boyun ağrısı ve tutukluğuna ilaveten baş ağrısı, görme bulanıklığı, kulak çınlaması, çift görme, omuz ve interskapular bölgede ağrı görülebilir.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Epidemiyoloji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52500"/>
            <a:ext cx="6612890" cy="4953000"/>
          </a:xfrm>
        </p:spPr>
        <p:txBody>
          <a:bodyPr/>
          <a:lstStyle/>
          <a:p>
            <a:r>
              <a:rPr lang="en-US"/>
              <a:t>Kronik ağrı sıralamasında, bel ağrılarından sonra ikinci sırayı oluşturur.</a:t>
            </a:r>
          </a:p>
          <a:p>
            <a:r>
              <a:rPr lang="en-US"/>
              <a:t>Genel populasyonda her 3 kişiden biri hayatlarının bir döneminde çeşitli nedenlere bağlı olarak gelişen boyun ağrılarından şikayet eder.</a:t>
            </a:r>
          </a:p>
          <a:p>
            <a:r>
              <a:rPr lang="en-US"/>
              <a:t>Kadınlarda ve işçilerde daha sık görülür.</a:t>
            </a:r>
          </a:p>
          <a:p>
            <a:r>
              <a:rPr lang="en-US"/>
              <a:t>Görülme sıklığı yaşla birlikte artar.</a:t>
            </a:r>
          </a:p>
        </p:txBody>
      </p:sp>
      <p:pic>
        <p:nvPicPr>
          <p:cNvPr id="84" name="Shape 84" descr="boyunağrısı2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338695" y="1066165"/>
            <a:ext cx="4843780" cy="452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9900" marR="0" lvl="0" indent="-497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/>
              <a:buChar char="□"/>
            </a:pPr>
            <a:r>
              <a:rPr lang="en-US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 servikal vertebra ve 8 servikal spinal sinir vardır.</a:t>
            </a:r>
          </a:p>
          <a:p>
            <a:pPr marL="469900" marR="0" lvl="0" indent="-497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/>
              <a:buChar char="□"/>
            </a:pPr>
            <a:r>
              <a:rPr lang="en-US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servikal sinir, oksiput ile atlas arasından çıkar. </a:t>
            </a:r>
          </a:p>
          <a:p>
            <a:pPr marL="469900" marR="0" lvl="0" indent="-497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/>
              <a:buChar char="□"/>
            </a:pPr>
            <a:r>
              <a:rPr lang="en-US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Diğer 7 servikal sinir ilgili vertebranın üstünden çıkar.</a:t>
            </a:r>
          </a:p>
          <a:p>
            <a:pPr marL="469900" marR="0" lvl="0" indent="-497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/>
              <a:buChar char="□"/>
            </a:pPr>
            <a:r>
              <a:rPr lang="en-US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8. sinir C7-T1 arasından çıkar. </a:t>
            </a:r>
          </a:p>
          <a:p>
            <a:endParaRPr lang="en-US"/>
          </a:p>
        </p:txBody>
      </p:sp>
      <p:pic>
        <p:nvPicPr>
          <p:cNvPr id="91" name="Shape 91" descr="seminer 009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734810" y="773430"/>
            <a:ext cx="4344035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Anatomi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Atlasın gövdesi yoktur.</a:t>
            </a:r>
          </a:p>
          <a:p>
            <a:r>
              <a:rPr lang="en-US"/>
              <a:t>Atlanto-occipital eklem : fleksiyon (10</a:t>
            </a:r>
            <a:r>
              <a:rPr lang="tr-TR" altLang="en-US" baseline="30000"/>
              <a:t>0</a:t>
            </a:r>
            <a:r>
              <a:rPr lang="en-US"/>
              <a:t>)-</a:t>
            </a:r>
          </a:p>
          <a:p>
            <a:pPr marL="0" indent="0">
              <a:buNone/>
            </a:pPr>
            <a:r>
              <a:rPr lang="en-US"/>
              <a:t>   ekstansiyon (25</a:t>
            </a:r>
            <a:r>
              <a:rPr lang="tr-TR" altLang="en-US" baseline="30000"/>
              <a:t>0</a:t>
            </a:r>
            <a:r>
              <a:rPr lang="en-US"/>
              <a:t>)</a:t>
            </a:r>
          </a:p>
        </p:txBody>
      </p:sp>
      <p:pic>
        <p:nvPicPr>
          <p:cNvPr id="98" name="Shape 98" descr="~AUT0004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290945" y="773430"/>
            <a:ext cx="5852160" cy="4545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Anatomi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3716655" cy="4953000"/>
          </a:xfrm>
        </p:spPr>
        <p:txBody>
          <a:bodyPr/>
          <a:lstStyle/>
          <a:p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Axis’de dens axis bulunur</a:t>
            </a:r>
            <a:endParaRPr lang="en-US"/>
          </a:p>
        </p:txBody>
      </p:sp>
      <p:pic>
        <p:nvPicPr>
          <p:cNvPr id="105" name="Shape 105" descr="~AUT0006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326255" y="1174750"/>
            <a:ext cx="6804025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9872345" cy="4953000"/>
          </a:xfrm>
        </p:spPr>
        <p:txBody>
          <a:bodyPr/>
          <a:lstStyle/>
          <a:p>
            <a:r>
              <a:rPr lang="en-US"/>
              <a:t>C2-C7 vertebralar arasında Luschka Eklemleri bulunur. (Unkovertebral eklem, nörosantral eklem) </a:t>
            </a:r>
          </a:p>
          <a:p>
            <a:r>
              <a:rPr lang="en-US"/>
              <a:t>Doğuşta yoktur. 10 yaşına doğru gelişir. </a:t>
            </a:r>
          </a:p>
          <a:p>
            <a:r>
              <a:rPr lang="en-US"/>
              <a:t>Bu eklem disk dejenerasyonuna eşlik ederek dejenere olur ve intervertebral foramenle çok yakın komşuluklarından dolayı intervertebral kanalda daralmaya neden olabilir.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seminer 0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584200" y="159385"/>
            <a:ext cx="10751820" cy="657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Axisin odontoid çıkıntısı ile atlas arasında atlantoaksiyal eklem vardır.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Atlanto-aksiyal eklem : rotasyon (90</a:t>
            </a:r>
            <a:r>
              <a:rPr lang="en-US" baseline="30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en-US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Arial" panose="020B0604020202020204"/>
              <a:buChar char="□"/>
            </a:pPr>
            <a:r>
              <a:rPr lang="en-US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 hareketli omurlar C4-C6 arasıdır.</a:t>
            </a:r>
            <a:endParaRPr lang="en-US"/>
          </a:p>
        </p:txBody>
      </p:sp>
      <p:pic>
        <p:nvPicPr>
          <p:cNvPr id="123" name="Shape 123" descr="seminer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850255" y="922020"/>
            <a:ext cx="6246495" cy="520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399</Words>
  <Application>Microsoft Office PowerPoint</Application>
  <PresentationFormat>Geniş ekran</PresentationFormat>
  <Paragraphs>83</Paragraphs>
  <Slides>24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SimSun</vt:lpstr>
      <vt:lpstr>Arial</vt:lpstr>
      <vt:lpstr>Calibri</vt:lpstr>
      <vt:lpstr>Noto Sans Symbols</vt:lpstr>
      <vt:lpstr>Times New Roman</vt:lpstr>
      <vt:lpstr>Blue Waves</vt:lpstr>
      <vt:lpstr>KİLİNİK BİLİMLERE GİRİŞ</vt:lpstr>
      <vt:lpstr>PowerPoint Sunusu</vt:lpstr>
      <vt:lpstr>Epidemiyoloji</vt:lpstr>
      <vt:lpstr>Anatomi</vt:lpstr>
      <vt:lpstr>Anatomi</vt:lpstr>
      <vt:lpstr>Anatomi</vt:lpstr>
      <vt:lpstr>PowerPoint Sunusu</vt:lpstr>
      <vt:lpstr>PowerPoint Sunusu</vt:lpstr>
      <vt:lpstr>Anatomi</vt:lpstr>
      <vt:lpstr>PowerPoint Sunusu</vt:lpstr>
      <vt:lpstr>PowerPoint Sunusu</vt:lpstr>
      <vt:lpstr>Anatomi</vt:lpstr>
      <vt:lpstr>PowerPoint Sunusu</vt:lpstr>
      <vt:lpstr>PowerPoint Sunusu</vt:lpstr>
      <vt:lpstr>Boyun Ağrısı Nedenleri</vt:lpstr>
      <vt:lpstr>PowerPoint Sunusu</vt:lpstr>
      <vt:lpstr>PowerPoint Sunusu</vt:lpstr>
      <vt:lpstr>PowerPoint Sunusu</vt:lpstr>
      <vt:lpstr>PowerPoint Sunusu</vt:lpstr>
      <vt:lpstr>PowerPoint Sunusu</vt:lpstr>
      <vt:lpstr>Servikal Sprain ve Strain</vt:lpstr>
      <vt:lpstr>Servikal Sprain ve Strain</vt:lpstr>
      <vt:lpstr>Fizik Muayene</vt:lpstr>
      <vt:lpstr>Klinik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KİLİNİK BİLİMLERE GİRİŞ</dc:title>
  <dc:creator>Ergun GOKTAS</dc:creator>
  <cp:lastModifiedBy>Ergun GOKTAS</cp:lastModifiedBy>
  <cp:revision>18</cp:revision>
  <dcterms:created xsi:type="dcterms:W3CDTF">2017-07-23T17:08:00Z</dcterms:created>
  <dcterms:modified xsi:type="dcterms:W3CDTF">2018-05-19T11:20:06Z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</Properties>
</file>