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378" r:id="rId3"/>
    <p:sldId id="257" r:id="rId4"/>
    <p:sldId id="258" r:id="rId5"/>
    <p:sldId id="259" r:id="rId6"/>
    <p:sldId id="260" r:id="rId7"/>
    <p:sldId id="261" r:id="rId8"/>
    <p:sldId id="270" r:id="rId9"/>
    <p:sldId id="262" r:id="rId10"/>
    <p:sldId id="271" r:id="rId11"/>
    <p:sldId id="272" r:id="rId12"/>
    <p:sldId id="263" r:id="rId13"/>
    <p:sldId id="282" r:id="rId14"/>
    <p:sldId id="264" r:id="rId15"/>
    <p:sldId id="265" r:id="rId16"/>
    <p:sldId id="266" r:id="rId17"/>
    <p:sldId id="267" r:id="rId18"/>
    <p:sldId id="268" r:id="rId19"/>
    <p:sldId id="284" r:id="rId20"/>
    <p:sldId id="285" r:id="rId21"/>
    <p:sldId id="286" r:id="rId22"/>
    <p:sldId id="287" r:id="rId23"/>
    <p:sldId id="288" r:id="rId24"/>
    <p:sldId id="26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5384800" cy="430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69900" marR="0" lvl="0" indent="-32766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Noto Sans Symbols"/>
              <a:buChar char="□"/>
              <a:defRPr sz="32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908050" marR="0" lvl="1" indent="-30480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1377950" marR="0" lvl="2" indent="-377190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ct val="65000"/>
              <a:buFont typeface="Noto Sans Symbols"/>
              <a:buChar char="□"/>
              <a:defRPr sz="24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1826895" marR="0" lvl="3" indent="-347345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2296795" marR="0" lvl="4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2753995" marR="0" lvl="5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3211195" marR="0" lvl="6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3668395" marR="0" lvl="7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4125595" marR="0" lvl="8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6197600" y="1828800"/>
            <a:ext cx="5384800" cy="430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69900" marR="0" lvl="0" indent="-32766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Noto Sans Symbols"/>
              <a:buChar char="□"/>
              <a:defRPr sz="32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908050" marR="0" lvl="1" indent="-30480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1377950" marR="0" lvl="2" indent="-377190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ct val="65000"/>
              <a:buFont typeface="Noto Sans Symbols"/>
              <a:buChar char="□"/>
              <a:defRPr sz="24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1826895" marR="0" lvl="3" indent="-347345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2296795" marR="0" lvl="4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2753995" marR="0" lvl="5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3211195" marR="0" lvl="6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3668395" marR="0" lvl="7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4125595" marR="0" lvl="8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2352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 panose="020B0604020202020204"/>
              <a:buNone/>
            </a:pPr>
            <a:fld id="{00000000-1234-1234-1234-123412341234}" type="slidenum">
              <a:rPr lang="en-US" sz="10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‹#›</a:t>
            </a:fld>
            <a:endParaRPr lang="en-US" sz="1000" b="0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5384800" cy="430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69900" marR="0" lvl="0" indent="-32766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Noto Sans Symbols"/>
              <a:buChar char="□"/>
              <a:defRPr sz="32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908050" marR="0" lvl="1" indent="-30480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1377950" marR="0" lvl="2" indent="-377190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ct val="65000"/>
              <a:buFont typeface="Noto Sans Symbols"/>
              <a:buChar char="□"/>
              <a:defRPr sz="24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1826895" marR="0" lvl="3" indent="-347345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2296795" marR="0" lvl="4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2753995" marR="0" lvl="5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3211195" marR="0" lvl="6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3668395" marR="0" lvl="7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4125595" marR="0" lvl="8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6197600" y="1828800"/>
            <a:ext cx="5384800" cy="207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69900" marR="0" lvl="0" indent="-32766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Noto Sans Symbols"/>
              <a:buChar char="□"/>
              <a:defRPr sz="32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908050" marR="0" lvl="1" indent="-30480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1377950" marR="0" lvl="2" indent="-377190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ct val="65000"/>
              <a:buFont typeface="Noto Sans Symbols"/>
              <a:buChar char="□"/>
              <a:defRPr sz="24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1826895" marR="0" lvl="3" indent="-347345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2296795" marR="0" lvl="4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2753995" marR="0" lvl="5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3211195" marR="0" lvl="6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3668395" marR="0" lvl="7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4125595" marR="0" lvl="8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3"/>
          </p:nvPr>
        </p:nvSpPr>
        <p:spPr>
          <a:xfrm>
            <a:off x="6197600" y="4056062"/>
            <a:ext cx="5384800" cy="207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69900" marR="0" lvl="0" indent="-32766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Noto Sans Symbols"/>
              <a:buChar char="□"/>
              <a:defRPr sz="32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908050" marR="0" lvl="1" indent="-30480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1377950" marR="0" lvl="2" indent="-377190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ct val="65000"/>
              <a:buFont typeface="Noto Sans Symbols"/>
              <a:buChar char="□"/>
              <a:defRPr sz="24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1826895" marR="0" lvl="3" indent="-347345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5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2296795" marR="0" lvl="4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2753995" marR="0" lvl="5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3211195" marR="0" lvl="6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3668395" marR="0" lvl="7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4125595" marR="0" lvl="8" indent="-404495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2352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 panose="020B0604020202020204"/>
              <a:buNone/>
            </a:pPr>
            <a:fld id="{00000000-1234-1234-1234-123412341234}" type="slidenum">
              <a:rPr lang="en-US" sz="10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‹#›</a:t>
            </a:fld>
            <a:endParaRPr lang="en-US" sz="1000" b="0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dirty="0"/>
              <a:t>KİLİNİK BİLİMLERE GİRİŞ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en-US"/>
              <a:t>BOYUN AĞRILARI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1981200" y="533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129" name="Shape 129" descr="seminer 00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2024062" y="500062"/>
            <a:ext cx="7715249" cy="6072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981200" y="533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135" name="Shape 135" descr="seminer 00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3143250" y="1700211"/>
            <a:ext cx="5905500" cy="4465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Anatomi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4523105" cy="4953000"/>
          </a:xfrm>
        </p:spPr>
        <p:txBody>
          <a:bodyPr/>
          <a:lstStyle/>
          <a:p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Medulla spinalisten çıkan ventral motor ve dorsal duyusal kökler birleşerek spinal sinirleri oluşturur.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endParaRPr lang="en-US"/>
          </a:p>
        </p:txBody>
      </p:sp>
      <p:pic>
        <p:nvPicPr>
          <p:cNvPr id="142" name="Shape 142" descr="seminer 018"/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4676140" y="955040"/>
            <a:ext cx="7345680" cy="473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Shape 148" descr="servikal kaslar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572135" y="-12700"/>
            <a:ext cx="11152505" cy="6859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r>
              <a:rPr lang="en-US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Boyunda ağrıya duyarlı yapılar</a:t>
            </a:r>
            <a:endParaRPr lang="en-US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Ligamanlar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Sinir kökleri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İntervertebral disk (anulus fibrosusun dış katları)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Faset eklemleri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Eklem kapsülleri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Kaslar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Dura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Boyun</a:t>
            </a:r>
            <a:r>
              <a:rPr lang="en-US" b="1" dirty="0"/>
              <a:t> </a:t>
            </a:r>
            <a:r>
              <a:rPr lang="en-US" b="1" dirty="0" err="1"/>
              <a:t>Ağrısı</a:t>
            </a:r>
            <a:r>
              <a:rPr lang="en-US" b="1" dirty="0"/>
              <a:t> </a:t>
            </a:r>
            <a:r>
              <a:rPr lang="en-US" b="1" dirty="0" err="1"/>
              <a:t>Nedenleri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marR="0" lvl="0" indent="-469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I. </a:t>
            </a:r>
            <a:r>
              <a:rPr lang="en-US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Mekanik</a:t>
            </a:r>
            <a:r>
              <a:rPr lang="en-US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endParaRPr lang="en-US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❑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Servikal</a:t>
            </a: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Sprain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❑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Servikal</a:t>
            </a: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Strain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❑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Servikal</a:t>
            </a: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Disk </a:t>
            </a: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Herniasyonu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❑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Servikal</a:t>
            </a: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Spondiloz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❑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Servikal</a:t>
            </a: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Spinal </a:t>
            </a: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Stenoz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marR="0" lvl="0" indent="-469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r>
              <a:rPr lang="en-US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II. </a:t>
            </a:r>
            <a:r>
              <a:rPr lang="en-US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Romatolojik</a:t>
            </a:r>
            <a:r>
              <a:rPr lang="en-US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endParaRPr lang="en-US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endParaRPr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Ankilozan</a:t>
            </a: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Spondilit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Reiter </a:t>
            </a: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Sendromu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Psöriatik</a:t>
            </a: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Artrit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Enteropatik</a:t>
            </a: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Artrit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Romatoid</a:t>
            </a: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Artrit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Fibromyalji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r>
              <a:rPr lang="en-US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III: Enfeksiyöz:</a:t>
            </a:r>
            <a:endParaRPr lang="en-US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endParaRPr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Vertebral Osteomyelit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Diskit 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Herpes Zoster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Epidural, intradural ve subdural abseler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r>
              <a:rPr lang="en-US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III: Enfeksiyöz:</a:t>
            </a:r>
            <a:endParaRPr lang="en-US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endParaRPr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Vertebral Osteomyelit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Diskit 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Herpes Zoster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Epidural, intradural ve subdural abseler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r>
              <a:rPr lang="en-US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IV: </a:t>
            </a:r>
            <a:r>
              <a:rPr lang="en-US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Endokrinolojik</a:t>
            </a:r>
            <a:r>
              <a:rPr lang="en-US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ve</a:t>
            </a:r>
            <a:r>
              <a:rPr lang="en-US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Metabolik</a:t>
            </a:r>
            <a:r>
              <a:rPr lang="en-US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endParaRPr lang="en-US"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endParaRPr b="1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Osteoporoz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Osteomalazi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Paratiroid</a:t>
            </a: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hastalıkları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Paget </a:t>
            </a:r>
            <a:r>
              <a:rPr lang="en-US" dirty="0" err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hastalığı</a:t>
            </a:r>
            <a:endParaRPr lang="en-US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929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r>
              <a:rPr lang="en-US" b="1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V.Tümörler:</a:t>
            </a:r>
            <a:endParaRPr lang="en-US"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Noto Sans Symbols"/>
              <a:buNone/>
            </a:pPr>
            <a:endParaRPr b="1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Benign tümörler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Malign tümörler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Servikal Sprain ve Strain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956040" cy="4953000"/>
          </a:xfrm>
        </p:spPr>
        <p:txBody>
          <a:bodyPr/>
          <a:lstStyle/>
          <a:p>
            <a:r>
              <a:rPr lang="en-US" dirty="0" err="1"/>
              <a:t>Boyun</a:t>
            </a:r>
            <a:r>
              <a:rPr lang="en-US" dirty="0"/>
              <a:t> </a:t>
            </a:r>
            <a:r>
              <a:rPr lang="en-US" dirty="0" err="1"/>
              <a:t>ağrısının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nedenleridir</a:t>
            </a:r>
            <a:r>
              <a:rPr lang="en-US" dirty="0"/>
              <a:t>.</a:t>
            </a:r>
          </a:p>
          <a:p>
            <a:r>
              <a:rPr lang="en-US" dirty="0"/>
              <a:t>Strain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kaynaklı</a:t>
            </a:r>
            <a:r>
              <a:rPr lang="en-US" dirty="0"/>
              <a:t>, sprain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ligaman</a:t>
            </a:r>
            <a:r>
              <a:rPr lang="en-US" dirty="0"/>
              <a:t> </a:t>
            </a:r>
            <a:r>
              <a:rPr lang="en-US" dirty="0" err="1"/>
              <a:t>kaynaklı</a:t>
            </a:r>
            <a:r>
              <a:rPr lang="en-US" dirty="0"/>
              <a:t> </a:t>
            </a:r>
            <a:r>
              <a:rPr lang="en-US" dirty="0" err="1"/>
              <a:t>travmalara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Servikal Sprain ve Strain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6374765" cy="5264785"/>
          </a:xfrm>
        </p:spPr>
        <p:txBody>
          <a:bodyPr/>
          <a:lstStyle/>
          <a:p>
            <a:r>
              <a:rPr lang="en-US" dirty="0" err="1"/>
              <a:t>Travmalar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kötü</a:t>
            </a:r>
            <a:r>
              <a:rPr lang="en-US" dirty="0"/>
              <a:t>  </a:t>
            </a:r>
            <a:r>
              <a:rPr lang="en-US" dirty="0" err="1"/>
              <a:t>postür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boyunda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</a:t>
            </a:r>
            <a:r>
              <a:rPr lang="en-US" dirty="0" err="1"/>
              <a:t>ağrı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tutukluk</a:t>
            </a:r>
            <a:r>
              <a:rPr lang="en-US" dirty="0"/>
              <a:t> </a:t>
            </a:r>
            <a:r>
              <a:rPr lang="en-US" dirty="0" err="1"/>
              <a:t>görülür</a:t>
            </a:r>
            <a:r>
              <a:rPr lang="en-US" dirty="0"/>
              <a:t>.</a:t>
            </a:r>
          </a:p>
          <a:p>
            <a:r>
              <a:rPr lang="en-US" dirty="0" err="1"/>
              <a:t>Boynu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postürde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tutmak</a:t>
            </a:r>
            <a:r>
              <a:rPr lang="en-US" dirty="0"/>
              <a:t>, </a:t>
            </a:r>
            <a:r>
              <a:rPr lang="en-US" dirty="0" err="1"/>
              <a:t>yatarak</a:t>
            </a:r>
            <a:r>
              <a:rPr lang="en-US" dirty="0"/>
              <a:t> </a:t>
            </a:r>
            <a:r>
              <a:rPr lang="en-US" dirty="0" err="1"/>
              <a:t>televizyon</a:t>
            </a:r>
            <a:r>
              <a:rPr lang="en-US" dirty="0"/>
              <a:t> </a:t>
            </a:r>
            <a:r>
              <a:rPr lang="en-US" dirty="0" err="1"/>
              <a:t>seyretmek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yastıksız</a:t>
            </a:r>
            <a:r>
              <a:rPr lang="en-US" dirty="0"/>
              <a:t> </a:t>
            </a:r>
            <a:r>
              <a:rPr lang="en-US" dirty="0" err="1"/>
              <a:t>yatmak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nedenler</a:t>
            </a:r>
            <a:r>
              <a:rPr lang="en-US" dirty="0"/>
              <a:t> </a:t>
            </a:r>
            <a:r>
              <a:rPr lang="en-US" dirty="0" err="1"/>
              <a:t>servikal</a:t>
            </a:r>
            <a:r>
              <a:rPr lang="en-US" dirty="0"/>
              <a:t> </a:t>
            </a:r>
            <a:r>
              <a:rPr lang="en-US" dirty="0" err="1"/>
              <a:t>straine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açabilir</a:t>
            </a:r>
            <a:r>
              <a:rPr lang="en-US" dirty="0"/>
              <a:t>.</a:t>
            </a:r>
          </a:p>
        </p:txBody>
      </p:sp>
      <p:pic>
        <p:nvPicPr>
          <p:cNvPr id="199" name="Shape 199" descr="servikal sprain2"/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9063355" y="4561840"/>
            <a:ext cx="2794000" cy="2018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197" descr="boyunTV izlemek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268210" y="2645726"/>
            <a:ext cx="2187574" cy="2519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98" descr="boyunağrısıpostür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9063355" y="595630"/>
            <a:ext cx="2519361" cy="2306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Fizik</a:t>
            </a:r>
            <a:r>
              <a:rPr lang="en-US" b="1" dirty="0"/>
              <a:t> </a:t>
            </a:r>
            <a:r>
              <a:rPr lang="en-US" b="1" dirty="0" err="1"/>
              <a:t>Muayene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spazmı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servikal</a:t>
            </a:r>
            <a:r>
              <a:rPr lang="en-US" dirty="0"/>
              <a:t> </a:t>
            </a:r>
            <a:r>
              <a:rPr lang="en-US" dirty="0" err="1"/>
              <a:t>lordoz</a:t>
            </a:r>
            <a:r>
              <a:rPr lang="en-US" dirty="0"/>
              <a:t> </a:t>
            </a:r>
            <a:r>
              <a:rPr lang="en-US" dirty="0" err="1"/>
              <a:t>düzleşir</a:t>
            </a:r>
            <a:r>
              <a:rPr lang="en-US" dirty="0"/>
              <a:t>.</a:t>
            </a:r>
          </a:p>
          <a:p>
            <a:pPr marL="469900" marR="0" lvl="0" indent="-469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 dirty="0" err="1"/>
              <a:t>Boyun</a:t>
            </a:r>
            <a:r>
              <a:rPr lang="en-US" dirty="0"/>
              <a:t> </a:t>
            </a:r>
            <a:r>
              <a:rPr lang="en-US" dirty="0" err="1"/>
              <a:t>hareketleri</a:t>
            </a:r>
            <a:r>
              <a:rPr lang="en-US" dirty="0"/>
              <a:t> </a:t>
            </a:r>
            <a:r>
              <a:rPr lang="en-US" dirty="0" err="1"/>
              <a:t>ağrılı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kısıtlıdır</a:t>
            </a:r>
            <a:r>
              <a:rPr lang="en-US" dirty="0"/>
              <a:t>.</a:t>
            </a:r>
          </a:p>
        </p:txBody>
      </p:sp>
      <p:pic>
        <p:nvPicPr>
          <p:cNvPr id="206" name="Shape 206" descr="boyunFM"/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6895465" y="702945"/>
            <a:ext cx="3859530" cy="5896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Klinik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908540" cy="4953000"/>
          </a:xfrm>
        </p:spPr>
        <p:txBody>
          <a:bodyPr/>
          <a:lstStyle/>
          <a:p>
            <a:r>
              <a:rPr lang="en-US"/>
              <a:t>Boyun ağrısı ve tutukluğuna ilaveten baş ağrısı, görme bulanıklığı, kulak çınlaması, çift görme, omuz ve interskapular bölgede ağrı görülebilir.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Epidemiyoloji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952500"/>
            <a:ext cx="6612890" cy="4953000"/>
          </a:xfrm>
        </p:spPr>
        <p:txBody>
          <a:bodyPr/>
          <a:lstStyle/>
          <a:p>
            <a:r>
              <a:rPr lang="en-US"/>
              <a:t>Kronik ağrı sıralamasında, bel ağrılarından sonra ikinci sırayı oluşturur.</a:t>
            </a:r>
          </a:p>
          <a:p>
            <a:r>
              <a:rPr lang="en-US"/>
              <a:t>Genel populasyonda her 3 kişiden biri hayatlarının bir döneminde çeşitli nedenlere bağlı olarak gelişen boyun ağrılarından şikayet eder.</a:t>
            </a:r>
          </a:p>
          <a:p>
            <a:r>
              <a:rPr lang="en-US"/>
              <a:t>Kadınlarda ve işçilerde daha sık görülür.</a:t>
            </a:r>
          </a:p>
          <a:p>
            <a:r>
              <a:rPr lang="en-US"/>
              <a:t>Görülme sıklığı yaşla birlikte artar.</a:t>
            </a:r>
          </a:p>
        </p:txBody>
      </p:sp>
      <p:pic>
        <p:nvPicPr>
          <p:cNvPr id="84" name="Shape 84" descr="boyunağrısı2"/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7338695" y="1066165"/>
            <a:ext cx="4843780" cy="4526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Anatomi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69900" marR="0" lvl="0" indent="-4978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 panose="020B0604020202020204"/>
              <a:buChar char="□"/>
            </a:pPr>
            <a:r>
              <a:rPr lang="en-US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7 servikal vertebra ve 8 servikal spinal sinir vardır.</a:t>
            </a:r>
          </a:p>
          <a:p>
            <a:pPr marL="469900" marR="0" lvl="0" indent="-4978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 panose="020B0604020202020204"/>
              <a:buChar char="□"/>
            </a:pPr>
            <a:r>
              <a:rPr lang="en-US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1. servikal sinir, oksiput ile atlas arasından çıkar. </a:t>
            </a:r>
          </a:p>
          <a:p>
            <a:pPr marL="469900" marR="0" lvl="0" indent="-4978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 panose="020B0604020202020204"/>
              <a:buChar char="□"/>
            </a:pPr>
            <a:r>
              <a:rPr lang="en-US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Diğer 7 servikal sinir ilgili vertebranın üstünden çıkar.</a:t>
            </a:r>
          </a:p>
          <a:p>
            <a:pPr marL="469900" marR="0" lvl="0" indent="-4978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 panose="020B0604020202020204"/>
              <a:buChar char="□"/>
            </a:pPr>
            <a:r>
              <a:rPr lang="en-US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8. sinir C7-T1 arasından çıkar. </a:t>
            </a:r>
          </a:p>
          <a:p>
            <a:endParaRPr lang="en-US"/>
          </a:p>
        </p:txBody>
      </p:sp>
      <p:pic>
        <p:nvPicPr>
          <p:cNvPr id="91" name="Shape 91" descr="seminer 009"/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6734810" y="773430"/>
            <a:ext cx="4344035" cy="573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Anatomi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Atlasın gövdesi yoktur.</a:t>
            </a:r>
          </a:p>
          <a:p>
            <a:r>
              <a:rPr lang="en-US"/>
              <a:t>Atlanto-occipital eklem : fleksiyon (10</a:t>
            </a:r>
            <a:r>
              <a:rPr lang="tr-TR" altLang="en-US" baseline="30000"/>
              <a:t>0</a:t>
            </a:r>
            <a:r>
              <a:rPr lang="en-US"/>
              <a:t>)-</a:t>
            </a:r>
          </a:p>
          <a:p>
            <a:pPr marL="0" indent="0">
              <a:buNone/>
            </a:pPr>
            <a:r>
              <a:rPr lang="en-US"/>
              <a:t>   ekstansiyon (25</a:t>
            </a:r>
            <a:r>
              <a:rPr lang="tr-TR" altLang="en-US" baseline="30000"/>
              <a:t>0</a:t>
            </a:r>
            <a:r>
              <a:rPr lang="en-US"/>
              <a:t>)</a:t>
            </a:r>
          </a:p>
        </p:txBody>
      </p:sp>
      <p:pic>
        <p:nvPicPr>
          <p:cNvPr id="98" name="Shape 98" descr="~AUT0004"/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6290945" y="773430"/>
            <a:ext cx="5852160" cy="4545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Anatomi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3716655" cy="4953000"/>
          </a:xfrm>
        </p:spPr>
        <p:txBody>
          <a:bodyPr/>
          <a:lstStyle/>
          <a:p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Axis’de dens axis bulunur</a:t>
            </a:r>
            <a:endParaRPr lang="en-US"/>
          </a:p>
        </p:txBody>
      </p:sp>
      <p:pic>
        <p:nvPicPr>
          <p:cNvPr id="105" name="Shape 105" descr="~AUT0006"/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4326255" y="1174750"/>
            <a:ext cx="6804025" cy="562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872345" cy="4953000"/>
          </a:xfrm>
        </p:spPr>
        <p:txBody>
          <a:bodyPr/>
          <a:lstStyle/>
          <a:p>
            <a:r>
              <a:rPr lang="en-US"/>
              <a:t>C2-C7 vertebralar arasında Luschka Eklemleri bulunur. (Unkovertebral eklem, nörosantral eklem) </a:t>
            </a:r>
          </a:p>
          <a:p>
            <a:r>
              <a:rPr lang="en-US"/>
              <a:t>Doğuşta yoktur. 10 yaşına doğru gelişir. </a:t>
            </a:r>
          </a:p>
          <a:p>
            <a:r>
              <a:rPr lang="en-US"/>
              <a:t>Bu eklem disk dejenerasyonuna eşlik ederek dejenere olur ve intervertebral foramenle çok yakın komşuluklarından dolayı intervertebral kanalda daralmaya neden olabilir.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Shape 116" descr="seminer 00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584200" y="159385"/>
            <a:ext cx="10751820" cy="6576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Anatomi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Axisin odontoid çıkıntısı ile atlas arasında atlantoaksiyal eklem vardır.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Atlanto-aksiyal eklem : rotasyon (90</a:t>
            </a:r>
            <a:r>
              <a:rPr lang="en-US" baseline="300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)</a:t>
            </a:r>
            <a:endParaRPr lang="en-US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ct val="70000"/>
              <a:buFont typeface="Arial" panose="020B0604020202020204"/>
              <a:buChar char="□"/>
            </a:pPr>
            <a:r>
              <a:rPr lang="en-US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En hareketli omurlar C4-C6 arasıdır.</a:t>
            </a:r>
            <a:endParaRPr lang="en-US"/>
          </a:p>
        </p:txBody>
      </p:sp>
      <p:pic>
        <p:nvPicPr>
          <p:cNvPr id="123" name="Shape 123" descr="seminer"/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5850255" y="922020"/>
            <a:ext cx="6246495" cy="5205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399</Words>
  <Application>Microsoft Office PowerPoint</Application>
  <PresentationFormat>Geniş ekran</PresentationFormat>
  <Paragraphs>83</Paragraphs>
  <Slides>24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SimSun</vt:lpstr>
      <vt:lpstr>Arial</vt:lpstr>
      <vt:lpstr>Calibri</vt:lpstr>
      <vt:lpstr>Noto Sans Symbols</vt:lpstr>
      <vt:lpstr>Times New Roman</vt:lpstr>
      <vt:lpstr>Blue Waves</vt:lpstr>
      <vt:lpstr>KİLİNİK BİLİMLERE GİRİŞ</vt:lpstr>
      <vt:lpstr>PowerPoint Sunusu</vt:lpstr>
      <vt:lpstr>Epidemiyoloji</vt:lpstr>
      <vt:lpstr>Anatomi</vt:lpstr>
      <vt:lpstr>Anatomi</vt:lpstr>
      <vt:lpstr>Anatomi</vt:lpstr>
      <vt:lpstr>PowerPoint Sunusu</vt:lpstr>
      <vt:lpstr>PowerPoint Sunusu</vt:lpstr>
      <vt:lpstr>Anatomi</vt:lpstr>
      <vt:lpstr>PowerPoint Sunusu</vt:lpstr>
      <vt:lpstr>PowerPoint Sunusu</vt:lpstr>
      <vt:lpstr>Anatomi</vt:lpstr>
      <vt:lpstr>PowerPoint Sunusu</vt:lpstr>
      <vt:lpstr>PowerPoint Sunusu</vt:lpstr>
      <vt:lpstr>Boyun Ağrısı Nedenleri</vt:lpstr>
      <vt:lpstr>PowerPoint Sunusu</vt:lpstr>
      <vt:lpstr>PowerPoint Sunusu</vt:lpstr>
      <vt:lpstr>PowerPoint Sunusu</vt:lpstr>
      <vt:lpstr>PowerPoint Sunusu</vt:lpstr>
      <vt:lpstr>PowerPoint Sunusu</vt:lpstr>
      <vt:lpstr>Servikal Sprain ve Strain</vt:lpstr>
      <vt:lpstr>Servikal Sprain ve Strain</vt:lpstr>
      <vt:lpstr>Fizik Muayene</vt:lpstr>
      <vt:lpstr>Klinik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KİLİNİK BİLİMLERE GİRİŞ</dc:title>
  <dc:creator>Ergun GOKTAS</dc:creator>
  <cp:lastModifiedBy>Ergun GOKTAS</cp:lastModifiedBy>
  <cp:revision>18</cp:revision>
  <dcterms:created xsi:type="dcterms:W3CDTF">2017-07-23T17:08:00Z</dcterms:created>
  <dcterms:modified xsi:type="dcterms:W3CDTF">2018-05-19T11:20:06Z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