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1"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94674"/>
  </p:normalViewPr>
  <p:slideViewPr>
    <p:cSldViewPr snapToGrid="0" snapToObjects="1">
      <p:cViewPr varScale="1">
        <p:scale>
          <a:sx n="76" d="100"/>
          <a:sy n="76" d="100"/>
        </p:scale>
        <p:origin x="216" y="7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01F322-10DB-BF49-8FFD-0D2A67AAABAA}" type="datetimeFigureOut">
              <a:rPr lang="en-US" smtClean="0"/>
              <a:t>12/24/20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30C45-EECF-6A44-B687-C5DEB94CB2E8}" type="slidenum">
              <a:rPr lang="en-US" smtClean="0"/>
              <a:t>‹#›</a:t>
            </a:fld>
            <a:endParaRPr lang="en-US"/>
          </a:p>
        </p:txBody>
      </p:sp>
    </p:spTree>
    <p:extLst>
      <p:ext uri="{BB962C8B-B14F-4D97-AF65-F5344CB8AC3E}">
        <p14:creationId xmlns:p14="http://schemas.microsoft.com/office/powerpoint/2010/main" val="1100651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https://</a:t>
            </a:r>
            <a:r>
              <a:rPr lang="en-US" dirty="0" err="1"/>
              <a:t>welcomehisheart.com</a:t>
            </a:r>
            <a:r>
              <a:rPr lang="en-US" dirty="0"/>
              <a:t>/12-promises</a:t>
            </a:r>
          </a:p>
        </p:txBody>
      </p:sp>
      <p:sp>
        <p:nvSpPr>
          <p:cNvPr id="4" name="Slide Number Placeholder 3"/>
          <p:cNvSpPr>
            <a:spLocks noGrp="1"/>
          </p:cNvSpPr>
          <p:nvPr>
            <p:ph type="sldNum" sz="quarter" idx="5"/>
          </p:nvPr>
        </p:nvSpPr>
        <p:spPr/>
        <p:txBody>
          <a:bodyPr/>
          <a:lstStyle/>
          <a:p>
            <a:fld id="{11830C45-EECF-6A44-B687-C5DEB94CB2E8}" type="slidenum">
              <a:rPr lang="en-US" smtClean="0"/>
              <a:t>7</a:t>
            </a:fld>
            <a:endParaRPr lang="en-US"/>
          </a:p>
        </p:txBody>
      </p:sp>
    </p:spTree>
    <p:extLst>
      <p:ext uri="{BB962C8B-B14F-4D97-AF65-F5344CB8AC3E}">
        <p14:creationId xmlns:p14="http://schemas.microsoft.com/office/powerpoint/2010/main" val="2200465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12/24/20</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496442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12/24/20</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4138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12/24/20</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088184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12/24/20</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663034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12/24/20</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965950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12/24/20</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180754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12/24/20</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008657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12/24/20</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772329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12/24/20</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11997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12/24/20</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096042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12/24/20</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896564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12/24/20</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2899954485"/>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40" r:id="rId5"/>
    <p:sldLayoutId id="2147483741" r:id="rId6"/>
    <p:sldLayoutId id="2147483742" r:id="rId7"/>
    <p:sldLayoutId id="2147483743" r:id="rId8"/>
    <p:sldLayoutId id="2147483744" r:id="rId9"/>
    <p:sldLayoutId id="2147483745" r:id="rId10"/>
    <p:sldLayoutId id="2147483746"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stebanlopezgonzalez.com/2015/03/12/sobre-el-nihilismo/"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hyperlink" Target="https://creativecommons.org/licenses/by-nc-nd/3.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91C9781-1BFB-4400-A1AC-1BEAE67287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AB32CAD-5F08-4EE4-B80D-A9E62A650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6781800" cy="54864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8D70B1-C114-814A-B59F-A21EA3B6A481}"/>
              </a:ext>
            </a:extLst>
          </p:cNvPr>
          <p:cNvSpPr>
            <a:spLocks noGrp="1"/>
          </p:cNvSpPr>
          <p:nvPr>
            <p:ph type="ctrTitle"/>
          </p:nvPr>
        </p:nvSpPr>
        <p:spPr>
          <a:xfrm>
            <a:off x="1637552" y="1371599"/>
            <a:ext cx="5020236" cy="2360429"/>
          </a:xfrm>
        </p:spPr>
        <p:txBody>
          <a:bodyPr>
            <a:normAutofit/>
          </a:bodyPr>
          <a:lstStyle/>
          <a:p>
            <a:r>
              <a:rPr lang="en-US">
                <a:solidFill>
                  <a:schemeClr val="bg2"/>
                </a:solidFill>
              </a:rPr>
              <a:t>“Eveline” by James Joyce</a:t>
            </a:r>
            <a:endParaRPr lang="en-US" dirty="0">
              <a:solidFill>
                <a:schemeClr val="bg2"/>
              </a:solidFill>
            </a:endParaRPr>
          </a:p>
        </p:txBody>
      </p:sp>
      <p:sp>
        <p:nvSpPr>
          <p:cNvPr id="3" name="Subtitle 2">
            <a:extLst>
              <a:ext uri="{FF2B5EF4-FFF2-40B4-BE49-F238E27FC236}">
                <a16:creationId xmlns:a16="http://schemas.microsoft.com/office/drawing/2014/main" id="{18A83954-6107-2D41-BD1C-6D2370C1EF0A}"/>
              </a:ext>
            </a:extLst>
          </p:cNvPr>
          <p:cNvSpPr>
            <a:spLocks noGrp="1"/>
          </p:cNvSpPr>
          <p:nvPr>
            <p:ph type="subTitle" idx="1"/>
          </p:nvPr>
        </p:nvSpPr>
        <p:spPr>
          <a:xfrm>
            <a:off x="1371600" y="4114800"/>
            <a:ext cx="5410200" cy="1371601"/>
          </a:xfrm>
        </p:spPr>
        <p:txBody>
          <a:bodyPr>
            <a:normAutofit/>
          </a:bodyPr>
          <a:lstStyle/>
          <a:p>
            <a:r>
              <a:rPr lang="en-US">
                <a:solidFill>
                  <a:schemeClr val="bg1"/>
                </a:solidFill>
              </a:rPr>
              <a:t>AKE 107/ING 109/DING 109 Textual Analysis: Prose and Short story</a:t>
            </a:r>
          </a:p>
          <a:p>
            <a:r>
              <a:rPr lang="en-US">
                <a:solidFill>
                  <a:schemeClr val="bg1"/>
                </a:solidFill>
              </a:rPr>
              <a:t>Dr. Gamze Katı Gümüş</a:t>
            </a:r>
          </a:p>
        </p:txBody>
      </p:sp>
      <p:pic>
        <p:nvPicPr>
          <p:cNvPr id="4" name="Picture 3">
            <a:extLst>
              <a:ext uri="{FF2B5EF4-FFF2-40B4-BE49-F238E27FC236}">
                <a16:creationId xmlns:a16="http://schemas.microsoft.com/office/drawing/2014/main" id="{83A46882-0B5C-4FBB-A9F1-436723F5D0B3}"/>
              </a:ext>
            </a:extLst>
          </p:cNvPr>
          <p:cNvPicPr>
            <a:picLocks noChangeAspect="1"/>
          </p:cNvPicPr>
          <p:nvPr/>
        </p:nvPicPr>
        <p:blipFill rotWithShape="1">
          <a:blip r:embed="rId2"/>
          <a:srcRect l="19374" r="21737"/>
          <a:stretch/>
        </p:blipFill>
        <p:spPr>
          <a:xfrm>
            <a:off x="8153401" y="10"/>
            <a:ext cx="4038600" cy="6857990"/>
          </a:xfrm>
          <a:prstGeom prst="rect">
            <a:avLst/>
          </a:prstGeom>
        </p:spPr>
      </p:pic>
    </p:spTree>
    <p:extLst>
      <p:ext uri="{BB962C8B-B14F-4D97-AF65-F5344CB8AC3E}">
        <p14:creationId xmlns:p14="http://schemas.microsoft.com/office/powerpoint/2010/main" val="3533345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5B098B6-88A1-4935-AF43-01286C94C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6781" y="1663995"/>
            <a:ext cx="3390900" cy="35433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08F9F0-ACA6-8043-987E-C7B693E8AF57}"/>
              </a:ext>
            </a:extLst>
          </p:cNvPr>
          <p:cNvSpPr>
            <a:spLocks noGrp="1"/>
          </p:cNvSpPr>
          <p:nvPr>
            <p:ph type="title"/>
          </p:nvPr>
        </p:nvSpPr>
        <p:spPr>
          <a:xfrm>
            <a:off x="1903228" y="2057401"/>
            <a:ext cx="2859272" cy="2743200"/>
          </a:xfrm>
        </p:spPr>
        <p:txBody>
          <a:bodyPr anchor="ctr">
            <a:normAutofit/>
          </a:bodyPr>
          <a:lstStyle/>
          <a:p>
            <a:pPr algn="ctr"/>
            <a:r>
              <a:rPr lang="en-US">
                <a:solidFill>
                  <a:schemeClr val="bg2"/>
                </a:solidFill>
              </a:rPr>
              <a:t>Setting</a:t>
            </a:r>
          </a:p>
        </p:txBody>
      </p:sp>
      <p:sp>
        <p:nvSpPr>
          <p:cNvPr id="3" name="Content Placeholder 2">
            <a:extLst>
              <a:ext uri="{FF2B5EF4-FFF2-40B4-BE49-F238E27FC236}">
                <a16:creationId xmlns:a16="http://schemas.microsoft.com/office/drawing/2014/main" id="{7E4265B4-70B8-5E40-852C-C5DF0631D579}"/>
              </a:ext>
            </a:extLst>
          </p:cNvPr>
          <p:cNvSpPr>
            <a:spLocks noGrp="1"/>
          </p:cNvSpPr>
          <p:nvPr>
            <p:ph idx="1"/>
          </p:nvPr>
        </p:nvSpPr>
        <p:spPr>
          <a:xfrm>
            <a:off x="6096001" y="579473"/>
            <a:ext cx="5410200" cy="5762847"/>
          </a:xfrm>
        </p:spPr>
        <p:txBody>
          <a:bodyPr anchor="ctr">
            <a:normAutofit/>
          </a:bodyPr>
          <a:lstStyle/>
          <a:p>
            <a:pPr marL="285750" indent="-285750">
              <a:buFont typeface="Courier New" panose="02070309020205020404" pitchFamily="49" charset="0"/>
              <a:buChar char="o"/>
            </a:pPr>
            <a:r>
              <a:rPr lang="en-US" dirty="0"/>
              <a:t>Urban Ireland</a:t>
            </a:r>
          </a:p>
          <a:p>
            <a:pPr marL="285750" indent="-285750">
              <a:buFont typeface="Courier New" panose="02070309020205020404" pitchFamily="49" charset="0"/>
              <a:buChar char="o"/>
            </a:pPr>
            <a:r>
              <a:rPr lang="en-US" dirty="0"/>
              <a:t>Late 19</a:t>
            </a:r>
            <a:r>
              <a:rPr lang="en-US" baseline="30000" dirty="0"/>
              <a:t>th</a:t>
            </a:r>
            <a:r>
              <a:rPr lang="en-US" dirty="0"/>
              <a:t> / early 20</a:t>
            </a:r>
            <a:r>
              <a:rPr lang="en-US" baseline="30000" dirty="0"/>
              <a:t>th</a:t>
            </a:r>
            <a:r>
              <a:rPr lang="en-US" dirty="0"/>
              <a:t> century</a:t>
            </a:r>
          </a:p>
          <a:p>
            <a:pPr marL="0" indent="0">
              <a:buNone/>
            </a:pPr>
            <a:endParaRPr lang="en-US" dirty="0"/>
          </a:p>
        </p:txBody>
      </p:sp>
    </p:spTree>
    <p:extLst>
      <p:ext uri="{BB962C8B-B14F-4D97-AF65-F5344CB8AC3E}">
        <p14:creationId xmlns:p14="http://schemas.microsoft.com/office/powerpoint/2010/main" val="2000687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A121316-E4D0-41D7-9C79-9FF8F36D4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erson wearing glasses&#10;&#10;Description automatically generated with medium confidence">
            <a:extLst>
              <a:ext uri="{FF2B5EF4-FFF2-40B4-BE49-F238E27FC236}">
                <a16:creationId xmlns:a16="http://schemas.microsoft.com/office/drawing/2014/main" id="{8DD84773-348D-CE47-B6A8-4CCA14707491}"/>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2516" r="2" b="1018"/>
          <a:stretch/>
        </p:blipFill>
        <p:spPr>
          <a:xfrm>
            <a:off x="1" y="10"/>
            <a:ext cx="6096000" cy="6857990"/>
          </a:xfrm>
          <a:prstGeom prst="rect">
            <a:avLst/>
          </a:prstGeom>
        </p:spPr>
      </p:pic>
      <p:sp>
        <p:nvSpPr>
          <p:cNvPr id="18" name="Rectangle 17">
            <a:extLst>
              <a:ext uri="{FF2B5EF4-FFF2-40B4-BE49-F238E27FC236}">
                <a16:creationId xmlns:a16="http://schemas.microsoft.com/office/drawing/2014/main" id="{07EE0F9E-42CB-4AE4-971C-7BD191D5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19">
            <a:extLst>
              <a:ext uri="{FF2B5EF4-FFF2-40B4-BE49-F238E27FC236}">
                <a16:creationId xmlns:a16="http://schemas.microsoft.com/office/drawing/2014/main" id="{1AEB967B-31A3-42E3-8382-73443D2640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67600" y="1371601"/>
            <a:ext cx="3390900" cy="411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B1B4AF-E715-BC4A-99FE-B82408B89E14}"/>
              </a:ext>
            </a:extLst>
          </p:cNvPr>
          <p:cNvSpPr>
            <a:spLocks noGrp="1"/>
          </p:cNvSpPr>
          <p:nvPr>
            <p:ph type="title"/>
          </p:nvPr>
        </p:nvSpPr>
        <p:spPr>
          <a:xfrm>
            <a:off x="7952936" y="1674629"/>
            <a:ext cx="2550941" cy="2057400"/>
          </a:xfrm>
        </p:spPr>
        <p:txBody>
          <a:bodyPr vert="horz" lIns="91440" tIns="45720" rIns="91440" bIns="45720" rtlCol="0" anchor="b">
            <a:normAutofit/>
          </a:bodyPr>
          <a:lstStyle/>
          <a:p>
            <a:pPr algn="ctr"/>
            <a:r>
              <a:rPr lang="en-US" sz="2200" kern="1200" cap="all" spc="300" baseline="0">
                <a:solidFill>
                  <a:schemeClr val="tx2"/>
                </a:solidFill>
                <a:latin typeface="+mj-lt"/>
                <a:ea typeface="+mj-ea"/>
                <a:cs typeface="+mj-cs"/>
              </a:rPr>
              <a:t>Characters</a:t>
            </a:r>
          </a:p>
        </p:txBody>
      </p:sp>
      <p:sp>
        <p:nvSpPr>
          <p:cNvPr id="11" name="TextBox 10">
            <a:extLst>
              <a:ext uri="{FF2B5EF4-FFF2-40B4-BE49-F238E27FC236}">
                <a16:creationId xmlns:a16="http://schemas.microsoft.com/office/drawing/2014/main" id="{41918F8C-129D-034B-B3A8-4BB9FCF20349}"/>
              </a:ext>
            </a:extLst>
          </p:cNvPr>
          <p:cNvSpPr txBox="1"/>
          <p:nvPr/>
        </p:nvSpPr>
        <p:spPr>
          <a:xfrm>
            <a:off x="3474771" y="6657945"/>
            <a:ext cx="2621230"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estebanlopezgonzalez.com/2015/03/12/sobre-el-nihilismo/">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4264042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CD6474-47AA-4D47-AF35-32FA3089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1C7CE4-0076-6340-9163-AB460AB073BC}"/>
              </a:ext>
            </a:extLst>
          </p:cNvPr>
          <p:cNvSpPr>
            <a:spLocks noGrp="1"/>
          </p:cNvSpPr>
          <p:nvPr>
            <p:ph type="title"/>
          </p:nvPr>
        </p:nvSpPr>
        <p:spPr>
          <a:xfrm>
            <a:off x="1371600" y="1020728"/>
            <a:ext cx="9486900" cy="996061"/>
          </a:xfrm>
        </p:spPr>
        <p:txBody>
          <a:bodyPr anchor="b">
            <a:normAutofit/>
          </a:bodyPr>
          <a:lstStyle/>
          <a:p>
            <a:pPr algn="ctr"/>
            <a:r>
              <a:rPr lang="en-US" dirty="0"/>
              <a:t>The Irish Stereotype</a:t>
            </a:r>
            <a:endParaRPr lang="en-US"/>
          </a:p>
        </p:txBody>
      </p:sp>
      <p:sp>
        <p:nvSpPr>
          <p:cNvPr id="3" name="Content Placeholder 2">
            <a:extLst>
              <a:ext uri="{FF2B5EF4-FFF2-40B4-BE49-F238E27FC236}">
                <a16:creationId xmlns:a16="http://schemas.microsoft.com/office/drawing/2014/main" id="{CD0053DF-9EEE-0542-90B6-8735FB0942E5}"/>
              </a:ext>
            </a:extLst>
          </p:cNvPr>
          <p:cNvSpPr>
            <a:spLocks noGrp="1"/>
          </p:cNvSpPr>
          <p:nvPr>
            <p:ph idx="1"/>
          </p:nvPr>
        </p:nvSpPr>
        <p:spPr>
          <a:xfrm>
            <a:off x="1371600" y="2200940"/>
            <a:ext cx="9486901" cy="3577854"/>
          </a:xfrm>
        </p:spPr>
        <p:txBody>
          <a:bodyPr>
            <a:normAutofit/>
          </a:bodyPr>
          <a:lstStyle/>
          <a:p>
            <a:r>
              <a:rPr lang="en-US" dirty="0"/>
              <a:t>Catholic</a:t>
            </a:r>
          </a:p>
          <a:p>
            <a:pPr lvl="1"/>
            <a:r>
              <a:rPr lang="en-US" dirty="0"/>
              <a:t>Strictly religious household</a:t>
            </a:r>
          </a:p>
          <a:p>
            <a:r>
              <a:rPr lang="en-US" dirty="0"/>
              <a:t>Family: </a:t>
            </a:r>
          </a:p>
          <a:p>
            <a:pPr lvl="1"/>
            <a:r>
              <a:rPr lang="en-US" dirty="0"/>
              <a:t>Crowded families</a:t>
            </a:r>
          </a:p>
          <a:p>
            <a:pPr lvl="1"/>
            <a:r>
              <a:rPr lang="en-US" dirty="0"/>
              <a:t>Drunk and/or violent father</a:t>
            </a:r>
          </a:p>
          <a:p>
            <a:pPr lvl="1"/>
            <a:r>
              <a:rPr lang="en-US" dirty="0"/>
              <a:t>One or both parents might be dead or missing from the picture</a:t>
            </a:r>
          </a:p>
          <a:p>
            <a:pPr lvl="1"/>
            <a:r>
              <a:rPr lang="en-US" dirty="0"/>
              <a:t>Filial duty to parents</a:t>
            </a:r>
          </a:p>
          <a:p>
            <a:pPr lvl="1"/>
            <a:endParaRPr lang="en-US" dirty="0"/>
          </a:p>
        </p:txBody>
      </p:sp>
    </p:spTree>
    <p:extLst>
      <p:ext uri="{BB962C8B-B14F-4D97-AF65-F5344CB8AC3E}">
        <p14:creationId xmlns:p14="http://schemas.microsoft.com/office/powerpoint/2010/main" val="2885568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5B098B6-88A1-4935-AF43-01286C94C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6781" y="1663995"/>
            <a:ext cx="3390900" cy="35433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EA0D44-2052-F240-B742-A4D769673873}"/>
              </a:ext>
            </a:extLst>
          </p:cNvPr>
          <p:cNvSpPr>
            <a:spLocks noGrp="1"/>
          </p:cNvSpPr>
          <p:nvPr>
            <p:ph type="title"/>
          </p:nvPr>
        </p:nvSpPr>
        <p:spPr>
          <a:xfrm>
            <a:off x="1903228" y="2057401"/>
            <a:ext cx="2859272" cy="2743200"/>
          </a:xfrm>
        </p:spPr>
        <p:txBody>
          <a:bodyPr anchor="ctr">
            <a:normAutofit/>
          </a:bodyPr>
          <a:lstStyle/>
          <a:p>
            <a:pPr algn="ctr"/>
            <a:r>
              <a:rPr lang="en-US">
                <a:solidFill>
                  <a:schemeClr val="bg2"/>
                </a:solidFill>
              </a:rPr>
              <a:t>The room as micro setting</a:t>
            </a:r>
          </a:p>
        </p:txBody>
      </p:sp>
      <p:sp>
        <p:nvSpPr>
          <p:cNvPr id="3" name="Content Placeholder 2">
            <a:extLst>
              <a:ext uri="{FF2B5EF4-FFF2-40B4-BE49-F238E27FC236}">
                <a16:creationId xmlns:a16="http://schemas.microsoft.com/office/drawing/2014/main" id="{9B8F1558-DFEC-FE47-B163-BFB0BBE564B8}"/>
              </a:ext>
            </a:extLst>
          </p:cNvPr>
          <p:cNvSpPr>
            <a:spLocks noGrp="1"/>
          </p:cNvSpPr>
          <p:nvPr>
            <p:ph idx="1"/>
          </p:nvPr>
        </p:nvSpPr>
        <p:spPr>
          <a:xfrm>
            <a:off x="6096001" y="579473"/>
            <a:ext cx="5410200" cy="5762847"/>
          </a:xfrm>
        </p:spPr>
        <p:txBody>
          <a:bodyPr anchor="ctr">
            <a:normAutofit/>
          </a:bodyPr>
          <a:lstStyle/>
          <a:p>
            <a:r>
              <a:rPr lang="en-US" dirty="0"/>
              <a:t>Dust symbolism</a:t>
            </a:r>
          </a:p>
          <a:p>
            <a:r>
              <a:rPr lang="en-US" dirty="0"/>
              <a:t>Religious elements</a:t>
            </a:r>
          </a:p>
          <a:p>
            <a:endParaRPr lang="en-US" dirty="0"/>
          </a:p>
        </p:txBody>
      </p:sp>
    </p:spTree>
    <p:extLst>
      <p:ext uri="{BB962C8B-B14F-4D97-AF65-F5344CB8AC3E}">
        <p14:creationId xmlns:p14="http://schemas.microsoft.com/office/powerpoint/2010/main" val="4080554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9582C44-DF4D-43F6-B247-47C2B1E63497}"/>
              </a:ext>
            </a:extLst>
          </p:cNvPr>
          <p:cNvPicPr>
            <a:picLocks noChangeAspect="1"/>
          </p:cNvPicPr>
          <p:nvPr/>
        </p:nvPicPr>
        <p:blipFill rotWithShape="1">
          <a:blip r:embed="rId2"/>
          <a:srcRect b="15730"/>
          <a:stretch/>
        </p:blipFill>
        <p:spPr>
          <a:xfrm>
            <a:off x="1" y="10"/>
            <a:ext cx="12192000" cy="6857990"/>
          </a:xfrm>
          <a:prstGeom prst="rect">
            <a:avLst/>
          </a:prstGeom>
        </p:spPr>
      </p:pic>
      <p:sp>
        <p:nvSpPr>
          <p:cNvPr id="10" name="Rectangle 9">
            <a:extLst>
              <a:ext uri="{FF2B5EF4-FFF2-40B4-BE49-F238E27FC236}">
                <a16:creationId xmlns:a16="http://schemas.microsoft.com/office/drawing/2014/main" id="{A87376E7-9AC1-477E-9D52-27424009C1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19945"/>
            <a:ext cx="12192000" cy="3138055"/>
          </a:xfrm>
          <a:prstGeom prst="rect">
            <a:avLst/>
          </a:prstGeom>
          <a:gradFill>
            <a:gsLst>
              <a:gs pos="47000">
                <a:srgbClr val="000000">
                  <a:alpha val="18000"/>
                </a:srgbClr>
              </a:gs>
              <a:gs pos="6000">
                <a:schemeClr val="tx1">
                  <a:alpha val="0"/>
                </a:schemeClr>
              </a:gs>
              <a:gs pos="100000">
                <a:srgbClr val="000000">
                  <a:alpha val="39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B5A538-EBD9-8540-AC7A-BE22661B098F}"/>
              </a:ext>
            </a:extLst>
          </p:cNvPr>
          <p:cNvSpPr>
            <a:spLocks noGrp="1"/>
          </p:cNvSpPr>
          <p:nvPr>
            <p:ph type="title"/>
          </p:nvPr>
        </p:nvSpPr>
        <p:spPr>
          <a:xfrm>
            <a:off x="1371600" y="4114800"/>
            <a:ext cx="9486900" cy="1281544"/>
          </a:xfrm>
        </p:spPr>
        <p:txBody>
          <a:bodyPr vert="horz" lIns="91440" tIns="45720" rIns="91440" bIns="45720" rtlCol="0" anchor="b">
            <a:normAutofit/>
          </a:bodyPr>
          <a:lstStyle/>
          <a:p>
            <a:pPr algn="ctr"/>
            <a:r>
              <a:rPr lang="en-US" kern="1200" cap="all" spc="300" baseline="0">
                <a:solidFill>
                  <a:srgbClr val="FFFFFF"/>
                </a:solidFill>
                <a:latin typeface="+mj-lt"/>
                <a:ea typeface="+mj-ea"/>
                <a:cs typeface="+mj-cs"/>
              </a:rPr>
              <a:t>Inertia </a:t>
            </a:r>
          </a:p>
        </p:txBody>
      </p:sp>
    </p:spTree>
    <p:extLst>
      <p:ext uri="{BB962C8B-B14F-4D97-AF65-F5344CB8AC3E}">
        <p14:creationId xmlns:p14="http://schemas.microsoft.com/office/powerpoint/2010/main" val="655876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843285CF-B8E0-2E48-8CFC-3E4B300920B2}"/>
              </a:ext>
            </a:extLst>
          </p:cNvPr>
          <p:cNvSpPr>
            <a:spLocks noGrp="1"/>
          </p:cNvSpPr>
          <p:nvPr>
            <p:ph type="title"/>
          </p:nvPr>
        </p:nvSpPr>
        <p:spPr>
          <a:xfrm>
            <a:off x="1371599" y="1010097"/>
            <a:ext cx="9486901" cy="1010088"/>
          </a:xfrm>
        </p:spPr>
        <p:txBody>
          <a:bodyPr anchor="b">
            <a:normAutofit/>
          </a:bodyPr>
          <a:lstStyle/>
          <a:p>
            <a:pPr algn="ctr"/>
            <a:r>
              <a:rPr lang="en-US" dirty="0"/>
              <a:t>The twelve promises of </a:t>
            </a:r>
            <a:r>
              <a:rPr lang="en-US" dirty="0" err="1"/>
              <a:t>jesus</a:t>
            </a:r>
            <a:r>
              <a:rPr lang="en-US" dirty="0"/>
              <a:t> to </a:t>
            </a:r>
            <a:r>
              <a:rPr lang="en-US" dirty="0" err="1"/>
              <a:t>st.</a:t>
            </a:r>
            <a:r>
              <a:rPr lang="en-US" dirty="0"/>
              <a:t> Margaret </a:t>
            </a:r>
            <a:r>
              <a:rPr lang="en-US" dirty="0" err="1"/>
              <a:t>mary</a:t>
            </a:r>
            <a:endParaRPr lang="en-US"/>
          </a:p>
        </p:txBody>
      </p:sp>
      <p:sp>
        <p:nvSpPr>
          <p:cNvPr id="4" name="Content Placeholder 3">
            <a:extLst>
              <a:ext uri="{FF2B5EF4-FFF2-40B4-BE49-F238E27FC236}">
                <a16:creationId xmlns:a16="http://schemas.microsoft.com/office/drawing/2014/main" id="{899423D1-B6C8-A34A-BE63-3E14841FAF93}"/>
              </a:ext>
            </a:extLst>
          </p:cNvPr>
          <p:cNvSpPr>
            <a:spLocks noGrp="1"/>
          </p:cNvSpPr>
          <p:nvPr>
            <p:ph idx="1"/>
          </p:nvPr>
        </p:nvSpPr>
        <p:spPr>
          <a:xfrm>
            <a:off x="1371600" y="2206257"/>
            <a:ext cx="9486901" cy="3540642"/>
          </a:xfrm>
        </p:spPr>
        <p:txBody>
          <a:bodyPr>
            <a:normAutofit/>
          </a:bodyPr>
          <a:lstStyle/>
          <a:p>
            <a:pPr marL="0" indent="0" fontAlgn="base">
              <a:lnSpc>
                <a:spcPct val="90000"/>
              </a:lnSpc>
              <a:buNone/>
            </a:pPr>
            <a:r>
              <a:rPr lang="en-US" sz="1500" b="1" dirty="0"/>
              <a:t>1.</a:t>
            </a:r>
            <a:r>
              <a:rPr lang="en-US" sz="1500" dirty="0"/>
              <a:t>  I will give them all the graces necessary in their state of life.</a:t>
            </a:r>
            <a:br>
              <a:rPr lang="en-US" sz="1500" dirty="0"/>
            </a:br>
            <a:r>
              <a:rPr lang="en-US" sz="1500" b="1" dirty="0"/>
              <a:t>2.</a:t>
            </a:r>
            <a:r>
              <a:rPr lang="en-US" sz="1500" dirty="0"/>
              <a:t> I will establish peace in their homes.</a:t>
            </a:r>
            <a:br>
              <a:rPr lang="en-US" sz="1500" dirty="0"/>
            </a:br>
            <a:r>
              <a:rPr lang="en-US" sz="1500" b="1" dirty="0"/>
              <a:t>3.</a:t>
            </a:r>
            <a:r>
              <a:rPr lang="en-US" sz="1500" dirty="0"/>
              <a:t> I will comfort them in all their afflictions.</a:t>
            </a:r>
            <a:br>
              <a:rPr lang="en-US" sz="1500" dirty="0"/>
            </a:br>
            <a:r>
              <a:rPr lang="en-US" sz="1500" b="1" dirty="0"/>
              <a:t>4.</a:t>
            </a:r>
            <a:r>
              <a:rPr lang="en-US" sz="1500" dirty="0"/>
              <a:t> I will be their secure refuge during life, and above all, in death.</a:t>
            </a:r>
            <a:br>
              <a:rPr lang="en-US" sz="1500" dirty="0"/>
            </a:br>
            <a:r>
              <a:rPr lang="en-US" sz="1500" b="1" dirty="0"/>
              <a:t>5.</a:t>
            </a:r>
            <a:r>
              <a:rPr lang="en-US" sz="1500" dirty="0"/>
              <a:t> I will bestow abundant blessings upon all their undertakings.</a:t>
            </a:r>
            <a:br>
              <a:rPr lang="en-US" sz="1500" dirty="0"/>
            </a:br>
            <a:r>
              <a:rPr lang="en-US" sz="1500" b="1" dirty="0"/>
              <a:t>6.</a:t>
            </a:r>
            <a:r>
              <a:rPr lang="en-US" sz="1500" dirty="0"/>
              <a:t> Sinners will find in My Heart the source and infinite ocean of mercy.</a:t>
            </a:r>
            <a:br>
              <a:rPr lang="en-US" sz="1500" dirty="0"/>
            </a:br>
            <a:r>
              <a:rPr lang="en-US" sz="1500" b="1" dirty="0"/>
              <a:t>7.</a:t>
            </a:r>
            <a:r>
              <a:rPr lang="en-US" sz="1500" dirty="0"/>
              <a:t> Lukewarm souls shall become fervent.</a:t>
            </a:r>
            <a:br>
              <a:rPr lang="en-US" sz="1500" dirty="0"/>
            </a:br>
            <a:r>
              <a:rPr lang="en-US" sz="1500" b="1" dirty="0"/>
              <a:t>8.</a:t>
            </a:r>
            <a:r>
              <a:rPr lang="en-US" sz="1500" dirty="0"/>
              <a:t> Fervent souls shall quickly mount to high perfection.</a:t>
            </a:r>
            <a:br>
              <a:rPr lang="en-US" sz="1500" dirty="0"/>
            </a:br>
            <a:r>
              <a:rPr lang="en-US" sz="1500" b="1" dirty="0"/>
              <a:t>9.</a:t>
            </a:r>
            <a:r>
              <a:rPr lang="en-US" sz="1500" dirty="0"/>
              <a:t> I will bless every place in which an image of My Heart is exposed and honored.</a:t>
            </a:r>
            <a:br>
              <a:rPr lang="en-US" sz="1500" dirty="0"/>
            </a:br>
            <a:r>
              <a:rPr lang="en-US" sz="1500" b="1" dirty="0"/>
              <a:t>10.</a:t>
            </a:r>
            <a:r>
              <a:rPr lang="en-US" sz="1500" dirty="0"/>
              <a:t> I will give to priests the gift of touching the most hardened hearts.</a:t>
            </a:r>
            <a:br>
              <a:rPr lang="en-US" sz="1500" dirty="0"/>
            </a:br>
            <a:r>
              <a:rPr lang="en-US" sz="1500" b="1" dirty="0"/>
              <a:t>11.</a:t>
            </a:r>
            <a:r>
              <a:rPr lang="en-US" sz="1500" dirty="0"/>
              <a:t> Those who shall promote this devotion shall have their names written in My Heart.</a:t>
            </a:r>
            <a:br>
              <a:rPr lang="en-US" sz="1500" dirty="0"/>
            </a:br>
            <a:r>
              <a:rPr lang="en-US" sz="1500" b="1" dirty="0"/>
              <a:t>12.</a:t>
            </a:r>
            <a:r>
              <a:rPr lang="en-US" sz="1500" dirty="0"/>
              <a:t> I promise you in the excessive mercy of My Heart that My all powerful love will grant to all those who receive Holy Communion on the First Fridays in nine consecutive months the grace of final perseverance; they shall not die in My disgrace, nor without receiving their sacraments. My divine Heart shall be their safe refuge in this last moment.</a:t>
            </a:r>
            <a:br>
              <a:rPr lang="en-US" sz="1500" dirty="0"/>
            </a:br>
            <a:endParaRPr lang="en-US" sz="1500" dirty="0"/>
          </a:p>
        </p:txBody>
      </p:sp>
    </p:spTree>
    <p:extLst>
      <p:ext uri="{BB962C8B-B14F-4D97-AF65-F5344CB8AC3E}">
        <p14:creationId xmlns:p14="http://schemas.microsoft.com/office/powerpoint/2010/main" val="702567161"/>
      </p:ext>
    </p:extLst>
  </p:cSld>
  <p:clrMapOvr>
    <a:masterClrMapping/>
  </p:clrMapOvr>
</p:sld>
</file>

<file path=ppt/theme/theme1.xml><?xml version="1.0" encoding="utf-8"?>
<a:theme xmlns:a="http://schemas.openxmlformats.org/drawingml/2006/main" name="ClassicFrame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341</Words>
  <Application>Microsoft Macintosh PowerPoint</Application>
  <PresentationFormat>Widescreen</PresentationFormat>
  <Paragraphs>24</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Courier New</vt:lpstr>
      <vt:lpstr>Gill Sans MT</vt:lpstr>
      <vt:lpstr>Goudy Old Style</vt:lpstr>
      <vt:lpstr>ClassicFrameVTI</vt:lpstr>
      <vt:lpstr>“Eveline” by James Joyce</vt:lpstr>
      <vt:lpstr>Setting</vt:lpstr>
      <vt:lpstr>Characters</vt:lpstr>
      <vt:lpstr>The Irish Stereotype</vt:lpstr>
      <vt:lpstr>The room as micro setting</vt:lpstr>
      <vt:lpstr>Inertia </vt:lpstr>
      <vt:lpstr>The twelve promises of jesus to st. Margaret 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“Eveline” by James Joyce</dc:title>
  <dc:creator>Gamze.Kati</dc:creator>
  <cp:lastModifiedBy>Gamze.Kati</cp:lastModifiedBy>
  <cp:revision>2</cp:revision>
  <dcterms:created xsi:type="dcterms:W3CDTF">2020-12-24T20:59:03Z</dcterms:created>
  <dcterms:modified xsi:type="dcterms:W3CDTF">2020-12-24T21:07:21Z</dcterms:modified>
</cp:coreProperties>
</file>