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om.tr/url?q=http://biyolojivemucizeler.blogspot.com/2009/11/25-gramlk-denetim-uzman-tiroid-bezi.html&amp;sa=U&amp;ei=lGuXUs-zJqPnygPt5ICgBQ&amp;ved=0CDAQ9QEwBA&amp;usg=AFQjCNE9TuqBIOH8tx7NRdsh7TNmwTqNN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b="1" cap="none" dirty="0" smtClean="0">
                <a:solidFill>
                  <a:schemeClr val="accent1"/>
                </a:solidFill>
              </a:rPr>
              <a:t>Klinik Nükleer Tıp Uygulamaları  </a:t>
            </a:r>
            <a:r>
              <a:rPr lang="tr-TR" cap="none" dirty="0" smtClean="0">
                <a:solidFill>
                  <a:schemeClr val="accent1"/>
                </a:solidFill>
              </a:rPr>
              <a:t/>
            </a:r>
            <a:br>
              <a:rPr lang="tr-TR" cap="none" dirty="0" smtClean="0">
                <a:solidFill>
                  <a:schemeClr val="accent1"/>
                </a:solidFill>
              </a:rPr>
            </a:br>
            <a:endParaRPr lang="tr-TR" sz="2400" cap="none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603" name="2 İçerik Yer Tutucusu"/>
          <p:cNvSpPr>
            <a:spLocks noGrp="1"/>
          </p:cNvSpPr>
          <p:nvPr>
            <p:ph sz="quarter" idx="1"/>
          </p:nvPr>
        </p:nvSpPr>
        <p:spPr>
          <a:xfrm>
            <a:off x="755650" y="1557338"/>
            <a:ext cx="7345363" cy="487362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tr-TR" sz="2000" smtClean="0"/>
              <a:t>Endokrin Sistem</a:t>
            </a:r>
          </a:p>
          <a:p>
            <a:pPr eaLnBrk="1" hangingPunct="1">
              <a:lnSpc>
                <a:spcPct val="150000"/>
              </a:lnSpc>
            </a:pPr>
            <a:r>
              <a:rPr lang="tr-TR" sz="2000" smtClean="0"/>
              <a:t>Santral Sinir Sistemi </a:t>
            </a:r>
          </a:p>
          <a:p>
            <a:pPr eaLnBrk="1" hangingPunct="1">
              <a:lnSpc>
                <a:spcPct val="150000"/>
              </a:lnSpc>
            </a:pPr>
            <a:r>
              <a:rPr lang="tr-TR" sz="2000" smtClean="0"/>
              <a:t>Dolaşım Sistemi </a:t>
            </a:r>
          </a:p>
          <a:p>
            <a:pPr eaLnBrk="1" hangingPunct="1">
              <a:lnSpc>
                <a:spcPct val="150000"/>
              </a:lnSpc>
            </a:pPr>
            <a:r>
              <a:rPr lang="tr-TR" sz="2000" smtClean="0"/>
              <a:t>Solunum Sistemi</a:t>
            </a:r>
          </a:p>
          <a:p>
            <a:pPr eaLnBrk="1" hangingPunct="1">
              <a:lnSpc>
                <a:spcPct val="150000"/>
              </a:lnSpc>
            </a:pPr>
            <a:r>
              <a:rPr lang="tr-TR" sz="2000" smtClean="0"/>
              <a:t>Gastrointestinal Sistem </a:t>
            </a:r>
          </a:p>
          <a:p>
            <a:pPr eaLnBrk="1" hangingPunct="1">
              <a:lnSpc>
                <a:spcPct val="150000"/>
              </a:lnSpc>
            </a:pPr>
            <a:r>
              <a:rPr lang="tr-TR" sz="2000" smtClean="0"/>
              <a:t>Ürogenital Sistem</a:t>
            </a:r>
          </a:p>
          <a:p>
            <a:pPr eaLnBrk="1" hangingPunct="1">
              <a:lnSpc>
                <a:spcPct val="150000"/>
              </a:lnSpc>
            </a:pPr>
            <a:r>
              <a:rPr lang="tr-TR" sz="2000" smtClean="0"/>
              <a:t>İskelet Sistemi </a:t>
            </a:r>
          </a:p>
          <a:p>
            <a:pPr eaLnBrk="1" hangingPunct="1">
              <a:lnSpc>
                <a:spcPct val="150000"/>
              </a:lnSpc>
            </a:pPr>
            <a:r>
              <a:rPr lang="tr-TR" sz="2000" smtClean="0"/>
              <a:t>Onkoloji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</a:rPr>
              <a:t>Endokrin Sistem </a:t>
            </a:r>
            <a:endParaRPr lang="tr-TR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31150" cy="48736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Tiroid bezi:</a:t>
            </a:r>
            <a:r>
              <a:rPr lang="tr-TR" dirty="0" smtClean="0"/>
              <a:t> Nükleer Tıp yöntemleri ile ilk incelenen organlardan birisi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tr-TR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tr-TR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tr-TR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/>
              <a:t>Endemik guatr sık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 smtClean="0"/>
              <a:t>Tiroid bezi ile ilgili tetkikler: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Tiroid sintigrafisi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Tiroid uptake testi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Diferansiye tiroid kanserlerinin tanı ve takibi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tr-TR" dirty="0"/>
          </a:p>
        </p:txBody>
      </p:sp>
      <p:pic>
        <p:nvPicPr>
          <p:cNvPr id="26628" name="Picture 2" descr="http://t0.gstatic.com/images?q=tbn:ANd9GcRaUKJpECp3SwtW20sBFUUKX9itKEBETpxG6NMVvHsLpO-Bu-uu7IzIrdw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2276475"/>
            <a:ext cx="2198688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13" y="260350"/>
            <a:ext cx="7467600" cy="8699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</a:rPr>
              <a:t>Tiroit – radyoaktif ajanlar</a:t>
            </a:r>
            <a:endParaRPr lang="tr-TR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68313" y="1196975"/>
            <a:ext cx="7858125" cy="5327650"/>
          </a:xfrm>
        </p:spPr>
        <p:txBody>
          <a:bodyPr>
            <a:normAutofit lnSpcReduction="10000"/>
          </a:bodyPr>
          <a:lstStyle/>
          <a:p>
            <a:pPr marL="274320" indent="-274320" algn="just" eaLnBrk="1" fontAlgn="auto" hangingPunct="1">
              <a:lnSpc>
                <a:spcPct val="120000"/>
              </a:lnSpc>
              <a:spcAft>
                <a:spcPts val="0"/>
              </a:spcAft>
              <a:buFont typeface="Wingdings"/>
              <a:buNone/>
              <a:defRPr/>
            </a:pPr>
            <a:r>
              <a:rPr lang="tr-TR" sz="2900" dirty="0" smtClean="0">
                <a:solidFill>
                  <a:schemeClr val="accent1"/>
                </a:solidFill>
              </a:rPr>
              <a:t>Radyoaktif iyot (I-123, I-131):</a:t>
            </a: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tr-TR" sz="1800" dirty="0" smtClean="0"/>
              <a:t>Tiroid uptake testi ve tiroid sintigrafisinin temeli tiroidin normal fonksiyonu sırasında doğada bulunan iyodu (İyot-127) kullanmasına dayanmaktadır. </a:t>
            </a: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tr-TR" sz="1800" dirty="0" smtClean="0"/>
              <a:t>Sintigrafi ve uptake testinde doğal iyot yerine radyoaktif iyot formları (İyot-123, İyot-131) kullanılarak tiroid bezinin fonksiyonu ile ilgili bilgi edinilir. </a:t>
            </a: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tr-TR" sz="1800" dirty="0" smtClean="0"/>
              <a:t>Radyoaktif iyot tiroid hücresinde doğal iyot gibi davranır.</a:t>
            </a: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tr-TR" sz="1800" dirty="0" smtClean="0"/>
              <a:t>Oral yoldan verilmesinden sonra 2. saatte tiroid folikül hücreleri tarafından alınır (uptake), 24. saatte organifiye olur. </a:t>
            </a:r>
          </a:p>
          <a:p>
            <a:pPr marL="274320" indent="-274320" algn="just" eaLnBrk="1" fontAlgn="auto" hangingPunct="1">
              <a:lnSpc>
                <a:spcPct val="15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tr-TR" sz="1800" dirty="0" smtClean="0"/>
              <a:t>Bu mekanizma ile tiroid hücresinde yerleşerek fonksiyon gösteren tiroid dokusunu görünür hale getirir. </a:t>
            </a:r>
          </a:p>
          <a:p>
            <a:pPr marL="274320" indent="-274320" eaLnBrk="1" fontAlgn="auto" hangingPunct="1">
              <a:lnSpc>
                <a:spcPct val="120000"/>
              </a:lnSpc>
              <a:spcAft>
                <a:spcPts val="0"/>
              </a:spcAft>
              <a:buFont typeface="Wingdings"/>
              <a:buChar char=""/>
              <a:defRPr/>
            </a:pPr>
            <a:endParaRPr lang="tr-TR" dirty="0" smtClean="0"/>
          </a:p>
          <a:p>
            <a:pPr marL="274320" indent="-274320" eaLnBrk="1" fontAlgn="auto" hangingPunct="1">
              <a:lnSpc>
                <a:spcPct val="120000"/>
              </a:lnSpc>
              <a:spcAft>
                <a:spcPts val="0"/>
              </a:spcAft>
              <a:buFont typeface="Wingdings"/>
              <a:buChar char=""/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tr-TR" sz="2900" smtClean="0">
                <a:solidFill>
                  <a:schemeClr val="accent1"/>
                </a:solidFill>
              </a:rPr>
              <a:t>Teknesyum-99m:</a:t>
            </a:r>
          </a:p>
          <a:p>
            <a:pPr algn="just" eaLnBrk="1" hangingPunct="1">
              <a:lnSpc>
                <a:spcPct val="150000"/>
              </a:lnSpc>
            </a:pPr>
            <a:r>
              <a:rPr lang="tr-TR" sz="1800" smtClean="0"/>
              <a:t>İntravenöz yoldan verilir. </a:t>
            </a:r>
          </a:p>
          <a:p>
            <a:pPr algn="just" eaLnBrk="1" hangingPunct="1">
              <a:lnSpc>
                <a:spcPct val="150000"/>
              </a:lnSpc>
            </a:pPr>
            <a:r>
              <a:rPr lang="tr-TR" sz="1800" smtClean="0"/>
              <a:t>Molekül çapının iyot molekülüne çok yakın olması nedeniyle tiroid tarafından iyot molekülü gibi algılanarak hücre içine (uptake) alınır. </a:t>
            </a:r>
          </a:p>
          <a:p>
            <a:pPr algn="just" eaLnBrk="1" hangingPunct="1">
              <a:lnSpc>
                <a:spcPct val="150000"/>
              </a:lnSpc>
            </a:pPr>
            <a:r>
              <a:rPr lang="tr-TR" sz="1800" smtClean="0"/>
              <a:t>İyottan farklı olarak organifikasyon aşamasına ilerleyemez ve hücre dışına çıkar. </a:t>
            </a:r>
          </a:p>
          <a:p>
            <a:pPr algn="just" eaLnBrk="1" hangingPunct="1">
              <a:lnSpc>
                <a:spcPct val="150000"/>
              </a:lnSpc>
            </a:pPr>
            <a:r>
              <a:rPr lang="tr-TR" sz="1800" smtClean="0"/>
              <a:t>Hücre içinde bulunduğu zaman sırasında (enjeksiyondan sonra 15.-25.dak.) görüntü alınarak tiroid sintigrafisi elde edilir.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</a:rPr>
              <a:t>Tiroit – radyoaktif ajanlar</a:t>
            </a:r>
            <a:endParaRPr lang="tr-TR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2800" cap="none" dirty="0" smtClean="0">
                <a:solidFill>
                  <a:schemeClr val="accent1">
                    <a:lumMod val="75000"/>
                  </a:schemeClr>
                </a:solidFill>
              </a:rPr>
              <a:t>Radyonüklid Uptake Mekanizması</a:t>
            </a:r>
            <a:endParaRPr lang="tr-TR" sz="2800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9699" name="2 İçerik Yer Tutucusu"/>
          <p:cNvSpPr>
            <a:spLocks noGrp="1"/>
          </p:cNvSpPr>
          <p:nvPr>
            <p:ph sz="quarter" idx="1"/>
          </p:nvPr>
        </p:nvSpPr>
        <p:spPr>
          <a:xfrm>
            <a:off x="827088" y="4941888"/>
            <a:ext cx="7026275" cy="1531937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en-US" sz="1600" smtClean="0"/>
              <a:t>(TcO</a:t>
            </a:r>
            <a:r>
              <a:rPr lang="en-US" sz="1600" baseline="-25000" smtClean="0"/>
              <a:t>4</a:t>
            </a:r>
            <a:r>
              <a:rPr lang="en-US" sz="1600" baseline="30000" smtClean="0"/>
              <a:t>-</a:t>
            </a:r>
            <a:r>
              <a:rPr lang="en-US" sz="1600" smtClean="0"/>
              <a:t>) monoval</a:t>
            </a:r>
            <a:r>
              <a:rPr lang="tr-TR" sz="1600" smtClean="0"/>
              <a:t>an anyon olup </a:t>
            </a:r>
            <a:r>
              <a:rPr lang="en-US" sz="1600" smtClean="0"/>
              <a:t>a</a:t>
            </a:r>
            <a:r>
              <a:rPr lang="tr-TR" sz="1600" smtClean="0"/>
              <a:t>ktif</a:t>
            </a:r>
            <a:r>
              <a:rPr lang="en-US" sz="1600" smtClean="0"/>
              <a:t> transport me</a:t>
            </a:r>
            <a:r>
              <a:rPr lang="tr-TR" sz="1600" smtClean="0"/>
              <a:t>kanizması ile tutulur</a:t>
            </a:r>
          </a:p>
          <a:p>
            <a:pPr>
              <a:buFont typeface="Arial" charset="0"/>
              <a:buChar char="•"/>
            </a:pPr>
            <a:r>
              <a:rPr lang="tr-TR" sz="1600" smtClean="0"/>
              <a:t> Trapping sonrası organifikasyona uğramayıp yavaşça atılır</a:t>
            </a:r>
          </a:p>
          <a:p>
            <a:pPr>
              <a:buFont typeface="Arial" charset="0"/>
              <a:buChar char="•"/>
            </a:pPr>
            <a:r>
              <a:rPr lang="tr-TR" sz="1600" smtClean="0"/>
              <a:t> Maksimum tiroid aktivitesine enjeksiyon sonrası </a:t>
            </a:r>
            <a:r>
              <a:rPr lang="en-US" sz="1600" smtClean="0"/>
              <a:t>20</a:t>
            </a:r>
            <a:r>
              <a:rPr lang="tr-TR" sz="1600" smtClean="0"/>
              <a:t>-</a:t>
            </a:r>
            <a:r>
              <a:rPr lang="en-US" sz="1600" smtClean="0"/>
              <a:t>40</a:t>
            </a:r>
            <a:r>
              <a:rPr lang="tr-TR" sz="1600" smtClean="0"/>
              <a:t>.dk’da erişilir</a:t>
            </a:r>
          </a:p>
          <a:p>
            <a:pPr>
              <a:buFont typeface="Arial" charset="0"/>
              <a:buChar char="•"/>
            </a:pPr>
            <a:r>
              <a:rPr lang="tr-TR" sz="1600" smtClean="0"/>
              <a:t> Enjekte edilen aktivitenin sadece %</a:t>
            </a:r>
            <a:r>
              <a:rPr lang="en-US" sz="1600" smtClean="0"/>
              <a:t>2-4</a:t>
            </a:r>
            <a:r>
              <a:rPr lang="tr-TR" sz="1600" smtClean="0"/>
              <a:t>’ü </a:t>
            </a:r>
            <a:r>
              <a:rPr lang="en-US" sz="1600" smtClean="0"/>
              <a:t>t</a:t>
            </a:r>
            <a:r>
              <a:rPr lang="tr-TR" sz="1600" smtClean="0"/>
              <a:t>i</a:t>
            </a:r>
            <a:r>
              <a:rPr lang="en-US" sz="1600" smtClean="0"/>
              <a:t>roid</a:t>
            </a:r>
            <a:r>
              <a:rPr lang="tr-TR" sz="1600" smtClean="0"/>
              <a:t> bezinde tutulur</a:t>
            </a:r>
          </a:p>
          <a:p>
            <a:endParaRPr lang="tr-TR" smtClean="0"/>
          </a:p>
        </p:txBody>
      </p:sp>
      <p:pic>
        <p:nvPicPr>
          <p:cNvPr id="29700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1628775"/>
            <a:ext cx="6913562" cy="3167063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261</Words>
  <Application>Microsoft Office PowerPoint</Application>
  <PresentationFormat>Ekran Gösterisi (4:3)</PresentationFormat>
  <Paragraphs>37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Klinik Nükleer Tıp Uygulamaları   </vt:lpstr>
      <vt:lpstr>Endokrin Sistem </vt:lpstr>
      <vt:lpstr>Tiroit – radyoaktif ajanlar</vt:lpstr>
      <vt:lpstr>Tiroit – radyoaktif ajanlar</vt:lpstr>
      <vt:lpstr>Radyonüklid Uptake Mekanizması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Klinik Nükleer Tıp Uygulamaları Tanı</dc:title>
  <dc:creator>user</dc:creator>
  <cp:lastModifiedBy>user</cp:lastModifiedBy>
  <cp:revision>4</cp:revision>
  <dcterms:created xsi:type="dcterms:W3CDTF">2019-10-23T08:08:06Z</dcterms:created>
  <dcterms:modified xsi:type="dcterms:W3CDTF">2019-10-23T08:10:16Z</dcterms:modified>
</cp:coreProperties>
</file>