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7" r:id="rId2"/>
    <p:sldId id="432" r:id="rId3"/>
    <p:sldId id="439" r:id="rId4"/>
    <p:sldId id="444" r:id="rId5"/>
    <p:sldId id="449" r:id="rId6"/>
    <p:sldId id="450" r:id="rId7"/>
    <p:sldId id="452" r:id="rId8"/>
    <p:sldId id="459" r:id="rId9"/>
    <p:sldId id="463" r:id="rId10"/>
    <p:sldId id="464" r:id="rId11"/>
    <p:sldId id="465" r:id="rId12"/>
    <p:sldId id="467" r:id="rId13"/>
    <p:sldId id="63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7436C-38F5-4497-A65E-69BD7D5C277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87F46-479B-4C85-8CED-AF3F5EC425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46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87F46-479B-4C85-8CED-AF3F5EC4256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094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881187" y="2452445"/>
            <a:ext cx="8911687" cy="128089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91545" y="2998964"/>
            <a:ext cx="8229599" cy="144016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3330" y="390789"/>
            <a:ext cx="10801351" cy="868835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>
              <a:defRPr/>
            </a:pPr>
            <a:r>
              <a:rPr lang="tr-TR" sz="4000" b="1" dirty="0" err="1">
                <a:solidFill>
                  <a:srgbClr val="C00000"/>
                </a:solidFill>
              </a:rPr>
              <a:t>Piaget’in</a:t>
            </a:r>
            <a:r>
              <a:rPr lang="tr-TR" sz="4000" b="1" dirty="0">
                <a:solidFill>
                  <a:srgbClr val="C00000"/>
                </a:solidFill>
              </a:rPr>
              <a:t> ahlak gelişim kuramı</a:t>
            </a:r>
            <a:br>
              <a:rPr lang="tr-TR" sz="4000" b="1" dirty="0">
                <a:solidFill>
                  <a:srgbClr val="C00000"/>
                </a:solidFill>
              </a:rPr>
            </a:br>
            <a:endParaRPr lang="tr-TR" sz="4000" b="1" dirty="0">
              <a:solidFill>
                <a:srgbClr val="C00000"/>
              </a:solidFill>
              <a:ea typeface="+mj-ea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766735" y="1469498"/>
            <a:ext cx="11135784" cy="5118090"/>
          </a:xfrm>
        </p:spPr>
        <p:txBody>
          <a:bodyPr>
            <a:noAutofit/>
          </a:bodyPr>
          <a:lstStyle/>
          <a:p>
            <a:pPr marL="457200" lvl="1" indent="0" algn="ctr">
              <a:buNone/>
            </a:pPr>
            <a:r>
              <a:rPr lang="tr-TR" sz="2400" b="1" i="1" dirty="0">
                <a:solidFill>
                  <a:srgbClr val="C00000"/>
                </a:solidFill>
              </a:rPr>
              <a:t>Dışsal kurallara bağlılık dönemi: </a:t>
            </a:r>
            <a:br>
              <a:rPr lang="tr-TR" sz="2400" b="1" i="1" dirty="0">
                <a:solidFill>
                  <a:srgbClr val="C00000"/>
                </a:solidFill>
              </a:rPr>
            </a:br>
            <a:endParaRPr lang="tr-TR" sz="2400" b="1" i="1" dirty="0">
              <a:solidFill>
                <a:srgbClr val="C00000"/>
              </a:solidFill>
            </a:endParaRPr>
          </a:p>
          <a:p>
            <a:pPr lvl="1" algn="just"/>
            <a:r>
              <a:rPr lang="tr-TR" sz="2400" dirty="0">
                <a:solidFill>
                  <a:srgbClr val="09040C"/>
                </a:solidFill>
              </a:rPr>
              <a:t>Çocuğun ahlaki yargılar açısından başkalarına bağımlı olduğu, ilköğretime denk düşen bu dönem, </a:t>
            </a:r>
            <a:r>
              <a:rPr lang="tr-TR" sz="2400" b="1" dirty="0">
                <a:solidFill>
                  <a:srgbClr val="008000"/>
                </a:solidFill>
              </a:rPr>
              <a:t>altı-on yaş </a:t>
            </a:r>
            <a:r>
              <a:rPr lang="tr-TR" sz="2400" dirty="0">
                <a:solidFill>
                  <a:srgbClr val="09040C"/>
                </a:solidFill>
              </a:rPr>
              <a:t>arasını kapsamaktadır.</a:t>
            </a:r>
          </a:p>
          <a:p>
            <a:pPr lvl="1" algn="just" eaLnBrk="1" hangingPunct="1"/>
            <a:r>
              <a:rPr lang="tr-TR" sz="2400" dirty="0">
                <a:solidFill>
                  <a:srgbClr val="09040C"/>
                </a:solidFill>
              </a:rPr>
              <a:t>Dışa bağımlı bu dönemde, çocuklar için kurallar değiştirilemez gerçeklerdir ve her koşulda, herkesin bu kurallara uyması gerekir. </a:t>
            </a:r>
          </a:p>
          <a:p>
            <a:pPr lvl="1" algn="just"/>
            <a:r>
              <a:rPr lang="tr-TR" sz="2400" dirty="0"/>
              <a:t>Bu evredeki çocuklar kuralları ebeveyn, hükümet yetkilileri ya da dinsel figürler gibi otoriteler tarafından belirlendiği için değiştirilemez olduğuna inanırlar. </a:t>
            </a:r>
          </a:p>
          <a:p>
            <a:pPr lvl="1" algn="just">
              <a:lnSpc>
                <a:spcPct val="110000"/>
              </a:lnSpc>
            </a:pPr>
            <a:r>
              <a:rPr lang="tr-TR" sz="2400" dirty="0">
                <a:solidFill>
                  <a:srgbClr val="09040C"/>
                </a:solidFill>
              </a:rPr>
              <a:t>Davranışın gerisindeki nedenleri, niyeti dikkate almazlar. </a:t>
            </a:r>
          </a:p>
          <a:p>
            <a:pPr marL="457200" lvl="1" indent="0" algn="just">
              <a:buNone/>
            </a:pPr>
            <a:endParaRPr lang="tr-TR" sz="24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365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270074" y="1861510"/>
            <a:ext cx="9905925" cy="4520242"/>
          </a:xfrm>
        </p:spPr>
        <p:txBody>
          <a:bodyPr>
            <a:normAutofit fontScale="92500" lnSpcReduction="20000"/>
          </a:bodyPr>
          <a:lstStyle/>
          <a:p>
            <a:pPr lvl="1"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9040C"/>
                </a:solidFill>
              </a:rPr>
              <a:t>Çocukların sadece olayların sonucuna göre değerlendirmelerine </a:t>
            </a:r>
            <a:r>
              <a:rPr lang="ja-JP" altLang="tr-TR" sz="2800" b="1" dirty="0">
                <a:solidFill>
                  <a:srgbClr val="008000"/>
                </a:solidFill>
              </a:rPr>
              <a:t>“</a:t>
            </a:r>
            <a:r>
              <a:rPr lang="tr-TR" sz="2800" b="1" dirty="0">
                <a:solidFill>
                  <a:srgbClr val="008000"/>
                </a:solidFill>
              </a:rPr>
              <a:t>ahlaki gerçekçilik</a:t>
            </a:r>
            <a:r>
              <a:rPr lang="ja-JP" altLang="tr-TR" sz="2800" b="1" dirty="0">
                <a:solidFill>
                  <a:srgbClr val="008000"/>
                </a:solidFill>
              </a:rPr>
              <a:t>”</a:t>
            </a:r>
            <a:r>
              <a:rPr lang="tr-TR" sz="2800" b="1" dirty="0">
                <a:solidFill>
                  <a:srgbClr val="008000"/>
                </a:solidFill>
              </a:rPr>
              <a:t> </a:t>
            </a:r>
            <a:r>
              <a:rPr lang="tr-TR" sz="2800" dirty="0">
                <a:solidFill>
                  <a:srgbClr val="09040C"/>
                </a:solidFill>
              </a:rPr>
              <a:t>denir. 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9040C"/>
                </a:solidFill>
              </a:rPr>
              <a:t>Kurallara uymamanın doğal sonucunun hemen cezalandırılmak olduğuna inanılan bu dönemde, çocuğa göre adalet, </a:t>
            </a:r>
            <a:r>
              <a:rPr lang="tr-TR" sz="2800" dirty="0">
                <a:solidFill>
                  <a:srgbClr val="008000"/>
                </a:solidFill>
              </a:rPr>
              <a:t>haksızlık edilen kişiye hakkını vermek değil, haksızlık edenin hemen cezalandırılmasıyla</a:t>
            </a:r>
            <a:r>
              <a:rPr lang="tr-TR" sz="2800" dirty="0">
                <a:solidFill>
                  <a:srgbClr val="09040C"/>
                </a:solidFill>
              </a:rPr>
              <a:t> sağlanır. </a:t>
            </a:r>
          </a:p>
          <a:p>
            <a:pPr lvl="1" algn="just">
              <a:lnSpc>
                <a:spcPct val="120000"/>
              </a:lnSpc>
            </a:pPr>
            <a:r>
              <a:rPr lang="tr-TR" sz="2800" dirty="0"/>
              <a:t>Küçük çocuklar bir eylemin doğruluk ya da yanlışlığına eylemin sonunda cezalandırılıp cezalandırılmayacağına göre karar verirler.  </a:t>
            </a:r>
            <a:endParaRPr lang="en-US" sz="2800" dirty="0"/>
          </a:p>
          <a:p>
            <a:pPr lvl="1" algn="just" eaLnBrk="1" hangingPunct="1">
              <a:lnSpc>
                <a:spcPct val="120000"/>
              </a:lnSpc>
            </a:pPr>
            <a:endParaRPr lang="tr-TR" sz="2800" dirty="0">
              <a:solidFill>
                <a:srgbClr val="09040C"/>
              </a:solidFill>
            </a:endParaRP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23392" y="476672"/>
            <a:ext cx="12207147" cy="1143000"/>
          </a:xfrm>
        </p:spPr>
        <p:txBody>
          <a:bodyPr>
            <a:no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b="1" i="1" dirty="0">
                <a:solidFill>
                  <a:srgbClr val="C00000"/>
                </a:solidFill>
                <a:ea typeface="+mj-ea"/>
              </a:rPr>
              <a:t>Dışsal kurallara bağlılık dönemi:</a:t>
            </a:r>
            <a:br>
              <a:rPr lang="tr-TR" b="1" i="1" dirty="0">
                <a:solidFill>
                  <a:srgbClr val="C00000"/>
                </a:solidFill>
                <a:ea typeface="+mj-ea"/>
              </a:rPr>
            </a:br>
            <a:endParaRPr lang="tr-TR" dirty="0">
              <a:solidFill>
                <a:srgbClr val="C00000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0131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096883" y="1616194"/>
            <a:ext cx="10795639" cy="4863011"/>
          </a:xfrm>
        </p:spPr>
        <p:txBody>
          <a:bodyPr>
            <a:noAutofit/>
          </a:bodyPr>
          <a:lstStyle/>
          <a:p>
            <a:pPr lvl="1" eaLnBrk="1" hangingPunct="1"/>
            <a:r>
              <a:rPr lang="tr-TR" sz="2000" dirty="0">
                <a:solidFill>
                  <a:srgbClr val="09040C"/>
                </a:solidFill>
              </a:rPr>
              <a:t>Ceza, artık kuralların ihlal edilmesiyle otomatik olarak uygulanması gereken bir durum değildir.  </a:t>
            </a:r>
          </a:p>
          <a:p>
            <a:pPr lvl="1" eaLnBrk="1" hangingPunct="1"/>
            <a:r>
              <a:rPr lang="tr-TR" sz="2000" dirty="0">
                <a:solidFill>
                  <a:srgbClr val="09040C"/>
                </a:solidFill>
              </a:rPr>
              <a:t>Yargıda bulunurken kuralları ihlal edenlerin </a:t>
            </a:r>
            <a:r>
              <a:rPr lang="tr-TR" sz="2000" dirty="0">
                <a:solidFill>
                  <a:srgbClr val="008000"/>
                </a:solidFill>
              </a:rPr>
              <a:t>niyetleri ve içinde bulundukları durumlar da dikkate alınır. </a:t>
            </a:r>
          </a:p>
          <a:p>
            <a:pPr lvl="1" eaLnBrk="1" hangingPunct="1"/>
            <a:r>
              <a:rPr lang="tr-TR" sz="2000" dirty="0">
                <a:solidFill>
                  <a:srgbClr val="09040C"/>
                </a:solidFill>
              </a:rPr>
              <a:t>Tabak kırma örneğinde, gizlice reçel alırken kavanoz kıran, diğerine göre daha suçlu durumdadır. </a:t>
            </a:r>
          </a:p>
          <a:p>
            <a:pPr lvl="1" eaLnBrk="1" hangingPunct="1"/>
            <a:r>
              <a:rPr lang="tr-TR" sz="2000" dirty="0">
                <a:solidFill>
                  <a:srgbClr val="09040C"/>
                </a:solidFill>
              </a:rPr>
              <a:t>Çocukların olayları arkasındaki niyete göre değerlendirmelerine </a:t>
            </a:r>
            <a:r>
              <a:rPr lang="ja-JP" altLang="tr-TR" sz="2000" dirty="0">
                <a:solidFill>
                  <a:srgbClr val="008000"/>
                </a:solidFill>
              </a:rPr>
              <a:t>“</a:t>
            </a:r>
            <a:r>
              <a:rPr lang="tr-TR" sz="2000" dirty="0">
                <a:solidFill>
                  <a:srgbClr val="008000"/>
                </a:solidFill>
              </a:rPr>
              <a:t>ahlaki görecelik</a:t>
            </a:r>
            <a:r>
              <a:rPr lang="ja-JP" altLang="tr-TR" sz="2000" dirty="0">
                <a:solidFill>
                  <a:srgbClr val="008000"/>
                </a:solidFill>
              </a:rPr>
              <a:t>”</a:t>
            </a:r>
            <a:r>
              <a:rPr lang="tr-TR" sz="2000" dirty="0">
                <a:solidFill>
                  <a:srgbClr val="008000"/>
                </a:solidFill>
              </a:rPr>
              <a:t> </a:t>
            </a:r>
            <a:r>
              <a:rPr lang="tr-TR" sz="2000" dirty="0">
                <a:solidFill>
                  <a:srgbClr val="09040C"/>
                </a:solidFill>
              </a:rPr>
              <a:t>denir.</a:t>
            </a:r>
          </a:p>
          <a:p>
            <a:pPr lvl="1"/>
            <a:r>
              <a:rPr lang="tr-TR" sz="2000" dirty="0">
                <a:solidFill>
                  <a:schemeClr val="tx1"/>
                </a:solidFill>
              </a:rPr>
              <a:t>Bu dönemde ailede ve okulda itiraz etmeden yetişkin otoritesine itaat etmeye dayalı çocuk yetiştirme yöntemleri çocukların ahlaki gelişimde </a:t>
            </a:r>
            <a:r>
              <a:rPr lang="tr-TR" sz="2000" b="1" dirty="0">
                <a:solidFill>
                  <a:srgbClr val="008000"/>
                </a:solidFill>
              </a:rPr>
              <a:t>dışa bağımlı dönemden özerk döneme geçişini güçleştirmektedir. </a:t>
            </a:r>
          </a:p>
          <a:p>
            <a:pPr lvl="1" eaLnBrk="1" hangingPunct="1"/>
            <a:endParaRPr lang="tr-TR" sz="2800" dirty="0">
              <a:solidFill>
                <a:srgbClr val="09040C"/>
              </a:solidFill>
            </a:endParaRP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23392" y="764704"/>
            <a:ext cx="10972800" cy="114300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800" b="1" i="1" dirty="0">
                <a:solidFill>
                  <a:srgbClr val="C00000"/>
                </a:solidFill>
                <a:ea typeface="+mj-ea"/>
              </a:rPr>
              <a:t>Ahlaki özerklik dönemi:</a:t>
            </a:r>
            <a:r>
              <a:rPr lang="tr-TR" sz="4800" b="1" dirty="0">
                <a:solidFill>
                  <a:srgbClr val="C00000"/>
                </a:solidFill>
                <a:ea typeface="+mj-ea"/>
              </a:rPr>
              <a:t> </a:t>
            </a:r>
            <a:br>
              <a:rPr lang="tr-TR" sz="4800" b="1" dirty="0">
                <a:solidFill>
                  <a:srgbClr val="C00000"/>
                </a:solidFill>
                <a:ea typeface="+mj-ea"/>
              </a:rPr>
            </a:br>
            <a:endParaRPr lang="tr-TR" dirty="0">
              <a:solidFill>
                <a:srgbClr val="C00000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35024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4 Başlık"/>
          <p:cNvSpPr>
            <a:spLocks noGrp="1"/>
          </p:cNvSpPr>
          <p:nvPr>
            <p:ph type="title"/>
          </p:nvPr>
        </p:nvSpPr>
        <p:spPr>
          <a:xfrm>
            <a:off x="1950135" y="404665"/>
            <a:ext cx="9160933" cy="836613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Ahlak gelişimi ne anlama gelmektedir?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717436" y="1920877"/>
            <a:ext cx="8859709" cy="3786187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tr-TR" sz="1600" b="1" dirty="0">
                <a:solidFill>
                  <a:srgbClr val="09040C"/>
                </a:solidFill>
                <a:latin typeface="+mj-lt"/>
              </a:rPr>
              <a:t>Ahlak, </a:t>
            </a:r>
            <a:r>
              <a:rPr lang="tr-TR" sz="1600" dirty="0">
                <a:solidFill>
                  <a:srgbClr val="09040C"/>
                </a:solidFill>
                <a:latin typeface="+mj-lt"/>
              </a:rPr>
              <a:t>genel anlamıyla, toplumun üyeleri için öncelikli anlam taşıyan;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tr-TR" dirty="0">
                <a:solidFill>
                  <a:srgbClr val="C00000"/>
                </a:solidFill>
                <a:latin typeface="+mj-lt"/>
              </a:rPr>
              <a:t>değerler,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tr-TR" dirty="0">
                <a:solidFill>
                  <a:srgbClr val="C00000"/>
                </a:solidFill>
                <a:latin typeface="+mj-lt"/>
              </a:rPr>
              <a:t>kurallar ve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tr-TR" dirty="0">
                <a:solidFill>
                  <a:srgbClr val="C00000"/>
                </a:solidFill>
                <a:latin typeface="+mj-lt"/>
              </a:rPr>
              <a:t>davranışlar </a:t>
            </a:r>
            <a:r>
              <a:rPr lang="tr-TR" dirty="0">
                <a:solidFill>
                  <a:srgbClr val="09040C"/>
                </a:solidFill>
                <a:latin typeface="+mj-lt"/>
              </a:rPr>
              <a:t>olarak tanımlanabilir. </a:t>
            </a:r>
          </a:p>
          <a:p>
            <a:pPr>
              <a:lnSpc>
                <a:spcPct val="120000"/>
              </a:lnSpc>
            </a:pPr>
            <a:r>
              <a:rPr lang="tr-TR" sz="1600" b="1" dirty="0"/>
              <a:t>Ahlakın bileşenleri; </a:t>
            </a:r>
            <a:endParaRPr lang="tr-TR" sz="1600" dirty="0"/>
          </a:p>
          <a:p>
            <a:pPr lvl="1">
              <a:lnSpc>
                <a:spcPct val="120000"/>
              </a:lnSpc>
            </a:pPr>
            <a:r>
              <a:rPr lang="tr-TR" b="1" dirty="0">
                <a:solidFill>
                  <a:srgbClr val="008000"/>
                </a:solidFill>
              </a:rPr>
              <a:t>Duygusal bileşeni; </a:t>
            </a:r>
            <a:r>
              <a:rPr lang="tr-TR" dirty="0"/>
              <a:t>kendimizi başkalarının yerine koymamıza ya da o sıkıntının nedeni bizsek kendimizi suçlu hissetmemize yol açar. 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tr-TR" b="1" dirty="0">
                <a:solidFill>
                  <a:srgbClr val="008000"/>
                </a:solidFill>
              </a:rPr>
              <a:t>Bilişsel bileşeni; </a:t>
            </a:r>
            <a:r>
              <a:rPr lang="tr-TR" dirty="0"/>
              <a:t>doğru ve yanlışı kavramlaştırmayı ve nasıl davranılacağını kararlaştırmayı, giderek artan derinlikte </a:t>
            </a:r>
            <a:r>
              <a:rPr lang="tr-TR" b="1" dirty="0"/>
              <a:t>ahlaki yargılara</a:t>
            </a:r>
            <a:r>
              <a:rPr lang="tr-TR" dirty="0"/>
              <a:t> varmayı sağlar. 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tr-TR" b="1" dirty="0">
                <a:solidFill>
                  <a:srgbClr val="008000"/>
                </a:solidFill>
              </a:rPr>
              <a:t>Davranışsal bileşeni; </a:t>
            </a:r>
            <a:r>
              <a:rPr lang="tr-TR" dirty="0"/>
              <a:t>kendi ahlaki akıl yürütmelerimiz doğrultusunda hareket edebilmemizi sağlar. </a:t>
            </a:r>
            <a:endParaRPr lang="en-US" dirty="0"/>
          </a:p>
          <a:p>
            <a:pPr lvl="1" algn="just" eaLnBrk="1" hangingPunct="1">
              <a:lnSpc>
                <a:spcPct val="150000"/>
              </a:lnSpc>
            </a:pPr>
            <a:endParaRPr lang="tr-TR" sz="2800" dirty="0">
              <a:solidFill>
                <a:srgbClr val="09040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641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463095" y="551590"/>
            <a:ext cx="8800433" cy="859455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l" eaLnBrk="1" fontAlgn="auto" hangingPunct="1">
              <a:spcAft>
                <a:spcPts val="0"/>
              </a:spcAft>
              <a:defRPr/>
            </a:pPr>
            <a:r>
              <a:rPr lang="tr-TR" sz="3600" b="1" dirty="0">
                <a:solidFill>
                  <a:srgbClr val="C00000"/>
                </a:solidFill>
                <a:ea typeface="+mj-ea"/>
              </a:rPr>
              <a:t>Davranışçı kurama göre ahlak gelişimi</a:t>
            </a:r>
            <a:r>
              <a:rPr lang="tr-TR" sz="3600" dirty="0">
                <a:solidFill>
                  <a:srgbClr val="C00000"/>
                </a:solidFill>
                <a:ea typeface="+mj-ea"/>
              </a:rPr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119788" y="1284577"/>
            <a:ext cx="9908507" cy="4826077"/>
          </a:xfrm>
        </p:spPr>
        <p:txBody>
          <a:bodyPr>
            <a:noAutofit/>
          </a:bodyPr>
          <a:lstStyle/>
          <a:p>
            <a:pPr algn="just">
              <a:lnSpc>
                <a:spcPct val="140000"/>
              </a:lnSpc>
            </a:pPr>
            <a:r>
              <a:rPr lang="tr-TR" sz="2800" dirty="0">
                <a:solidFill>
                  <a:srgbClr val="09040C"/>
                </a:solidFill>
              </a:rPr>
              <a:t>Davranışçı bakış açısına göre, insanlar öğrendikleri davranışların toplamıdırlar. </a:t>
            </a:r>
          </a:p>
          <a:p>
            <a:pPr>
              <a:lnSpc>
                <a:spcPct val="130000"/>
              </a:lnSpc>
            </a:pPr>
            <a:r>
              <a:rPr lang="tr-TR" sz="3000" dirty="0">
                <a:solidFill>
                  <a:srgbClr val="09040C"/>
                </a:solidFill>
              </a:rPr>
              <a:t>Davranışçı kuramcılara göre ahlaki yargılar, </a:t>
            </a:r>
            <a:r>
              <a:rPr lang="tr-TR" sz="3000" dirty="0">
                <a:solidFill>
                  <a:srgbClr val="008000"/>
                </a:solidFill>
              </a:rPr>
              <a:t>bireyin dışındaki etkenlere bağlı</a:t>
            </a:r>
            <a:r>
              <a:rPr lang="tr-TR" sz="3000" dirty="0">
                <a:solidFill>
                  <a:srgbClr val="09040C"/>
                </a:solidFill>
              </a:rPr>
              <a:t> olarak ortaya çıkmaktadır. </a:t>
            </a:r>
          </a:p>
          <a:p>
            <a:pPr>
              <a:lnSpc>
                <a:spcPct val="130000"/>
              </a:lnSpc>
            </a:pPr>
            <a:r>
              <a:rPr lang="tr-TR" sz="3000" dirty="0">
                <a:solidFill>
                  <a:srgbClr val="09040C"/>
                </a:solidFill>
              </a:rPr>
              <a:t>Genelde;</a:t>
            </a:r>
          </a:p>
          <a:p>
            <a:pPr lvl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 onay gören ve pekiştirilen davranışlar </a:t>
            </a:r>
            <a:r>
              <a:rPr lang="ja-JP" altLang="tr-TR" sz="2800" dirty="0">
                <a:solidFill>
                  <a:srgbClr val="008000"/>
                </a:solidFill>
              </a:rPr>
              <a:t>“</a:t>
            </a:r>
            <a:r>
              <a:rPr lang="tr-TR" sz="2800" dirty="0">
                <a:solidFill>
                  <a:srgbClr val="008000"/>
                </a:solidFill>
              </a:rPr>
              <a:t>doğru</a:t>
            </a:r>
            <a:r>
              <a:rPr lang="ja-JP" altLang="tr-TR" sz="2800" dirty="0">
                <a:solidFill>
                  <a:srgbClr val="008000"/>
                </a:solidFill>
              </a:rPr>
              <a:t>”</a:t>
            </a:r>
            <a:r>
              <a:rPr lang="tr-TR" sz="2800" dirty="0">
                <a:solidFill>
                  <a:srgbClr val="09040C"/>
                </a:solidFill>
              </a:rPr>
              <a:t>,  </a:t>
            </a:r>
          </a:p>
          <a:p>
            <a:pPr lvl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</a:rPr>
              <a:t>hoş görülmeyen, cezalandırılan davranışlar ise </a:t>
            </a:r>
            <a:r>
              <a:rPr lang="ja-JP" altLang="tr-TR" sz="2800" dirty="0">
                <a:solidFill>
                  <a:srgbClr val="008000"/>
                </a:solidFill>
              </a:rPr>
              <a:t>“</a:t>
            </a:r>
            <a:r>
              <a:rPr lang="tr-TR" sz="2800" dirty="0">
                <a:solidFill>
                  <a:srgbClr val="008000"/>
                </a:solidFill>
              </a:rPr>
              <a:t>yanlış</a:t>
            </a:r>
            <a:r>
              <a:rPr lang="ja-JP" altLang="tr-TR" sz="2800" dirty="0">
                <a:solidFill>
                  <a:srgbClr val="008000"/>
                </a:solidFill>
              </a:rPr>
              <a:t>”</a:t>
            </a:r>
            <a:r>
              <a:rPr lang="tr-TR" sz="2800" dirty="0">
                <a:solidFill>
                  <a:srgbClr val="008000"/>
                </a:solidFill>
              </a:rPr>
              <a:t> </a:t>
            </a:r>
            <a:r>
              <a:rPr lang="tr-TR" sz="2800" dirty="0">
                <a:solidFill>
                  <a:srgbClr val="09040C"/>
                </a:solidFill>
              </a:rPr>
              <a:t>olarak değerlendirilmektedir. </a:t>
            </a:r>
          </a:p>
          <a:p>
            <a:pPr algn="just">
              <a:lnSpc>
                <a:spcPct val="140000"/>
              </a:lnSpc>
            </a:pPr>
            <a:endParaRPr lang="tr-TR" sz="28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80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427" y="1884162"/>
            <a:ext cx="10955181" cy="4563858"/>
          </a:xfrm>
        </p:spPr>
        <p:txBody>
          <a:bodyPr>
            <a:noAutofit/>
          </a:bodyPr>
          <a:lstStyle/>
          <a:p>
            <a:r>
              <a:rPr lang="tr-TR" sz="2600" dirty="0" err="1"/>
              <a:t>Skinner’in</a:t>
            </a:r>
            <a:r>
              <a:rPr lang="tr-TR" sz="2600" dirty="0"/>
              <a:t> edimsel koşullanma modeline göre davranışlarının sonuçları çocuklara ahlak kurallarına uymayı öğretir. </a:t>
            </a:r>
          </a:p>
          <a:p>
            <a:r>
              <a:rPr lang="tr-TR" sz="2600" dirty="0"/>
              <a:t>Anne-babalar, ahlaki açıdan kabul edilen davranışlar sergileyen çocuklarını överler, böylece de ödüllendirilmiş olurlar. </a:t>
            </a:r>
          </a:p>
          <a:p>
            <a:r>
              <a:rPr lang="tr-TR" sz="2600" dirty="0"/>
              <a:t>Ahlaki açıdan yanlış davranışlar sergilediklerinde cezalandırır. </a:t>
            </a:r>
          </a:p>
          <a:p>
            <a:r>
              <a:rPr lang="tr-TR" sz="2600" dirty="0"/>
              <a:t>Bunun sonucunda da çocukta kabul edilebilir davranışlar çoğalırken, kabul edilmeyen davranışlar azalır. </a:t>
            </a:r>
          </a:p>
          <a:p>
            <a:r>
              <a:rPr lang="tr-TR" sz="2600" b="1" dirty="0">
                <a:solidFill>
                  <a:srgbClr val="008000"/>
                </a:solidFill>
              </a:rPr>
              <a:t>Bu yaklaşımda, değerler görecelidir ve bireyin doğduğu ve büyüdüğü kültürden etkilenir. </a:t>
            </a:r>
            <a:endParaRPr lang="en-US" sz="2600" b="1" dirty="0">
              <a:solidFill>
                <a:srgbClr val="008000"/>
              </a:solidFill>
            </a:endParaRPr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xfrm>
            <a:off x="1437431" y="624110"/>
            <a:ext cx="10754569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4864" algn="ctr">
              <a:defRPr/>
            </a:pPr>
            <a:r>
              <a:rPr lang="tr-TR" b="1" dirty="0">
                <a:solidFill>
                  <a:srgbClr val="C00000"/>
                </a:solidFill>
              </a:rPr>
              <a:t>Sosyal öğrenme kuramına göre ahlak gelişimi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221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93195" y="1584101"/>
            <a:ext cx="9611418" cy="4661081"/>
          </a:xfrm>
        </p:spPr>
        <p:txBody>
          <a:bodyPr>
            <a:noAutofit/>
          </a:bodyPr>
          <a:lstStyle/>
          <a:p>
            <a:r>
              <a:rPr lang="tr-TR" sz="2800" dirty="0" err="1"/>
              <a:t>Süperego</a:t>
            </a:r>
            <a:r>
              <a:rPr lang="tr-TR" sz="2800" dirty="0"/>
              <a:t> </a:t>
            </a:r>
            <a:r>
              <a:rPr lang="tr-TR" sz="2800" b="1" dirty="0"/>
              <a:t>vicdan</a:t>
            </a:r>
            <a:r>
              <a:rPr lang="tr-TR" sz="2800" dirty="0"/>
              <a:t> ve </a:t>
            </a:r>
            <a:r>
              <a:rPr lang="tr-TR" sz="2800" b="1" dirty="0"/>
              <a:t>ego ideali</a:t>
            </a:r>
            <a:r>
              <a:rPr lang="tr-TR" sz="2800" dirty="0"/>
              <a:t> olmak üzere iki bölümden oluşur. </a:t>
            </a:r>
          </a:p>
          <a:p>
            <a:r>
              <a:rPr lang="tr-TR" sz="2800" b="1" dirty="0"/>
              <a:t>Vicdan; </a:t>
            </a:r>
            <a:r>
              <a:rPr lang="tr-TR" sz="2800" dirty="0"/>
              <a:t>iyi çocukların yapmayacağı şeylerin listesidir, örneğin yalan söylemek bunlardan biridir. </a:t>
            </a:r>
          </a:p>
          <a:p>
            <a:r>
              <a:rPr lang="tr-TR" sz="2800" b="1" dirty="0"/>
              <a:t>Ego ideali </a:t>
            </a:r>
            <a:r>
              <a:rPr lang="tr-TR" sz="2800" dirty="0"/>
              <a:t>ise iyi çocukların yaptıkları şeylerdir, örneğin anne ve babanın sözünü dinlemek. </a:t>
            </a:r>
          </a:p>
          <a:p>
            <a:r>
              <a:rPr lang="tr-TR" sz="2800" dirty="0"/>
              <a:t>Çocuk </a:t>
            </a:r>
            <a:r>
              <a:rPr lang="tr-TR" sz="2800" dirty="0">
                <a:solidFill>
                  <a:srgbClr val="00B050"/>
                </a:solidFill>
              </a:rPr>
              <a:t>vicdanının sözünü dinlemediğinde </a:t>
            </a:r>
            <a:r>
              <a:rPr lang="tr-TR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suçluluk</a:t>
            </a:r>
            <a:r>
              <a:rPr lang="tr-TR" sz="2800" dirty="0"/>
              <a:t>, </a:t>
            </a:r>
            <a:r>
              <a:rPr lang="tr-TR" sz="2800" dirty="0">
                <a:solidFill>
                  <a:srgbClr val="0000FF"/>
                </a:solidFill>
              </a:rPr>
              <a:t>ego idealinin standartlarına erişemediğinde </a:t>
            </a:r>
            <a:r>
              <a:rPr lang="tr-TR" sz="2800" dirty="0">
                <a:solidFill>
                  <a:schemeClr val="accent6">
                    <a:lumMod val="75000"/>
                  </a:schemeClr>
                </a:solidFill>
              </a:rPr>
              <a:t>ise</a:t>
            </a:r>
            <a:r>
              <a:rPr lang="tr-TR" sz="28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utanç</a:t>
            </a:r>
            <a:r>
              <a:rPr lang="tr-TR" sz="28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dirty="0"/>
              <a:t>duyar.</a:t>
            </a:r>
          </a:p>
          <a:p>
            <a:endParaRPr lang="tr-TR" sz="28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506538" y="147638"/>
            <a:ext cx="9766300" cy="1281112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50"/>
                </a:solidFill>
              </a:rPr>
              <a:t>Psikanaliz Kuramına Göre Ahlak Gelişimi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366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5564" y="2344736"/>
            <a:ext cx="10452777" cy="3042572"/>
          </a:xfrm>
        </p:spPr>
        <p:txBody>
          <a:bodyPr>
            <a:noAutofit/>
          </a:bodyPr>
          <a:lstStyle/>
          <a:p>
            <a:r>
              <a:rPr lang="tr-TR" sz="2400" dirty="0"/>
              <a:t>Ahlak kurallarını, </a:t>
            </a:r>
            <a:r>
              <a:rPr lang="tr-TR" sz="2400" i="1" dirty="0" err="1"/>
              <a:t>fallik</a:t>
            </a:r>
            <a:r>
              <a:rPr lang="tr-TR" sz="2400" i="1" dirty="0"/>
              <a:t> evre</a:t>
            </a:r>
            <a:r>
              <a:rPr lang="tr-TR" sz="2400" dirty="0"/>
              <a:t> sırasında onunla aynı cinsiyetteki ebeveyni ile </a:t>
            </a:r>
            <a:r>
              <a:rPr lang="tr-TR" sz="2400" b="1" dirty="0"/>
              <a:t>özdeşim kurarak</a:t>
            </a:r>
            <a:r>
              <a:rPr lang="tr-TR" sz="2400" dirty="0"/>
              <a:t> öğrenir. </a:t>
            </a:r>
          </a:p>
          <a:p>
            <a:r>
              <a:rPr lang="tr-TR" sz="2400" dirty="0"/>
              <a:t>Suçluluk duygusu, Freud’a göre, </a:t>
            </a:r>
            <a:r>
              <a:rPr lang="tr-TR" sz="2400" b="1" dirty="0">
                <a:solidFill>
                  <a:srgbClr val="008000"/>
                </a:solidFill>
              </a:rPr>
              <a:t>vicdan gelişiminin temelini </a:t>
            </a:r>
            <a:r>
              <a:rPr lang="tr-TR" sz="2400" dirty="0"/>
              <a:t>oluşturur. </a:t>
            </a:r>
          </a:p>
          <a:p>
            <a:endParaRPr lang="tr-TR" sz="24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839320" y="456629"/>
            <a:ext cx="10036934" cy="1148398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50"/>
                </a:solidFill>
              </a:rPr>
              <a:t>Psikanaliz Kuramına Göre Ahlak Gelişimi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89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466024" y="326698"/>
            <a:ext cx="10725976" cy="828675"/>
          </a:xfrm>
        </p:spPr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3200" b="1" dirty="0" err="1">
                <a:solidFill>
                  <a:srgbClr val="C00000"/>
                </a:solidFill>
                <a:ea typeface="+mj-ea"/>
              </a:rPr>
              <a:t>Psikososyal</a:t>
            </a:r>
            <a:r>
              <a:rPr lang="tr-TR" sz="3200" b="1" dirty="0">
                <a:solidFill>
                  <a:srgbClr val="C00000"/>
                </a:solidFill>
                <a:ea typeface="+mj-ea"/>
              </a:rPr>
              <a:t> gelişim kuramına göre ahlak gelişimi</a:t>
            </a:r>
            <a:r>
              <a:rPr lang="tr-TR" sz="3200" dirty="0">
                <a:solidFill>
                  <a:srgbClr val="C00000"/>
                </a:solidFill>
                <a:ea typeface="+mj-ea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423475" y="1618983"/>
            <a:ext cx="10508601" cy="4354507"/>
          </a:xfrm>
        </p:spPr>
        <p:txBody>
          <a:bodyPr>
            <a:normAutofit fontScale="55000" lnSpcReduction="2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Erikson</a:t>
            </a:r>
            <a:r>
              <a:rPr lang="ja-JP" altLang="tr-TR" sz="2800" dirty="0">
                <a:solidFill>
                  <a:srgbClr val="09040C"/>
                </a:solidFill>
              </a:rPr>
              <a:t>’</a:t>
            </a:r>
            <a:r>
              <a:rPr lang="tr-TR" sz="2800" dirty="0">
                <a:solidFill>
                  <a:srgbClr val="09040C"/>
                </a:solidFill>
              </a:rPr>
              <a:t>a göre, </a:t>
            </a:r>
            <a:r>
              <a:rPr lang="tr-TR" sz="2800" dirty="0" err="1">
                <a:solidFill>
                  <a:srgbClr val="C00000"/>
                </a:solidFill>
              </a:rPr>
              <a:t>süperego</a:t>
            </a:r>
            <a:r>
              <a:rPr lang="tr-TR" sz="2800" dirty="0">
                <a:solidFill>
                  <a:srgbClr val="C00000"/>
                </a:solidFill>
              </a:rPr>
              <a:t> </a:t>
            </a:r>
            <a:r>
              <a:rPr lang="tr-TR" sz="2800" dirty="0">
                <a:solidFill>
                  <a:srgbClr val="09040C"/>
                </a:solidFill>
              </a:rPr>
              <a:t>gelişimi, </a:t>
            </a:r>
            <a:r>
              <a:rPr lang="tr-TR" sz="2800" dirty="0">
                <a:solidFill>
                  <a:srgbClr val="C00000"/>
                </a:solidFill>
              </a:rPr>
              <a:t>dört ile altı yaşları </a:t>
            </a:r>
            <a:r>
              <a:rPr lang="tr-TR" sz="2800" dirty="0">
                <a:solidFill>
                  <a:srgbClr val="09040C"/>
                </a:solidFill>
              </a:rPr>
              <a:t>arasındaki </a:t>
            </a:r>
            <a:r>
              <a:rPr lang="ja-JP" altLang="tr-TR" sz="2800" dirty="0">
                <a:solidFill>
                  <a:srgbClr val="09040C"/>
                </a:solidFill>
              </a:rPr>
              <a:t>“</a:t>
            </a:r>
            <a:r>
              <a:rPr lang="tr-TR" sz="2800" dirty="0">
                <a:solidFill>
                  <a:srgbClr val="C00000"/>
                </a:solidFill>
              </a:rPr>
              <a:t>girişimciliğe karşı suçluluk</a:t>
            </a:r>
            <a:r>
              <a:rPr lang="ja-JP" altLang="tr-TR" sz="2800" dirty="0">
                <a:solidFill>
                  <a:srgbClr val="C00000"/>
                </a:solidFill>
              </a:rPr>
              <a:t>”</a:t>
            </a:r>
            <a:r>
              <a:rPr lang="tr-TR" sz="2800" dirty="0">
                <a:solidFill>
                  <a:srgbClr val="C00000"/>
                </a:solidFill>
              </a:rPr>
              <a:t> </a:t>
            </a:r>
            <a:r>
              <a:rPr lang="tr-TR" sz="2800" dirty="0">
                <a:solidFill>
                  <a:srgbClr val="09040C"/>
                </a:solidFill>
              </a:rPr>
              <a:t>evresinde oluşmaktadır.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2800" dirty="0">
                <a:solidFill>
                  <a:srgbClr val="09040C"/>
                </a:solidFill>
              </a:rPr>
              <a:t>Bu evrede çocuk, gelişen gizil güçlerini, anne-babanın onaylayacağı doğrultuya yöneltme zorunluluğu ile karşılaşır.</a:t>
            </a:r>
          </a:p>
          <a:p>
            <a:pPr algn="just">
              <a:lnSpc>
                <a:spcPct val="150000"/>
              </a:lnSpc>
            </a:pPr>
            <a:r>
              <a:rPr lang="ja-JP" altLang="tr-TR" sz="2800" dirty="0">
                <a:solidFill>
                  <a:srgbClr val="09040C"/>
                </a:solidFill>
              </a:rPr>
              <a:t>“</a:t>
            </a:r>
            <a:r>
              <a:rPr lang="tr-TR" sz="2800" dirty="0">
                <a:solidFill>
                  <a:srgbClr val="C00000"/>
                </a:solidFill>
              </a:rPr>
              <a:t>Kimlik kazanmaya karşı rol karmaşası</a:t>
            </a:r>
            <a:r>
              <a:rPr lang="ja-JP" altLang="tr-TR" sz="2800" dirty="0">
                <a:solidFill>
                  <a:srgbClr val="C00000"/>
                </a:solidFill>
              </a:rPr>
              <a:t>”</a:t>
            </a:r>
            <a:r>
              <a:rPr lang="tr-TR" sz="2800" dirty="0">
                <a:solidFill>
                  <a:srgbClr val="C00000"/>
                </a:solidFill>
              </a:rPr>
              <a:t> </a:t>
            </a:r>
            <a:r>
              <a:rPr lang="tr-TR" sz="2800" dirty="0">
                <a:solidFill>
                  <a:srgbClr val="09040C"/>
                </a:solidFill>
              </a:rPr>
              <a:t>evresi, ahlaki gelişim açısından ağırlığı olan bir evredir.</a:t>
            </a:r>
          </a:p>
          <a:p>
            <a:pPr algn="just">
              <a:lnSpc>
                <a:spcPct val="15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Erikson</a:t>
            </a:r>
            <a:r>
              <a:rPr lang="tr-TR" sz="2800" dirty="0">
                <a:solidFill>
                  <a:srgbClr val="09040C"/>
                </a:solidFill>
              </a:rPr>
              <a:t> bu evredeki </a:t>
            </a:r>
            <a:r>
              <a:rPr lang="tr-TR" sz="2800" b="1" dirty="0">
                <a:solidFill>
                  <a:srgbClr val="008000"/>
                </a:solidFill>
              </a:rPr>
              <a:t>gencin kimliğini bulma sorununu, </a:t>
            </a:r>
          </a:p>
          <a:p>
            <a:pPr lvl="1" algn="just">
              <a:lnSpc>
                <a:spcPct val="150000"/>
              </a:lnSpc>
            </a:pPr>
            <a:r>
              <a:rPr lang="tr-TR" sz="2600" dirty="0">
                <a:solidFill>
                  <a:srgbClr val="FF0000"/>
                </a:solidFill>
              </a:rPr>
              <a:t>bir takım gruplara (ideolojik ve dinsel gruplara) katılarak </a:t>
            </a:r>
            <a:endParaRPr lang="tr-TR" sz="2600" dirty="0">
              <a:solidFill>
                <a:srgbClr val="09040C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tr-TR" sz="2600" dirty="0">
                <a:solidFill>
                  <a:srgbClr val="0000FF"/>
                </a:solidFill>
              </a:rPr>
              <a:t>yıkıcı etkinliklerde (uyuşturucu, alkol vb.) bulunarak </a:t>
            </a:r>
            <a:r>
              <a:rPr lang="tr-TR" sz="2600" dirty="0">
                <a:solidFill>
                  <a:srgbClr val="09040C"/>
                </a:solidFill>
              </a:rPr>
              <a:t>çözmeye çalıştığını ifade etmiştir. </a:t>
            </a:r>
          </a:p>
          <a:p>
            <a:pPr algn="just">
              <a:lnSpc>
                <a:spcPct val="150000"/>
              </a:lnSpc>
            </a:pPr>
            <a:r>
              <a:rPr lang="ja-JP" altLang="tr-TR" sz="2800" dirty="0">
                <a:solidFill>
                  <a:srgbClr val="C00000"/>
                </a:solidFill>
              </a:rPr>
              <a:t>“</a:t>
            </a:r>
            <a:r>
              <a:rPr lang="tr-TR" sz="2800" dirty="0">
                <a:solidFill>
                  <a:srgbClr val="C00000"/>
                </a:solidFill>
              </a:rPr>
              <a:t>Yakınlığa karşın yalnızlığın</a:t>
            </a:r>
            <a:r>
              <a:rPr lang="ja-JP" altLang="tr-TR" sz="2800" dirty="0">
                <a:solidFill>
                  <a:srgbClr val="C00000"/>
                </a:solidFill>
              </a:rPr>
              <a:t>”</a:t>
            </a:r>
            <a:r>
              <a:rPr lang="tr-TR" sz="2800" dirty="0">
                <a:solidFill>
                  <a:srgbClr val="C00000"/>
                </a:solidFill>
              </a:rPr>
              <a:t> </a:t>
            </a:r>
            <a:r>
              <a:rPr lang="tr-TR" sz="2800" dirty="0">
                <a:solidFill>
                  <a:srgbClr val="09040C"/>
                </a:solidFill>
              </a:rPr>
              <a:t>çözümünün yer aldığı altıncı evrede yetişkin;</a:t>
            </a:r>
          </a:p>
          <a:p>
            <a:pPr lvl="1" algn="just">
              <a:lnSpc>
                <a:spcPct val="150000"/>
              </a:lnSpc>
            </a:pPr>
            <a:r>
              <a:rPr lang="tr-TR" sz="2600" dirty="0">
                <a:solidFill>
                  <a:srgbClr val="09040C"/>
                </a:solidFill>
              </a:rPr>
              <a:t>toplumun gerçekleriyle uyuşur, </a:t>
            </a:r>
          </a:p>
          <a:p>
            <a:pPr lvl="1" algn="just">
              <a:lnSpc>
                <a:spcPct val="150000"/>
              </a:lnSpc>
            </a:pPr>
            <a:r>
              <a:rPr lang="tr-TR" sz="2600" dirty="0">
                <a:solidFill>
                  <a:srgbClr val="09040C"/>
                </a:solidFill>
              </a:rPr>
              <a:t>farklı durumlara ahlaki yorumlar getirerek yetişkinlik dönemine ilerler .</a:t>
            </a:r>
          </a:p>
          <a:p>
            <a:pPr lvl="1" algn="just">
              <a:lnSpc>
                <a:spcPct val="150000"/>
              </a:lnSpc>
            </a:pPr>
            <a:endParaRPr lang="tr-TR" sz="2600" dirty="0">
              <a:solidFill>
                <a:srgbClr val="09040C"/>
              </a:solidFill>
            </a:endParaRPr>
          </a:p>
          <a:p>
            <a:pPr algn="just" eaLnBrk="1" hangingPunct="1">
              <a:lnSpc>
                <a:spcPct val="150000"/>
              </a:lnSpc>
            </a:pPr>
            <a:endParaRPr lang="tr-TR" sz="28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825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093347" y="1"/>
            <a:ext cx="9091120" cy="1465458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Dewey’in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41438"/>
            <a:ext cx="10261600" cy="504031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0000"/>
              </a:lnSpc>
            </a:pPr>
            <a:r>
              <a:rPr lang="tr-TR" sz="2600" b="1" dirty="0">
                <a:solidFill>
                  <a:srgbClr val="09040C"/>
                </a:solidFill>
              </a:rPr>
              <a:t>Ahlak ve gelenek öncesi dönem: </a:t>
            </a:r>
            <a:r>
              <a:rPr lang="tr-TR" sz="2600" dirty="0">
                <a:solidFill>
                  <a:srgbClr val="09040C"/>
                </a:solidFill>
              </a:rPr>
              <a:t>Biyolojik ve sosyal dürtülerle güdülenen ahlaki davranışları içeren dönemdir.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600" b="1" dirty="0">
                <a:solidFill>
                  <a:srgbClr val="09040C"/>
                </a:solidFill>
              </a:rPr>
              <a:t>Geleneksel dönem: </a:t>
            </a:r>
            <a:r>
              <a:rPr lang="tr-TR" sz="2600" dirty="0">
                <a:solidFill>
                  <a:srgbClr val="09040C"/>
                </a:solidFill>
              </a:rPr>
              <a:t>Bireyin, içinde bulunduğu grubun değerlerini benimsediği dönemdir.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600" b="1" dirty="0">
                <a:solidFill>
                  <a:srgbClr val="09040C"/>
                </a:solidFill>
              </a:rPr>
              <a:t>Özerk dönem: </a:t>
            </a:r>
            <a:r>
              <a:rPr lang="tr-TR" sz="2600" dirty="0">
                <a:solidFill>
                  <a:srgbClr val="09040C"/>
                </a:solidFill>
              </a:rPr>
              <a:t>Bireyin davranışlarının, kendi akıl yürütmesi ve karar vermesi ile oluştuğu, bireyin içinde bulunduğu grubun standartlarını irdeleyerek benimsediği dönemdir.</a:t>
            </a:r>
          </a:p>
        </p:txBody>
      </p:sp>
    </p:spTree>
    <p:extLst>
      <p:ext uri="{BB962C8B-B14F-4D97-AF65-F5344CB8AC3E}">
        <p14:creationId xmlns:p14="http://schemas.microsoft.com/office/powerpoint/2010/main" val="1107827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688633" y="152401"/>
            <a:ext cx="9878951" cy="1382842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>
                <a:solidFill>
                  <a:srgbClr val="C00000"/>
                </a:solidFill>
                <a:ea typeface="+mj-ea"/>
              </a:rPr>
              <a:t>Piaget’in</a:t>
            </a:r>
            <a:r>
              <a:rPr lang="tr-TR" sz="4000" b="1" dirty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29698" name="2 İçerik Yer Tutucusu"/>
          <p:cNvSpPr>
            <a:spLocks noGrp="1"/>
          </p:cNvSpPr>
          <p:nvPr>
            <p:ph idx="1"/>
          </p:nvPr>
        </p:nvSpPr>
        <p:spPr>
          <a:xfrm>
            <a:off x="1347025" y="1940455"/>
            <a:ext cx="10261600" cy="3903663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tr-TR" sz="2800" dirty="0" err="1">
                <a:solidFill>
                  <a:srgbClr val="09040C"/>
                </a:solidFill>
              </a:rPr>
              <a:t>Piaget</a:t>
            </a:r>
            <a:r>
              <a:rPr lang="tr-TR" sz="2800" dirty="0">
                <a:solidFill>
                  <a:srgbClr val="09040C"/>
                </a:solidFill>
              </a:rPr>
              <a:t>, ahlaki akıl yürütmenin 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9040C"/>
                </a:solidFill>
              </a:rPr>
              <a:t>ilk çocuklukla ergenlik arasında anlamlı bir biçimde değiştiği, 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9040C"/>
                </a:solidFill>
              </a:rPr>
              <a:t>değişimlerin düzenli ve kestirilebilir olduğu, 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9040C"/>
                </a:solidFill>
              </a:rPr>
              <a:t>aşağı yukarı düşüncedeki gelişimsel değişimlerle aynı zamana rastladığını belirtmiştir. </a:t>
            </a:r>
          </a:p>
          <a:p>
            <a:pPr algn="just" eaLnBrk="1" hangingPunct="1">
              <a:lnSpc>
                <a:spcPct val="120000"/>
              </a:lnSpc>
            </a:pPr>
            <a:endParaRPr lang="tr-TR" sz="28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59870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313</TotalTime>
  <Words>822</Words>
  <Application>Microsoft Office PowerPoint</Application>
  <PresentationFormat>Geniş ekran</PresentationFormat>
  <Paragraphs>72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メイリオ</vt:lpstr>
      <vt:lpstr>Arial</vt:lpstr>
      <vt:lpstr>Calibri</vt:lpstr>
      <vt:lpstr>Century Gothic</vt:lpstr>
      <vt:lpstr>Wingdings 3</vt:lpstr>
      <vt:lpstr>Duman</vt:lpstr>
      <vt:lpstr> ÇOCUK GELİŞİMİNDE KURAMLARI</vt:lpstr>
      <vt:lpstr>Ahlak gelişimi ne anlama gelmektedir?</vt:lpstr>
      <vt:lpstr>Davranışçı kurama göre ahlak gelişimi </vt:lpstr>
      <vt:lpstr>Sosyal öğrenme kuramına göre ahlak gelişimi</vt:lpstr>
      <vt:lpstr>Psikanaliz Kuramına Göre Ahlak Gelişimi</vt:lpstr>
      <vt:lpstr>Psikanaliz Kuramına Göre Ahlak Gelişimi</vt:lpstr>
      <vt:lpstr>Psikososyal gelişim kuramına göre ahlak gelişimi </vt:lpstr>
      <vt:lpstr>Dewey’in ahlak gelişim kuramı</vt:lpstr>
      <vt:lpstr>Piaget’in ahlak gelişim kuramı</vt:lpstr>
      <vt:lpstr>Piaget’in ahlak gelişim kuramı </vt:lpstr>
      <vt:lpstr>Dışsal kurallara bağlılık dönemi: </vt:lpstr>
      <vt:lpstr>Ahlaki özerklik dönemi: 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36</cp:revision>
  <dcterms:created xsi:type="dcterms:W3CDTF">2017-09-25T14:34:57Z</dcterms:created>
  <dcterms:modified xsi:type="dcterms:W3CDTF">2020-05-04T21:24:31Z</dcterms:modified>
</cp:coreProperties>
</file>