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5" r:id="rId3"/>
    <p:sldId id="266" r:id="rId4"/>
    <p:sldId id="269" r:id="rId5"/>
    <p:sldId id="270" r:id="rId6"/>
    <p:sldId id="267" r:id="rId7"/>
    <p:sldId id="271" r:id="rId8"/>
    <p:sldId id="272" r:id="rId9"/>
    <p:sldId id="273" r:id="rId10"/>
    <p:sldId id="274" r:id="rId11"/>
    <p:sldId id="275" r:id="rId12"/>
    <p:sldId id="276" r:id="rId13"/>
    <p:sldId id="277" r:id="rId14"/>
    <p:sldId id="257" r:id="rId15"/>
    <p:sldId id="258" r:id="rId16"/>
    <p:sldId id="260" r:id="rId17"/>
    <p:sldId id="263" r:id="rId18"/>
    <p:sldId id="264"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88E7B4A-ABE2-4CD3-B6B3-45E792703F7A}" type="datetimeFigureOut">
              <a:rPr lang="tr-TR" smtClean="0"/>
              <a:pPr/>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0E77C7-3B12-4BE8-8BED-44F60E8F1332}"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88E7B4A-ABE2-4CD3-B6B3-45E792703F7A}" type="datetimeFigureOut">
              <a:rPr lang="tr-TR" smtClean="0"/>
              <a:pPr/>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0E77C7-3B12-4BE8-8BED-44F60E8F1332}"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88E7B4A-ABE2-4CD3-B6B3-45E792703F7A}" type="datetimeFigureOut">
              <a:rPr lang="tr-TR" smtClean="0"/>
              <a:pPr/>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0E77C7-3B12-4BE8-8BED-44F60E8F1332}"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88E7B4A-ABE2-4CD3-B6B3-45E792703F7A}" type="datetimeFigureOut">
              <a:rPr lang="tr-TR" smtClean="0"/>
              <a:pPr/>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0E77C7-3B12-4BE8-8BED-44F60E8F1332}"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88E7B4A-ABE2-4CD3-B6B3-45E792703F7A}" type="datetimeFigureOut">
              <a:rPr lang="tr-TR" smtClean="0"/>
              <a:pPr/>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0E77C7-3B12-4BE8-8BED-44F60E8F1332}"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88E7B4A-ABE2-4CD3-B6B3-45E792703F7A}" type="datetimeFigureOut">
              <a:rPr lang="tr-TR" smtClean="0"/>
              <a:pPr/>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00E77C7-3B12-4BE8-8BED-44F60E8F1332}"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88E7B4A-ABE2-4CD3-B6B3-45E792703F7A}" type="datetimeFigureOut">
              <a:rPr lang="tr-TR" smtClean="0"/>
              <a:pPr/>
              <a:t>03.02.2017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00E77C7-3B12-4BE8-8BED-44F60E8F1332}"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88E7B4A-ABE2-4CD3-B6B3-45E792703F7A}" type="datetimeFigureOut">
              <a:rPr lang="tr-TR" smtClean="0"/>
              <a:pPr/>
              <a:t>03.02.2017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00E77C7-3B12-4BE8-8BED-44F60E8F1332}"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88E7B4A-ABE2-4CD3-B6B3-45E792703F7A}" type="datetimeFigureOut">
              <a:rPr lang="tr-TR" smtClean="0"/>
              <a:pPr/>
              <a:t>03.02.2017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00E77C7-3B12-4BE8-8BED-44F60E8F1332}"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88E7B4A-ABE2-4CD3-B6B3-45E792703F7A}" type="datetimeFigureOut">
              <a:rPr lang="tr-TR" smtClean="0"/>
              <a:pPr/>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00E77C7-3B12-4BE8-8BED-44F60E8F1332}"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88E7B4A-ABE2-4CD3-B6B3-45E792703F7A}" type="datetimeFigureOut">
              <a:rPr lang="tr-TR" smtClean="0"/>
              <a:pPr/>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00E77C7-3B12-4BE8-8BED-44F60E8F1332}"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8E7B4A-ABE2-4CD3-B6B3-45E792703F7A}" type="datetimeFigureOut">
              <a:rPr lang="tr-TR" smtClean="0"/>
              <a:pPr/>
              <a:t>03.02.2017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0E77C7-3B12-4BE8-8BED-44F60E8F1332}"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386" name="TextBox 1"/>
          <p:cNvSpPr txBox="1">
            <a:spLocks noChangeArrowheads="1"/>
          </p:cNvSpPr>
          <p:nvPr/>
        </p:nvSpPr>
        <p:spPr bwMode="auto">
          <a:xfrm>
            <a:off x="1000125" y="2714625"/>
            <a:ext cx="6881813" cy="923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tr-TR" sz="5400" dirty="0">
                <a:solidFill>
                  <a:srgbClr val="00B050"/>
                </a:solidFill>
                <a:latin typeface="Comic Sans MS" pitchFamily="66" charset="0"/>
              </a:rPr>
              <a:t>ÇAYIR    VE    MERA</a:t>
            </a:r>
            <a:endParaRPr lang="tr-TR" sz="5400" dirty="0">
              <a:solidFill>
                <a:srgbClr val="00B050"/>
              </a:solidFill>
              <a:latin typeface="Tahom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p:cNvSpPr>
            <a:spLocks noGrp="1" noChangeArrowheads="1"/>
          </p:cNvSpPr>
          <p:nvPr>
            <p:ph type="body" idx="1"/>
          </p:nvPr>
        </p:nvSpPr>
        <p:spPr>
          <a:xfrm>
            <a:off x="468313" y="333375"/>
            <a:ext cx="8229600" cy="6119813"/>
          </a:xfrm>
        </p:spPr>
        <p:txBody>
          <a:bodyPr/>
          <a:lstStyle/>
          <a:p>
            <a:pPr marL="990394" lvl="1" indent="-533290" algn="just" eaLnBrk="1" hangingPunct="1">
              <a:lnSpc>
                <a:spcPct val="80000"/>
              </a:lnSpc>
              <a:buFont typeface="Tahoma" pitchFamily="34" charset="0"/>
              <a:buAutoNum type="arabicPeriod"/>
              <a:defRPr/>
            </a:pPr>
            <a:endParaRPr lang="tr-TR" sz="2400" dirty="0" smtClean="0">
              <a:solidFill>
                <a:srgbClr val="000000"/>
              </a:solidFill>
              <a:effectLst>
                <a:outerShdw blurRad="38100" dist="38100" dir="2700000" algn="tl">
                  <a:srgbClr val="FFFFFF"/>
                </a:outerShdw>
              </a:effectLst>
            </a:endParaRPr>
          </a:p>
          <a:p>
            <a:pPr marL="990394" lvl="1" indent="-533290" algn="just" eaLnBrk="1" hangingPunct="1">
              <a:lnSpc>
                <a:spcPct val="80000"/>
              </a:lnSpc>
              <a:buFont typeface="Tahoma" pitchFamily="34" charset="0"/>
              <a:buNone/>
              <a:defRPr/>
            </a:pPr>
            <a:r>
              <a:rPr lang="tr-TR" sz="2400" dirty="0" smtClean="0">
                <a:solidFill>
                  <a:srgbClr val="FFCC00"/>
                </a:solidFill>
              </a:rPr>
              <a:t>4.	</a:t>
            </a:r>
            <a:r>
              <a:rPr lang="tr-TR" sz="2400" dirty="0" smtClean="0">
                <a:solidFill>
                  <a:srgbClr val="FFCC00"/>
                </a:solidFill>
                <a:latin typeface="Comic Sans MS" pitchFamily="66" charset="0"/>
              </a:rPr>
              <a:t>Orman İçi meralar:</a:t>
            </a:r>
            <a:r>
              <a:rPr lang="tr-TR" sz="2400" dirty="0" smtClean="0">
                <a:solidFill>
                  <a:schemeClr val="bg1"/>
                </a:solidFill>
                <a:latin typeface="Comic Sans MS" pitchFamily="66" charset="0"/>
              </a:rPr>
              <a:t> </a:t>
            </a:r>
            <a:r>
              <a:rPr lang="tr-TR" sz="2400" dirty="0" smtClean="0">
                <a:latin typeface="Comic Sans MS" pitchFamily="66" charset="0"/>
              </a:rPr>
              <a:t>Ormanlık bölgelerde çeşitli nedenlerden ağaçların gelişemedikleri geniş alanlarda kendiliğinden yetişen ve ormanla çevrili bir durumda olan doğal meralardır.</a:t>
            </a:r>
          </a:p>
          <a:p>
            <a:pPr marL="990394" lvl="1" indent="-533290" algn="just" eaLnBrk="1" hangingPunct="1">
              <a:lnSpc>
                <a:spcPct val="80000"/>
              </a:lnSpc>
              <a:buFont typeface="Tahoma" pitchFamily="34" charset="0"/>
              <a:buNone/>
              <a:defRPr/>
            </a:pPr>
            <a:r>
              <a:rPr lang="tr-TR" sz="2400" dirty="0" smtClean="0">
                <a:solidFill>
                  <a:schemeClr val="hlink"/>
                </a:solidFill>
                <a:latin typeface="Comic Sans MS" pitchFamily="66" charset="0"/>
              </a:rPr>
              <a:t>5.	Orman Altı Meraları :</a:t>
            </a:r>
            <a:r>
              <a:rPr lang="tr-TR" sz="2400" dirty="0" smtClean="0">
                <a:solidFill>
                  <a:srgbClr val="000000"/>
                </a:solidFill>
                <a:effectLst>
                  <a:outerShdw blurRad="38100" dist="38100" dir="2700000" algn="tl">
                    <a:srgbClr val="FFFFFF"/>
                  </a:outerShdw>
                </a:effectLst>
                <a:latin typeface="Comic Sans MS" pitchFamily="66" charset="0"/>
              </a:rPr>
              <a:t> </a:t>
            </a:r>
            <a:r>
              <a:rPr lang="tr-TR" sz="2400" dirty="0" smtClean="0">
                <a:latin typeface="Comic Sans MS" pitchFamily="66" charset="0"/>
              </a:rPr>
              <a:t>Ormanlık alanlarında ağaçların altında gelişen ormanı koruyucu yöntemlerle otlatılması gereken ve otsu bir bitki örtüsü taşıyan doğal meralardır.</a:t>
            </a:r>
          </a:p>
          <a:p>
            <a:pPr marL="990394" lvl="1" indent="-533290" algn="just" eaLnBrk="1" hangingPunct="1">
              <a:lnSpc>
                <a:spcPct val="80000"/>
              </a:lnSpc>
              <a:buFont typeface="Tahoma" pitchFamily="34" charset="0"/>
              <a:buAutoNum type="arabicPeriod" startAt="6"/>
              <a:defRPr/>
            </a:pPr>
            <a:r>
              <a:rPr lang="tr-TR" sz="2400" dirty="0" smtClean="0">
                <a:solidFill>
                  <a:schemeClr val="hlink"/>
                </a:solidFill>
                <a:latin typeface="Comic Sans MS" pitchFamily="66" charset="0"/>
              </a:rPr>
              <a:t>Alp meraları ve Yaylalar:</a:t>
            </a:r>
            <a:r>
              <a:rPr lang="tr-TR" sz="2400" dirty="0" smtClean="0">
                <a:latin typeface="Comic Sans MS" pitchFamily="66" charset="0"/>
              </a:rPr>
              <a:t> Alp meraları dağlık bölgelerde, orman sınırının üstünde oluşan meralardır. Yaylalar diğer meralardaki bitkilerin tamamen kuru oldukları yaz aylarında hayvan otlatılmalarına elverişli yeşil yem üreten yüksek rakımlı doğal meralardır.</a:t>
            </a:r>
          </a:p>
          <a:p>
            <a:pPr marL="990394" lvl="1" indent="-533290" algn="just" eaLnBrk="1" hangingPunct="1">
              <a:lnSpc>
                <a:spcPct val="80000"/>
              </a:lnSpc>
              <a:buFont typeface="Tahoma" pitchFamily="34" charset="0"/>
              <a:buAutoNum type="arabicPeriod" startAt="6"/>
              <a:defRPr/>
            </a:pPr>
            <a:r>
              <a:rPr lang="tr-TR" sz="2400" dirty="0" smtClean="0">
                <a:solidFill>
                  <a:schemeClr val="hlink"/>
                </a:solidFill>
                <a:latin typeface="Comic Sans MS" pitchFamily="66" charset="0"/>
              </a:rPr>
              <a:t>Çalılık meralar : </a:t>
            </a:r>
            <a:r>
              <a:rPr lang="tr-TR" sz="2400" dirty="0" smtClean="0">
                <a:latin typeface="Comic Sans MS" pitchFamily="66" charset="0"/>
              </a:rPr>
              <a:t>Hayvanların otlayabilecekleri çeşitli çalı türlerinin çoğunlukta bulunduğu doğal meralardır.</a:t>
            </a:r>
          </a:p>
          <a:p>
            <a:pPr marL="609474" indent="-609474" eaLnBrk="1" hangingPunct="1">
              <a:lnSpc>
                <a:spcPct val="80000"/>
              </a:lnSpc>
              <a:defRPr/>
            </a:pPr>
            <a:endParaRPr lang="tr-TR" sz="2800" dirty="0" smtClean="0">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xfrm>
            <a:off x="685800" y="381000"/>
            <a:ext cx="7772400" cy="5715000"/>
          </a:xfrm>
        </p:spPr>
        <p:txBody>
          <a:bodyPr>
            <a:normAutofit lnSpcReduction="10000"/>
          </a:bodyPr>
          <a:lstStyle/>
          <a:p>
            <a:pPr marL="609474" indent="-609474" algn="just" eaLnBrk="1" hangingPunct="1">
              <a:lnSpc>
                <a:spcPct val="80000"/>
              </a:lnSpc>
              <a:buClr>
                <a:srgbClr val="FF00FF"/>
              </a:buClr>
              <a:buFont typeface="+mj-lt"/>
              <a:buAutoNum type="alphaUcPeriod" startAt="2"/>
              <a:defRPr/>
            </a:pPr>
            <a:r>
              <a:rPr lang="tr-TR" sz="2800" dirty="0" smtClean="0">
                <a:solidFill>
                  <a:srgbClr val="FF00FF"/>
                </a:solidFill>
                <a:latin typeface="Comic Sans MS" pitchFamily="66" charset="0"/>
              </a:rPr>
              <a:t>Yapay meralar: </a:t>
            </a:r>
            <a:r>
              <a:rPr lang="tr-TR" sz="2800" dirty="0" smtClean="0">
                <a:latin typeface="Comic Sans MS" pitchFamily="66" charset="0"/>
              </a:rPr>
              <a:t>Sulu veya kıraç koşullarda, mera veya tarla arazisinde uzun veya kısa süreler için insanlar tarafından ekilerek kurulan yüksek verimli yem alanlarıdır.</a:t>
            </a:r>
          </a:p>
          <a:p>
            <a:pPr marL="1009440" lvl="1" indent="-533290" algn="just" eaLnBrk="1" hangingPunct="1">
              <a:lnSpc>
                <a:spcPct val="80000"/>
              </a:lnSpc>
              <a:buFont typeface="Tahoma" pitchFamily="34" charset="0"/>
              <a:buAutoNum type="arabicPeriod"/>
              <a:defRPr/>
            </a:pPr>
            <a:r>
              <a:rPr lang="tr-TR" sz="2400" dirty="0" smtClean="0">
                <a:solidFill>
                  <a:srgbClr val="FFFF00"/>
                </a:solidFill>
                <a:latin typeface="Comic Sans MS" pitchFamily="66" charset="0"/>
              </a:rPr>
              <a:t>Devamlı yapay meralar: </a:t>
            </a:r>
            <a:r>
              <a:rPr lang="tr-TR" sz="2400" dirty="0" smtClean="0">
                <a:latin typeface="Comic Sans MS" pitchFamily="66" charset="0"/>
              </a:rPr>
              <a:t>Bir kez kurulduktan sonra uzun yıllar otlatma amacıyla kullanılan yem alanlarıdır.</a:t>
            </a:r>
          </a:p>
          <a:p>
            <a:pPr marL="1009440" lvl="1" indent="-533290" algn="just" eaLnBrk="1" hangingPunct="1">
              <a:lnSpc>
                <a:spcPct val="80000"/>
              </a:lnSpc>
              <a:buFont typeface="Tahoma" pitchFamily="34" charset="0"/>
              <a:buAutoNum type="arabicPeriod"/>
              <a:defRPr/>
            </a:pPr>
            <a:r>
              <a:rPr lang="tr-TR" sz="2400" dirty="0" smtClean="0">
                <a:solidFill>
                  <a:srgbClr val="FFFF00"/>
                </a:solidFill>
                <a:latin typeface="Comic Sans MS" pitchFamily="66" charset="0"/>
              </a:rPr>
              <a:t>Ekim nöbeti meraları: </a:t>
            </a:r>
            <a:r>
              <a:rPr lang="tr-TR" sz="2400" dirty="0" smtClean="0">
                <a:latin typeface="Comic Sans MS" pitchFamily="66" charset="0"/>
              </a:rPr>
              <a:t>Tarla topraklarında, normal ekim nöbeti içerisinde çok yıllık veya kendi kendini tohumlayan tek yıllık yem bitkileri ile kurulan ve bir müddet otlatmak ve biçerek değerlendirildikten sonra, sürülüp yeniden kültür bitkileri ekimine bırakılan kültür meralarıdır. Ekim nöbeti meraları kurulma sürelerine göre;</a:t>
            </a:r>
          </a:p>
          <a:p>
            <a:pPr marL="1009440" lvl="1" indent="-533290" algn="just" eaLnBrk="1" hangingPunct="1">
              <a:lnSpc>
                <a:spcPct val="80000"/>
              </a:lnSpc>
              <a:buFont typeface="Tahoma" pitchFamily="34" charset="0"/>
              <a:buAutoNum type="arabicPeriod"/>
              <a:defRPr/>
            </a:pPr>
            <a:endParaRPr lang="tr-TR" sz="2400" dirty="0" smtClean="0">
              <a:latin typeface="Comic Sans MS" pitchFamily="66" charset="0"/>
            </a:endParaRPr>
          </a:p>
          <a:p>
            <a:pPr marL="1409502" lvl="2" indent="-457200" algn="just" eaLnBrk="1" hangingPunct="1">
              <a:lnSpc>
                <a:spcPct val="80000"/>
              </a:lnSpc>
              <a:buClr>
                <a:srgbClr val="FFFF00"/>
              </a:buClr>
              <a:buFont typeface="+mj-lt"/>
              <a:buAutoNum type="alphaLcPeriod"/>
              <a:defRPr/>
            </a:pPr>
            <a:r>
              <a:rPr lang="tr-TR" dirty="0" smtClean="0">
                <a:solidFill>
                  <a:srgbClr val="FFFF00"/>
                </a:solidFill>
                <a:latin typeface="Comic Sans MS" pitchFamily="66" charset="0"/>
              </a:rPr>
              <a:t>Uzun ekim nöbeti meraları</a:t>
            </a:r>
          </a:p>
          <a:p>
            <a:pPr marL="1409502" lvl="2" indent="-457200" algn="just" eaLnBrk="1" hangingPunct="1">
              <a:lnSpc>
                <a:spcPct val="80000"/>
              </a:lnSpc>
              <a:buClr>
                <a:srgbClr val="FFFF00"/>
              </a:buClr>
              <a:buFont typeface="+mj-lt"/>
              <a:buAutoNum type="alphaLcPeriod"/>
              <a:defRPr/>
            </a:pPr>
            <a:r>
              <a:rPr lang="tr-TR" dirty="0" smtClean="0">
                <a:solidFill>
                  <a:srgbClr val="FFFF00"/>
                </a:solidFill>
                <a:latin typeface="Comic Sans MS" pitchFamily="66" charset="0"/>
              </a:rPr>
              <a:t>Kısa ekim nöbeti meraları</a:t>
            </a:r>
            <a:endParaRPr lang="en-US" dirty="0" smtClean="0">
              <a:solidFill>
                <a:srgbClr val="FFFF00"/>
              </a:solidFill>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3"/>
          <p:cNvSpPr>
            <a:spLocks noGrp="1" noChangeArrowheads="1"/>
          </p:cNvSpPr>
          <p:nvPr>
            <p:ph type="subTitle" idx="1"/>
          </p:nvPr>
        </p:nvSpPr>
        <p:spPr>
          <a:xfrm>
            <a:off x="457200" y="260350"/>
            <a:ext cx="8382000" cy="6264275"/>
          </a:xfrm>
          <a:effectLst>
            <a:outerShdw dist="35921" dir="2700000" algn="ctr" rotWithShape="0">
              <a:schemeClr val="tx2"/>
            </a:outerShdw>
          </a:effectLst>
        </p:spPr>
        <p:txBody>
          <a:bodyPr/>
          <a:lstStyle/>
          <a:p>
            <a:pPr algn="just" eaLnBrk="1" hangingPunct="1">
              <a:defRPr/>
            </a:pPr>
            <a:r>
              <a:rPr lang="tr-TR" sz="2800" dirty="0" smtClean="0">
                <a:solidFill>
                  <a:schemeClr val="bg1"/>
                </a:solidFill>
              </a:rPr>
              <a:t>	</a:t>
            </a:r>
            <a:endParaRPr lang="en-US" sz="3600" dirty="0" smtClean="0">
              <a:solidFill>
                <a:srgbClr val="000000"/>
              </a:solidFill>
              <a:effectLst/>
            </a:endParaRPr>
          </a:p>
        </p:txBody>
      </p:sp>
      <p:sp>
        <p:nvSpPr>
          <p:cNvPr id="99332" name="Rectangle 4"/>
          <p:cNvSpPr>
            <a:spLocks noChangeArrowheads="1"/>
          </p:cNvSpPr>
          <p:nvPr/>
        </p:nvSpPr>
        <p:spPr bwMode="auto">
          <a:xfrm>
            <a:off x="-180975" y="333375"/>
            <a:ext cx="9072563" cy="11356975"/>
          </a:xfrm>
          <a:prstGeom prst="rect">
            <a:avLst/>
          </a:prstGeom>
          <a:noFill/>
          <a:ln w="9525">
            <a:noFill/>
            <a:miter lim="800000"/>
            <a:headEnd/>
            <a:tailEnd/>
          </a:ln>
          <a:effectLst/>
        </p:spPr>
        <p:txBody>
          <a:bodyPr lIns="91420" tIns="45711" rIns="91420" bIns="45711">
            <a:spAutoFit/>
          </a:bodyPr>
          <a:lstStyle/>
          <a:p>
            <a:pPr marL="1885666" lvl="3" indent="-514350">
              <a:buClr>
                <a:srgbClr val="FFFF00"/>
              </a:buClr>
              <a:buFont typeface="+mj-lt"/>
              <a:buAutoNum type="alphaLcPeriod"/>
              <a:defRPr/>
            </a:pPr>
            <a:r>
              <a:rPr lang="tr-TR" sz="3200" dirty="0">
                <a:solidFill>
                  <a:srgbClr val="FFCC00"/>
                </a:solidFill>
                <a:effectLst>
                  <a:outerShdw blurRad="38100" dist="38100" dir="2700000" algn="tl">
                    <a:srgbClr val="000000"/>
                  </a:outerShdw>
                </a:effectLst>
                <a:latin typeface="Tahoma" pitchFamily="34" charset="0"/>
                <a:cs typeface="+mn-cs"/>
              </a:rPr>
              <a:t>  </a:t>
            </a:r>
            <a:r>
              <a:rPr lang="tr-TR" sz="3200" dirty="0">
                <a:solidFill>
                  <a:srgbClr val="FFFF00"/>
                </a:solidFill>
                <a:effectLst>
                  <a:outerShdw blurRad="38100" dist="38100" dir="2700000" algn="tl">
                    <a:srgbClr val="000000"/>
                  </a:outerShdw>
                </a:effectLst>
                <a:latin typeface="Tahoma" pitchFamily="34" charset="0"/>
                <a:cs typeface="+mn-cs"/>
              </a:rPr>
              <a:t>Uzun ekim nöbeti meraları:</a:t>
            </a:r>
            <a:r>
              <a:rPr lang="tr-TR" sz="3200" dirty="0">
                <a:solidFill>
                  <a:srgbClr val="FFFF00"/>
                </a:solidFill>
                <a:effectLst>
                  <a:outerShdw blurRad="38100" dist="38100" dir="2700000" algn="tl">
                    <a:srgbClr val="FFFFFF"/>
                  </a:outerShdw>
                </a:effectLst>
                <a:latin typeface="Tahoma" pitchFamily="34" charset="0"/>
                <a:cs typeface="+mn-cs"/>
              </a:rPr>
              <a:t> </a:t>
            </a:r>
          </a:p>
          <a:p>
            <a:pPr marL="914210" lvl="2" algn="just">
              <a:defRPr/>
            </a:pPr>
            <a:r>
              <a:rPr lang="tr-TR" sz="2000" dirty="0">
                <a:solidFill>
                  <a:srgbClr val="000000"/>
                </a:solidFill>
                <a:effectLst>
                  <a:outerShdw blurRad="38100" dist="38100" dir="2700000" algn="tl">
                    <a:srgbClr val="FFFFFF"/>
                  </a:outerShdw>
                </a:effectLst>
                <a:latin typeface="Tahoma" pitchFamily="34" charset="0"/>
                <a:cs typeface="+mn-cs"/>
              </a:rPr>
              <a:t>	</a:t>
            </a:r>
            <a:r>
              <a:rPr lang="tr-TR" sz="2800" dirty="0">
                <a:solidFill>
                  <a:srgbClr val="FFFFFF"/>
                </a:solidFill>
                <a:effectLst>
                  <a:outerShdw blurRad="38100" dist="38100" dir="2700000" algn="tl">
                    <a:srgbClr val="000000"/>
                  </a:outerShdw>
                </a:effectLst>
                <a:latin typeface="Comic Sans MS" pitchFamily="66" charset="0"/>
                <a:cs typeface="+mn-cs"/>
              </a:rPr>
              <a:t>6-10 yıl mera olarak kullanıldıktan sonra sürülen ve kültür bitkileri yetiştirilen yapay meralardır. Bu sistemde ekim nöbetinin temelini mera tarımı oluşturur. Mera ekim nöbetinde en az üçte iki oranında yer alır. Esas amaç yem üretimidir. Devamlı olarak otlatılan bu alanlarda otlatma devam ettikçe  toprak sıkışır, havalanma azalır, bazı yabancı otlar çoğalır. Meranın verimi zamanla düşer. Verimli topraklarda kurulan uzun ekim nöbeti meralarından en fazla yararın sağlanması için meranın 6-10 yılda bir bozulup sürülmesi, birkaç yıl çapa bitkileri ekildikten sonra yeniden mera olarak kurulması gerekir.</a:t>
            </a:r>
            <a:r>
              <a:rPr lang="tr-TR" sz="2800" dirty="0">
                <a:solidFill>
                  <a:srgbClr val="FFFFFF"/>
                </a:solidFill>
                <a:latin typeface="Comic Sans MS" pitchFamily="66" charset="0"/>
                <a:cs typeface="+mn-cs"/>
              </a:rPr>
              <a:t> </a:t>
            </a:r>
          </a:p>
          <a:p>
            <a:pPr marL="914210" lvl="2">
              <a:defRPr/>
            </a:pPr>
            <a:endParaRPr lang="tr-TR" sz="2800" dirty="0">
              <a:solidFill>
                <a:srgbClr val="FFFFFF"/>
              </a:solidFill>
              <a:latin typeface="Comic Sans MS" pitchFamily="66" charset="0"/>
              <a:cs typeface="+mn-cs"/>
            </a:endParaRPr>
          </a:p>
          <a:p>
            <a:pPr marL="914210" lvl="2">
              <a:defRPr/>
            </a:pPr>
            <a:endParaRPr lang="tr-TR" sz="2800" dirty="0">
              <a:solidFill>
                <a:srgbClr val="FFFFFF"/>
              </a:solidFill>
              <a:latin typeface="Comic Sans MS" pitchFamily="66" charset="0"/>
              <a:cs typeface="+mn-cs"/>
            </a:endParaRPr>
          </a:p>
          <a:p>
            <a:pPr marL="914210" lvl="2">
              <a:defRPr/>
            </a:pPr>
            <a:endParaRPr lang="tr-TR" sz="2800" dirty="0">
              <a:solidFill>
                <a:srgbClr val="FFFFFF"/>
              </a:solidFill>
              <a:latin typeface="Tahoma" pitchFamily="34" charset="0"/>
              <a:cs typeface="+mn-cs"/>
            </a:endParaRPr>
          </a:p>
          <a:p>
            <a:pPr marL="914210" lvl="2">
              <a:defRPr/>
            </a:pPr>
            <a:endParaRPr lang="tr-TR" sz="2800" dirty="0">
              <a:solidFill>
                <a:srgbClr val="FFFFFF"/>
              </a:solidFill>
              <a:latin typeface="Tahoma" pitchFamily="34" charset="0"/>
              <a:cs typeface="+mn-cs"/>
            </a:endParaRPr>
          </a:p>
          <a:p>
            <a:pPr marL="914210" lvl="2">
              <a:defRPr/>
            </a:pPr>
            <a:endParaRPr lang="tr-TR" sz="2800" dirty="0">
              <a:solidFill>
                <a:srgbClr val="FFFFFF"/>
              </a:solidFill>
              <a:latin typeface="Tahoma" pitchFamily="34" charset="0"/>
              <a:cs typeface="+mn-cs"/>
            </a:endParaRPr>
          </a:p>
          <a:p>
            <a:pPr marL="914210" lvl="2">
              <a:defRPr/>
            </a:pPr>
            <a:endParaRPr lang="tr-TR" sz="2800" dirty="0">
              <a:solidFill>
                <a:srgbClr val="FFFFFF"/>
              </a:solidFill>
              <a:latin typeface="Tahoma" pitchFamily="34" charset="0"/>
              <a:cs typeface="+mn-cs"/>
            </a:endParaRPr>
          </a:p>
          <a:p>
            <a:pPr marL="914210" lvl="2">
              <a:defRPr/>
            </a:pPr>
            <a:endParaRPr lang="tr-TR" sz="2800" dirty="0">
              <a:solidFill>
                <a:srgbClr val="FFFFFF"/>
              </a:solidFill>
              <a:latin typeface="Tahoma" pitchFamily="34" charset="0"/>
              <a:cs typeface="+mn-cs"/>
            </a:endParaRPr>
          </a:p>
          <a:p>
            <a:pPr marL="914210" lvl="2">
              <a:defRPr/>
            </a:pPr>
            <a:endParaRPr lang="tr-TR" sz="2800" dirty="0">
              <a:solidFill>
                <a:srgbClr val="FFFFFF"/>
              </a:solidFill>
              <a:latin typeface="Tahoma" pitchFamily="34" charset="0"/>
              <a:cs typeface="+mn-cs"/>
            </a:endParaRPr>
          </a:p>
          <a:p>
            <a:pPr marL="914210" lvl="2">
              <a:defRPr/>
            </a:pPr>
            <a:endParaRPr lang="tr-TR" sz="2800" dirty="0">
              <a:solidFill>
                <a:srgbClr val="FFFFFF"/>
              </a:solidFill>
              <a:latin typeface="Tahoma" pitchFamily="34" charset="0"/>
              <a:cs typeface="+mn-cs"/>
            </a:endParaRPr>
          </a:p>
          <a:p>
            <a:pPr marL="914210" lvl="2">
              <a:defRPr/>
            </a:pPr>
            <a:endParaRPr lang="tr-TR" sz="2800" dirty="0">
              <a:solidFill>
                <a:srgbClr val="FFFFFF"/>
              </a:solidFill>
              <a:latin typeface="Tahoma" pitchFamily="34" charset="0"/>
              <a:cs typeface="+mn-cs"/>
            </a:endParaRPr>
          </a:p>
          <a:p>
            <a:pPr marL="914210" lvl="2">
              <a:defRPr/>
            </a:pPr>
            <a:endParaRPr lang="tr-TR" sz="2800" dirty="0">
              <a:solidFill>
                <a:srgbClr val="FFFFFF"/>
              </a:solidFill>
              <a:latin typeface="Tahoma" pitchFamily="34" charset="0"/>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subTitle" idx="1"/>
          </p:nvPr>
        </p:nvSpPr>
        <p:spPr>
          <a:xfrm>
            <a:off x="457200" y="260350"/>
            <a:ext cx="8382000" cy="6264275"/>
          </a:xfrm>
          <a:effectLst>
            <a:outerShdw dist="35921" dir="2700000" algn="ctr" rotWithShape="0">
              <a:schemeClr val="tx2"/>
            </a:outerShdw>
          </a:effectLst>
        </p:spPr>
        <p:txBody>
          <a:bodyPr/>
          <a:lstStyle/>
          <a:p>
            <a:pPr algn="just" eaLnBrk="1" hangingPunct="1">
              <a:defRPr/>
            </a:pPr>
            <a:r>
              <a:rPr lang="tr-TR" sz="2800" dirty="0" smtClean="0">
                <a:solidFill>
                  <a:schemeClr val="bg1"/>
                </a:solidFill>
              </a:rPr>
              <a:t>	</a:t>
            </a:r>
            <a:endParaRPr lang="en-US" sz="3600" dirty="0" smtClean="0">
              <a:solidFill>
                <a:srgbClr val="000000"/>
              </a:solidFill>
              <a:effectLst/>
            </a:endParaRPr>
          </a:p>
        </p:txBody>
      </p:sp>
      <p:sp>
        <p:nvSpPr>
          <p:cNvPr id="701443" name="Rectangle 3"/>
          <p:cNvSpPr>
            <a:spLocks noChangeArrowheads="1"/>
          </p:cNvSpPr>
          <p:nvPr/>
        </p:nvSpPr>
        <p:spPr bwMode="auto">
          <a:xfrm>
            <a:off x="179388" y="260350"/>
            <a:ext cx="8785225" cy="4446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20" tIns="45711" rIns="91420" bIns="45711">
            <a:spAutoFit/>
          </a:bodyPr>
          <a:lstStyle/>
          <a:p>
            <a:pPr marL="912813" lvl="2"/>
            <a:endParaRPr lang="tr-TR" sz="2800">
              <a:solidFill>
                <a:srgbClr val="FFFFFF"/>
              </a:solidFill>
              <a:latin typeface="Tahoma" pitchFamily="34" charset="0"/>
            </a:endParaRPr>
          </a:p>
          <a:p>
            <a:pPr marL="912813" lvl="2"/>
            <a:endParaRPr lang="tr-TR" sz="2800">
              <a:solidFill>
                <a:srgbClr val="FFFFFF"/>
              </a:solidFill>
              <a:latin typeface="Tahoma" pitchFamily="34" charset="0"/>
            </a:endParaRPr>
          </a:p>
          <a:p>
            <a:pPr marL="912813" lvl="2"/>
            <a:endParaRPr lang="tr-TR" sz="2800">
              <a:solidFill>
                <a:srgbClr val="FFFFFF"/>
              </a:solidFill>
              <a:latin typeface="Tahoma" pitchFamily="34" charset="0"/>
            </a:endParaRPr>
          </a:p>
          <a:p>
            <a:pPr marL="912813" lvl="2"/>
            <a:endParaRPr lang="tr-TR" sz="2800">
              <a:solidFill>
                <a:srgbClr val="FFFFFF"/>
              </a:solidFill>
              <a:latin typeface="Tahoma" pitchFamily="34" charset="0"/>
            </a:endParaRPr>
          </a:p>
          <a:p>
            <a:pPr marL="912813" lvl="2"/>
            <a:endParaRPr lang="tr-TR" sz="2800">
              <a:solidFill>
                <a:srgbClr val="FFFFFF"/>
              </a:solidFill>
              <a:latin typeface="Tahoma" pitchFamily="34" charset="0"/>
            </a:endParaRPr>
          </a:p>
          <a:p>
            <a:pPr marL="912813" lvl="2"/>
            <a:endParaRPr lang="tr-TR" sz="2800">
              <a:solidFill>
                <a:srgbClr val="FFFFFF"/>
              </a:solidFill>
              <a:latin typeface="Tahoma" pitchFamily="34" charset="0"/>
            </a:endParaRPr>
          </a:p>
          <a:p>
            <a:pPr marL="912813" lvl="2"/>
            <a:endParaRPr lang="tr-TR" sz="2800">
              <a:solidFill>
                <a:srgbClr val="FFFFFF"/>
              </a:solidFill>
              <a:latin typeface="Tahoma" pitchFamily="34" charset="0"/>
            </a:endParaRPr>
          </a:p>
          <a:p>
            <a:pPr marL="912813" lvl="2"/>
            <a:endParaRPr lang="tr-TR" sz="2800">
              <a:solidFill>
                <a:srgbClr val="FFFFFF"/>
              </a:solidFill>
              <a:latin typeface="Tahoma" pitchFamily="34" charset="0"/>
            </a:endParaRPr>
          </a:p>
          <a:p>
            <a:pPr marL="912813" lvl="2"/>
            <a:endParaRPr lang="tr-TR" sz="2800">
              <a:solidFill>
                <a:srgbClr val="FFFFFF"/>
              </a:solidFill>
              <a:latin typeface="Tahoma" pitchFamily="34" charset="0"/>
            </a:endParaRPr>
          </a:p>
          <a:p>
            <a:pPr marL="912813" lvl="2"/>
            <a:endParaRPr lang="tr-TR" sz="2800">
              <a:solidFill>
                <a:srgbClr val="FFFFFF"/>
              </a:solidFill>
              <a:latin typeface="Tahoma" pitchFamily="34" charset="0"/>
            </a:endParaRPr>
          </a:p>
        </p:txBody>
      </p:sp>
      <p:sp>
        <p:nvSpPr>
          <p:cNvPr id="100356" name="Rectangle 4"/>
          <p:cNvSpPr>
            <a:spLocks noChangeArrowheads="1"/>
          </p:cNvSpPr>
          <p:nvPr/>
        </p:nvSpPr>
        <p:spPr bwMode="auto">
          <a:xfrm>
            <a:off x="179388" y="188913"/>
            <a:ext cx="8496300" cy="6272212"/>
          </a:xfrm>
          <a:prstGeom prst="rect">
            <a:avLst/>
          </a:prstGeom>
          <a:noFill/>
          <a:ln w="9525">
            <a:noFill/>
            <a:miter lim="800000"/>
            <a:headEnd/>
            <a:tailEnd/>
          </a:ln>
          <a:effectLst/>
        </p:spPr>
        <p:txBody>
          <a:bodyPr lIns="91420" tIns="45711" rIns="91420" bIns="45711">
            <a:spAutoFit/>
          </a:bodyPr>
          <a:lstStyle/>
          <a:p>
            <a:pPr marL="514350" indent="-514350">
              <a:spcBef>
                <a:spcPct val="20000"/>
              </a:spcBef>
              <a:buClr>
                <a:srgbClr val="FFFF00"/>
              </a:buClr>
              <a:buSzPct val="120000"/>
              <a:buFont typeface="+mj-lt"/>
              <a:buAutoNum type="alphaLcPeriod"/>
              <a:defRPr/>
            </a:pPr>
            <a:r>
              <a:rPr lang="tr-TR" sz="3200" dirty="0">
                <a:solidFill>
                  <a:srgbClr val="FFFF00"/>
                </a:solidFill>
                <a:effectLst>
                  <a:outerShdw blurRad="38100" dist="38100" dir="2700000" algn="tl">
                    <a:srgbClr val="000000"/>
                  </a:outerShdw>
                </a:effectLst>
                <a:latin typeface="Tahoma" pitchFamily="34" charset="0"/>
                <a:cs typeface="+mn-cs"/>
              </a:rPr>
              <a:t> </a:t>
            </a:r>
            <a:r>
              <a:rPr lang="tr-TR" sz="3200" dirty="0">
                <a:solidFill>
                  <a:srgbClr val="FFFF00"/>
                </a:solidFill>
                <a:effectLst>
                  <a:outerShdw blurRad="38100" dist="38100" dir="2700000" algn="tl">
                    <a:srgbClr val="000000"/>
                  </a:outerShdw>
                </a:effectLst>
                <a:latin typeface="Comic Sans MS" pitchFamily="66" charset="0"/>
                <a:cs typeface="+mn-cs"/>
              </a:rPr>
              <a:t>Kısa ekim nöbeti meraları</a:t>
            </a:r>
            <a:r>
              <a:rPr lang="tr-TR" sz="2000" dirty="0">
                <a:solidFill>
                  <a:srgbClr val="FFFF00"/>
                </a:solidFill>
                <a:effectLst>
                  <a:outerShdw blurRad="38100" dist="38100" dir="2700000" algn="tl">
                    <a:srgbClr val="000000"/>
                  </a:outerShdw>
                </a:effectLst>
                <a:latin typeface="Comic Sans MS" pitchFamily="66" charset="0"/>
                <a:cs typeface="+mn-cs"/>
              </a:rPr>
              <a:t>:</a:t>
            </a:r>
            <a:r>
              <a:rPr lang="tr-TR" sz="2000" dirty="0">
                <a:solidFill>
                  <a:srgbClr val="FFFF00"/>
                </a:solidFill>
                <a:effectLst>
                  <a:outerShdw blurRad="38100" dist="38100" dir="2700000" algn="tl">
                    <a:srgbClr val="FFFFFF"/>
                  </a:outerShdw>
                </a:effectLst>
                <a:latin typeface="Comic Sans MS" pitchFamily="66" charset="0"/>
                <a:cs typeface="+mn-cs"/>
              </a:rPr>
              <a:t> </a:t>
            </a:r>
          </a:p>
          <a:p>
            <a:pPr algn="just">
              <a:spcBef>
                <a:spcPct val="20000"/>
              </a:spcBef>
              <a:buClr>
                <a:srgbClr val="FFCC00"/>
              </a:buClr>
              <a:buSzPct val="120000"/>
              <a:defRPr/>
            </a:pPr>
            <a:r>
              <a:rPr lang="tr-TR" sz="2000" dirty="0">
                <a:solidFill>
                  <a:srgbClr val="000000"/>
                </a:solidFill>
                <a:effectLst>
                  <a:outerShdw blurRad="38100" dist="38100" dir="2700000" algn="tl">
                    <a:srgbClr val="FFFFFF"/>
                  </a:outerShdw>
                </a:effectLst>
                <a:latin typeface="Tahoma" pitchFamily="34" charset="0"/>
                <a:cs typeface="+mn-cs"/>
              </a:rPr>
              <a:t>	</a:t>
            </a:r>
            <a:r>
              <a:rPr lang="tr-TR" sz="2800" dirty="0">
                <a:solidFill>
                  <a:srgbClr val="FFFFFF"/>
                </a:solidFill>
                <a:latin typeface="Comic Sans MS" pitchFamily="66" charset="0"/>
                <a:cs typeface="+mn-cs"/>
              </a:rPr>
              <a:t>2-5 yıl mera olarak kullanıldıktan sonra sürülen ve kültür bitkileri yetiştirilen yapay meralardır. Bu sistemde ekim nöbetinin temelini diğer kültür bitkileri, özellikle de bol kazanç sağlayan endüstri bitkileri oluşturur. Uzun yıllar çapa bitkileri tarımıyla yapısı bozulan, organik maddesi ve mikroorganizma faaliyeti azalan ve besleme kapasitesi düşen toprakların iyileştirilmesi için kısa süreli meraların ekim nöbeti içerisine alınması en etkili bir yoldur. 2-5 yıl içerisinde bu faydaların sağlanabilmesi için hızlı büyüyen ve bol baklagiller içeren karışımların kullanılması gerekir. </a:t>
            </a:r>
            <a:endParaRPr lang="en-US" sz="2800" dirty="0">
              <a:solidFill>
                <a:srgbClr val="FFFFFF"/>
              </a:solidFill>
              <a:latin typeface="Comic Sans MS" pitchFamily="66" charset="0"/>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smtClean="0"/>
              <a:t>Dünyada Mera Alanlarına örnekler</a:t>
            </a:r>
            <a:endParaRPr lang="tr-TR" dirty="0"/>
          </a:p>
        </p:txBody>
      </p:sp>
      <p:sp>
        <p:nvSpPr>
          <p:cNvPr id="3" name="2 İçerik Yer Tutucusu"/>
          <p:cNvSpPr>
            <a:spLocks noGrp="1"/>
          </p:cNvSpPr>
          <p:nvPr>
            <p:ph idx="1"/>
          </p:nvPr>
        </p:nvSpPr>
        <p:spPr/>
        <p:txBody>
          <a:bodyPr>
            <a:normAutofit fontScale="85000" lnSpcReduction="20000"/>
          </a:bodyPr>
          <a:lstStyle/>
          <a:p>
            <a:pPr>
              <a:lnSpc>
                <a:spcPct val="80000"/>
              </a:lnSpc>
            </a:pPr>
            <a:endParaRPr lang="tr-TR" dirty="0" smtClean="0"/>
          </a:p>
          <a:p>
            <a:pPr>
              <a:lnSpc>
                <a:spcPct val="80000"/>
              </a:lnSpc>
            </a:pPr>
            <a:r>
              <a:rPr lang="tr-TR" b="1" dirty="0" smtClean="0"/>
              <a:t>Dünya tarım alanlarının % 26 sı Çayır Meralarla Kaplıdır.</a:t>
            </a:r>
          </a:p>
          <a:p>
            <a:pPr>
              <a:lnSpc>
                <a:spcPct val="80000"/>
              </a:lnSpc>
            </a:pPr>
            <a:endParaRPr lang="tr-TR" b="1" dirty="0" smtClean="0"/>
          </a:p>
          <a:p>
            <a:pPr>
              <a:lnSpc>
                <a:spcPct val="80000"/>
              </a:lnSpc>
            </a:pPr>
            <a:endParaRPr lang="en-US" b="1" dirty="0" smtClean="0"/>
          </a:p>
          <a:p>
            <a:pPr>
              <a:lnSpc>
                <a:spcPct val="80000"/>
              </a:lnSpc>
            </a:pPr>
            <a:r>
              <a:rPr lang="tr-TR" b="1" dirty="0" smtClean="0"/>
              <a:t>Meralar Akdeniz kuşağında takriben 130 milyon hektar alan kaplamakta ve bu değer tarımsal alanların % 51 ini ifade etmektedir.</a:t>
            </a:r>
          </a:p>
          <a:p>
            <a:pPr>
              <a:lnSpc>
                <a:spcPct val="80000"/>
              </a:lnSpc>
            </a:pPr>
            <a:endParaRPr lang="tr-TR" b="1" dirty="0" smtClean="0">
              <a:solidFill>
                <a:srgbClr val="660033"/>
              </a:solidFill>
            </a:endParaRPr>
          </a:p>
          <a:p>
            <a:pPr>
              <a:lnSpc>
                <a:spcPct val="80000"/>
              </a:lnSpc>
            </a:pPr>
            <a:endParaRPr lang="tr-TR" b="1" dirty="0" smtClean="0"/>
          </a:p>
          <a:p>
            <a:pPr>
              <a:lnSpc>
                <a:spcPct val="80000"/>
              </a:lnSpc>
            </a:pPr>
            <a:endParaRPr lang="tr-TR" dirty="0" smtClean="0"/>
          </a:p>
          <a:p>
            <a:pPr>
              <a:lnSpc>
                <a:spcPct val="80000"/>
              </a:lnSpc>
            </a:pPr>
            <a:endParaRPr lang="en-US" dirty="0" smtClean="0"/>
          </a:p>
          <a:p>
            <a:pPr>
              <a:lnSpc>
                <a:spcPct val="80000"/>
              </a:lnSpc>
            </a:pPr>
            <a:r>
              <a:rPr lang="tr-TR" dirty="0" smtClean="0">
                <a:solidFill>
                  <a:schemeClr val="bg1"/>
                </a:solidFill>
              </a:rPr>
              <a:t>Otlatma alanları ülkemizin toplam yüzeyinin % 15 ine karşılık olan </a:t>
            </a:r>
            <a:r>
              <a:rPr lang="en-US" dirty="0" smtClean="0">
                <a:solidFill>
                  <a:schemeClr val="bg1"/>
                </a:solidFill>
              </a:rPr>
              <a:t> % 12,4 Mil</a:t>
            </a:r>
            <a:r>
              <a:rPr lang="tr-TR" dirty="0" smtClean="0">
                <a:solidFill>
                  <a:schemeClr val="bg1"/>
                </a:solidFill>
              </a:rPr>
              <a:t>yon hektar</a:t>
            </a:r>
            <a:r>
              <a:rPr lang="en-US" dirty="0" smtClean="0">
                <a:solidFill>
                  <a:schemeClr val="bg1"/>
                </a:solidFill>
              </a:rPr>
              <a:t> </a:t>
            </a:r>
            <a:r>
              <a:rPr lang="tr-TR" dirty="0" smtClean="0">
                <a:solidFill>
                  <a:schemeClr val="bg1"/>
                </a:solidFill>
              </a:rPr>
              <a:t>alan kaplamaktadır.</a:t>
            </a:r>
            <a:endParaRPr lang="en-US" dirty="0" smtClean="0">
              <a:solidFill>
                <a:schemeClr val="bg1"/>
              </a:solidFill>
            </a:endParaRP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normAutofit fontScale="70000" lnSpcReduction="20000"/>
          </a:bodyPr>
          <a:lstStyle/>
          <a:p>
            <a:r>
              <a:rPr lang="tr-TR" b="1" dirty="0" err="1"/>
              <a:t>Dunyada</a:t>
            </a:r>
            <a:r>
              <a:rPr lang="tr-TR" b="1" dirty="0"/>
              <a:t> mera alanları ABD</a:t>
            </a:r>
          </a:p>
          <a:p>
            <a:r>
              <a:rPr lang="tr-TR" dirty="0" smtClean="0"/>
              <a:t>Mera </a:t>
            </a:r>
            <a:r>
              <a:rPr lang="tr-TR" dirty="0"/>
              <a:t>arazileri </a:t>
            </a:r>
            <a:r>
              <a:rPr lang="tr-TR" dirty="0" err="1"/>
              <a:t>buyuk</a:t>
            </a:r>
            <a:r>
              <a:rPr lang="tr-TR" dirty="0"/>
              <a:t> </a:t>
            </a:r>
            <a:r>
              <a:rPr lang="tr-TR" dirty="0" err="1"/>
              <a:t>olcekli</a:t>
            </a:r>
            <a:r>
              <a:rPr lang="tr-TR" dirty="0"/>
              <a:t> olarak </a:t>
            </a:r>
            <a:r>
              <a:rPr lang="tr-TR" dirty="0" err="1"/>
              <a:t>ozel</a:t>
            </a:r>
            <a:r>
              <a:rPr lang="tr-TR" dirty="0"/>
              <a:t> kişiliklerin </a:t>
            </a:r>
            <a:r>
              <a:rPr lang="tr-TR" dirty="0" err="1"/>
              <a:t>mulkiyetinde</a:t>
            </a:r>
            <a:endParaRPr lang="tr-TR" dirty="0"/>
          </a:p>
          <a:p>
            <a:r>
              <a:rPr lang="tr-TR" dirty="0"/>
              <a:t>bulunmaktadır. Federal devlete ait araziler eyaletlere ve </a:t>
            </a:r>
            <a:r>
              <a:rPr lang="tr-TR" dirty="0" err="1"/>
              <a:t>ciftcilere</a:t>
            </a:r>
            <a:r>
              <a:rPr lang="tr-TR" dirty="0"/>
              <a:t> dağıtılmış,</a:t>
            </a:r>
          </a:p>
          <a:p>
            <a:r>
              <a:rPr lang="tr-TR" dirty="0"/>
              <a:t>şahıslardan sembolik </a:t>
            </a:r>
            <a:r>
              <a:rPr lang="tr-TR" dirty="0" err="1"/>
              <a:t>ucretler</a:t>
            </a:r>
            <a:r>
              <a:rPr lang="tr-TR" dirty="0"/>
              <a:t> talep edilmiş veya karşılıksız olarak verilmiştir.</a:t>
            </a:r>
          </a:p>
          <a:p>
            <a:r>
              <a:rPr lang="tr-TR" dirty="0" err="1" smtClean="0"/>
              <a:t>Ulkenin</a:t>
            </a:r>
            <a:r>
              <a:rPr lang="tr-TR" dirty="0" smtClean="0"/>
              <a:t> </a:t>
            </a:r>
            <a:r>
              <a:rPr lang="tr-TR" dirty="0"/>
              <a:t>toplam arazi varlığı </a:t>
            </a:r>
            <a:r>
              <a:rPr lang="tr-TR" dirty="0" err="1"/>
              <a:t>icindeki</a:t>
            </a:r>
            <a:r>
              <a:rPr lang="tr-TR" dirty="0"/>
              <a:t> oranı </a:t>
            </a:r>
            <a:r>
              <a:rPr lang="tr-TR" b="1" dirty="0"/>
              <a:t>%27</a:t>
            </a:r>
          </a:p>
          <a:p>
            <a:r>
              <a:rPr lang="tr-TR" dirty="0" smtClean="0"/>
              <a:t>Hayvanların </a:t>
            </a:r>
            <a:r>
              <a:rPr lang="tr-TR" dirty="0" err="1"/>
              <a:t>tukettiği</a:t>
            </a:r>
            <a:r>
              <a:rPr lang="tr-TR" dirty="0"/>
              <a:t> kaba yemin; </a:t>
            </a:r>
            <a:r>
              <a:rPr lang="tr-TR" b="1" dirty="0"/>
              <a:t>%40’ı meralar, %20’si tarla tarımı</a:t>
            </a:r>
          </a:p>
          <a:p>
            <a:r>
              <a:rPr lang="tr-TR" dirty="0"/>
              <a:t>kapsamında yer alan yem bitkileri </a:t>
            </a:r>
            <a:r>
              <a:rPr lang="tr-TR" dirty="0" err="1"/>
              <a:t>uretimi</a:t>
            </a:r>
            <a:r>
              <a:rPr lang="tr-TR" dirty="0"/>
              <a:t> ve </a:t>
            </a:r>
            <a:r>
              <a:rPr lang="tr-TR" b="1" dirty="0"/>
              <a:t>%40’da yoğun yemler</a:t>
            </a:r>
          </a:p>
          <a:p>
            <a:r>
              <a:rPr lang="tr-TR" b="1" dirty="0"/>
              <a:t>ÇİN</a:t>
            </a:r>
          </a:p>
          <a:p>
            <a:r>
              <a:rPr lang="tr-TR" dirty="0" smtClean="0"/>
              <a:t>Yerel </a:t>
            </a:r>
            <a:r>
              <a:rPr lang="tr-TR" dirty="0" err="1"/>
              <a:t>hukumetlerin</a:t>
            </a:r>
            <a:r>
              <a:rPr lang="tr-TR" dirty="0"/>
              <a:t> </a:t>
            </a:r>
            <a:r>
              <a:rPr lang="tr-TR" dirty="0" err="1"/>
              <a:t>yonetiminde</a:t>
            </a:r>
            <a:r>
              <a:rPr lang="tr-TR" dirty="0"/>
              <a:t>, meraların sahibi devlettir .</a:t>
            </a:r>
          </a:p>
          <a:p>
            <a:r>
              <a:rPr lang="tr-TR" dirty="0" smtClean="0"/>
              <a:t>Meraların </a:t>
            </a:r>
            <a:r>
              <a:rPr lang="tr-TR" dirty="0"/>
              <a:t>bir </a:t>
            </a:r>
            <a:r>
              <a:rPr lang="tr-TR" dirty="0" err="1"/>
              <a:t>bolumunun</a:t>
            </a:r>
            <a:r>
              <a:rPr lang="tr-TR" dirty="0"/>
              <a:t> hayvancılık yapmak koşulu ile uzun </a:t>
            </a:r>
            <a:r>
              <a:rPr lang="tr-TR" dirty="0" err="1"/>
              <a:t>donemli</a:t>
            </a:r>
            <a:endParaRPr lang="tr-TR" dirty="0"/>
          </a:p>
          <a:p>
            <a:r>
              <a:rPr lang="tr-TR" dirty="0" err="1"/>
              <a:t>sozleşmelerle</a:t>
            </a:r>
            <a:r>
              <a:rPr lang="tr-TR" dirty="0"/>
              <a:t>, kullanma hakkı kişilere verilmektedir.</a:t>
            </a:r>
          </a:p>
          <a:p>
            <a:r>
              <a:rPr lang="tr-TR" dirty="0" err="1" smtClean="0"/>
              <a:t>Ulkenin</a:t>
            </a:r>
            <a:r>
              <a:rPr lang="tr-TR" dirty="0" smtClean="0"/>
              <a:t> </a:t>
            </a:r>
            <a:r>
              <a:rPr lang="tr-TR" dirty="0"/>
              <a:t>toplam arazi varlığı </a:t>
            </a:r>
            <a:r>
              <a:rPr lang="tr-TR" dirty="0" err="1"/>
              <a:t>icindeki</a:t>
            </a:r>
            <a:r>
              <a:rPr lang="tr-TR" dirty="0"/>
              <a:t> oranı </a:t>
            </a:r>
            <a:r>
              <a:rPr lang="tr-TR" b="1" dirty="0"/>
              <a:t>%42</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Rakamlarla Avrupa Çayır Mera Alanları</a:t>
            </a:r>
            <a:endParaRPr lang="tr-TR" dirty="0"/>
          </a:p>
        </p:txBody>
      </p:sp>
      <p:sp>
        <p:nvSpPr>
          <p:cNvPr id="3" name="2 İçerik Yer Tutucusu"/>
          <p:cNvSpPr>
            <a:spLocks noGrp="1"/>
          </p:cNvSpPr>
          <p:nvPr>
            <p:ph idx="1"/>
          </p:nvPr>
        </p:nvSpPr>
        <p:spPr/>
        <p:txBody>
          <a:bodyPr>
            <a:normAutofit lnSpcReduction="10000"/>
          </a:bodyPr>
          <a:lstStyle/>
          <a:p>
            <a:r>
              <a:rPr lang="tr-TR" dirty="0"/>
              <a:t>Avrupa Birliği - mera alanları</a:t>
            </a:r>
          </a:p>
          <a:p>
            <a:r>
              <a:rPr lang="sv-SE" dirty="0"/>
              <a:t>AB Mera alanı </a:t>
            </a:r>
            <a:r>
              <a:rPr lang="sv-SE" b="1" dirty="0"/>
              <a:t>181 milyon ha</a:t>
            </a:r>
          </a:p>
          <a:p>
            <a:r>
              <a:rPr lang="it-IT" b="1" dirty="0"/>
              <a:t>11.5 milyon ha ile İngiltere,</a:t>
            </a:r>
          </a:p>
          <a:p>
            <a:r>
              <a:rPr lang="tr-TR" b="1" dirty="0"/>
              <a:t>11,1 milyon ha ile İspanya,</a:t>
            </a:r>
          </a:p>
          <a:p>
            <a:r>
              <a:rPr lang="it-IT" b="1" dirty="0"/>
              <a:t>10 milyon ha ile Fransa,</a:t>
            </a:r>
          </a:p>
          <a:p>
            <a:r>
              <a:rPr lang="it-IT" b="1" dirty="0"/>
              <a:t>4,9 milyon ha ile Almanya,</a:t>
            </a:r>
          </a:p>
          <a:p>
            <a:r>
              <a:rPr lang="it-IT" b="1" dirty="0"/>
              <a:t>4,5 milyon ha ile Romanya,</a:t>
            </a:r>
          </a:p>
          <a:p>
            <a:r>
              <a:rPr lang="it-IT" b="1" dirty="0"/>
              <a:t>4 milyon ha ile İtalya</a:t>
            </a:r>
            <a:r>
              <a:rPr lang="it-IT" b="1" dirty="0" smtClean="0"/>
              <a:t>,</a:t>
            </a:r>
            <a:endParaRPr lang="it-IT"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t>Avrupa Birliği - mera alanları</a:t>
            </a:r>
            <a:br>
              <a:rPr lang="tr-TR" dirty="0" smtClean="0"/>
            </a:b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Avrupa </a:t>
            </a:r>
            <a:r>
              <a:rPr lang="tr-TR" dirty="0"/>
              <a:t>Birliği </a:t>
            </a:r>
            <a:r>
              <a:rPr lang="tr-TR" dirty="0" err="1"/>
              <a:t>ulkelerinde</a:t>
            </a:r>
            <a:r>
              <a:rPr lang="tr-TR" dirty="0"/>
              <a:t> meralar, hem hayvanların kaba yem kaynağı hem de </a:t>
            </a:r>
            <a:r>
              <a:rPr lang="tr-TR" dirty="0" smtClean="0"/>
              <a:t>çevre korumada </a:t>
            </a:r>
            <a:r>
              <a:rPr lang="tr-TR" dirty="0"/>
              <a:t>ç</a:t>
            </a:r>
            <a:r>
              <a:rPr lang="tr-TR" dirty="0" smtClean="0"/>
              <a:t>ok önemli </a:t>
            </a:r>
            <a:r>
              <a:rPr lang="tr-TR" dirty="0"/>
              <a:t>doğal kaynaklar olarak algılanmakta, ekolojik koşulların ve </a:t>
            </a:r>
            <a:r>
              <a:rPr lang="tr-TR" dirty="0" smtClean="0"/>
              <a:t>özellikle </a:t>
            </a:r>
            <a:r>
              <a:rPr lang="tr-TR" dirty="0"/>
              <a:t>yağışın </a:t>
            </a:r>
            <a:r>
              <a:rPr lang="tr-TR" dirty="0" smtClean="0"/>
              <a:t>elverişli olması </a:t>
            </a:r>
            <a:r>
              <a:rPr lang="tr-TR" dirty="0"/>
              <a:t>nedeniyle, pek </a:t>
            </a:r>
            <a:r>
              <a:rPr lang="tr-TR" dirty="0" smtClean="0"/>
              <a:t>çok ülkede </a:t>
            </a:r>
            <a:r>
              <a:rPr lang="tr-TR" dirty="0"/>
              <a:t>meralar </a:t>
            </a:r>
            <a:r>
              <a:rPr lang="tr-TR" dirty="0" smtClean="0"/>
              <a:t>yüksek </a:t>
            </a:r>
            <a:r>
              <a:rPr lang="tr-TR" dirty="0"/>
              <a:t>girdi kullanımıyla </a:t>
            </a:r>
            <a:r>
              <a:rPr lang="tr-TR" dirty="0" smtClean="0"/>
              <a:t>çok </a:t>
            </a:r>
            <a:r>
              <a:rPr lang="tr-TR" dirty="0"/>
              <a:t>verimli ve karlı işletmeler</a:t>
            </a:r>
          </a:p>
          <a:p>
            <a:r>
              <a:rPr lang="tr-TR" dirty="0"/>
              <a:t>olarak değerlendirilmektedir.</a:t>
            </a:r>
          </a:p>
          <a:p>
            <a:r>
              <a:rPr lang="tr-TR" dirty="0" err="1" smtClean="0"/>
              <a:t>Coğunluğu</a:t>
            </a:r>
            <a:r>
              <a:rPr lang="tr-TR" dirty="0" smtClean="0"/>
              <a:t> özel </a:t>
            </a:r>
            <a:r>
              <a:rPr lang="tr-TR" dirty="0" err="1"/>
              <a:t>mulkiyette</a:t>
            </a:r>
            <a:r>
              <a:rPr lang="tr-TR" dirty="0"/>
              <a:t> olan meralar, uzmanlaşmış hayvancılık işletmeleri tarafından </a:t>
            </a:r>
            <a:r>
              <a:rPr lang="tr-TR" dirty="0" smtClean="0"/>
              <a:t>bilimsel esaslara </a:t>
            </a:r>
            <a:r>
              <a:rPr lang="tr-TR" dirty="0"/>
              <a:t>uygun olarak korunup kullanılmaktadır.</a:t>
            </a:r>
          </a:p>
          <a:p>
            <a:r>
              <a:rPr lang="tr-TR" dirty="0" smtClean="0"/>
              <a:t>Hayvanların </a:t>
            </a:r>
            <a:r>
              <a:rPr lang="tr-TR" dirty="0"/>
              <a:t>yemi;</a:t>
            </a:r>
          </a:p>
          <a:p>
            <a:r>
              <a:rPr lang="tr-TR" dirty="0"/>
              <a:t>İrlanda’da </a:t>
            </a:r>
            <a:r>
              <a:rPr lang="tr-TR" b="1" dirty="0"/>
              <a:t>%97’si,</a:t>
            </a:r>
          </a:p>
          <a:p>
            <a:r>
              <a:rPr lang="tr-TR" dirty="0"/>
              <a:t>İngiltere’de </a:t>
            </a:r>
            <a:r>
              <a:rPr lang="tr-TR" b="1" dirty="0"/>
              <a:t>%83’ü,</a:t>
            </a:r>
          </a:p>
          <a:p>
            <a:r>
              <a:rPr lang="tr-TR" dirty="0"/>
              <a:t>Fransa’da </a:t>
            </a:r>
            <a:r>
              <a:rPr lang="tr-TR" b="1" dirty="0"/>
              <a:t>%71’i,</a:t>
            </a:r>
          </a:p>
          <a:p>
            <a:r>
              <a:rPr lang="tr-TR" dirty="0"/>
              <a:t>Hollanda’da ise </a:t>
            </a:r>
            <a:r>
              <a:rPr lang="tr-TR" b="1" dirty="0"/>
              <a:t>%54’ü</a:t>
            </a:r>
          </a:p>
          <a:p>
            <a:r>
              <a:rPr lang="tr-TR" dirty="0"/>
              <a:t>meralardan karşılanmaktadır.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Ülkemizde</a:t>
            </a:r>
            <a:endParaRPr lang="tr-TR" dirty="0"/>
          </a:p>
        </p:txBody>
      </p:sp>
      <p:sp>
        <p:nvSpPr>
          <p:cNvPr id="3" name="2 İçerik Yer Tutucusu"/>
          <p:cNvSpPr>
            <a:spLocks noGrp="1"/>
          </p:cNvSpPr>
          <p:nvPr>
            <p:ph idx="1"/>
          </p:nvPr>
        </p:nvSpPr>
        <p:spPr>
          <a:xfrm>
            <a:off x="457200" y="1340768"/>
            <a:ext cx="8229600" cy="4785395"/>
          </a:xfrm>
        </p:spPr>
        <p:txBody>
          <a:bodyPr>
            <a:normAutofit lnSpcReduction="10000"/>
          </a:bodyPr>
          <a:lstStyle/>
          <a:p>
            <a:pPr>
              <a:lnSpc>
                <a:spcPct val="80000"/>
              </a:lnSpc>
            </a:pPr>
            <a:r>
              <a:rPr lang="tr-TR" b="1" dirty="0" smtClean="0"/>
              <a:t>Birinci Dünya savaşından sonraki dönemde 44 milyon olan doğal mera alanlarımız ile 20 milyon birim olan hayvan varlığımıza karşılık, günümüzde mera alanlarımız keskin bir azalışla 12,4 milyon hektara düşmüştür.</a:t>
            </a:r>
          </a:p>
          <a:p>
            <a:pPr>
              <a:lnSpc>
                <a:spcPct val="80000"/>
              </a:lnSpc>
            </a:pPr>
            <a:r>
              <a:rPr lang="tr-TR" b="1" dirty="0" smtClean="0"/>
              <a:t>Bu durumda otlatma kapasiteleri de 2,16 hektar/hayvan birimi değerinden, 1970 </a:t>
            </a:r>
            <a:r>
              <a:rPr lang="tr-TR" b="1" dirty="0" err="1" smtClean="0"/>
              <a:t>li</a:t>
            </a:r>
            <a:r>
              <a:rPr lang="tr-TR" b="1" dirty="0" smtClean="0"/>
              <a:t> yıllarda 0,75 değerine kadar düşmüştür.</a:t>
            </a:r>
          </a:p>
          <a:p>
            <a:pPr>
              <a:lnSpc>
                <a:spcPct val="80000"/>
              </a:lnSpc>
            </a:pPr>
            <a:r>
              <a:rPr lang="tr-TR" b="1" dirty="0" smtClean="0"/>
              <a:t>Kaba bir tahminle, meralarımızdan yararlanması beklenen hayvan varlığımız, meralarımızın  taşıma kapasitesinin dört katı sayıdadır.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body" idx="1"/>
          </p:nvPr>
        </p:nvSpPr>
        <p:spPr>
          <a:xfrm>
            <a:off x="457200" y="333375"/>
            <a:ext cx="8229600" cy="6264275"/>
          </a:xfrm>
        </p:spPr>
        <p:txBody>
          <a:bodyPr>
            <a:normAutofit fontScale="92500" lnSpcReduction="20000"/>
          </a:bodyPr>
          <a:lstStyle/>
          <a:p>
            <a:pPr algn="just" eaLnBrk="1" hangingPunct="1"/>
            <a:r>
              <a:rPr lang="tr-TR" b="1" dirty="0" smtClean="0">
                <a:solidFill>
                  <a:srgbClr val="00B050"/>
                </a:solidFill>
                <a:latin typeface="Comic Sans MS" pitchFamily="66" charset="0"/>
              </a:rPr>
              <a:t>Çayır ve </a:t>
            </a:r>
            <a:r>
              <a:rPr lang="tr-TR" b="1" dirty="0" smtClean="0">
                <a:solidFill>
                  <a:srgbClr val="00B050"/>
                </a:solidFill>
                <a:latin typeface="Comic Sans MS" pitchFamily="66" charset="0"/>
              </a:rPr>
              <a:t>meraların Önemi</a:t>
            </a:r>
            <a:endParaRPr lang="tr-TR" b="1" dirty="0" smtClean="0">
              <a:solidFill>
                <a:srgbClr val="00B050"/>
              </a:solidFill>
              <a:latin typeface="Comic Sans MS" pitchFamily="66" charset="0"/>
            </a:endParaRPr>
          </a:p>
          <a:p>
            <a:pPr algn="just"/>
            <a:r>
              <a:rPr lang="tr-TR" dirty="0" smtClean="0">
                <a:latin typeface="Comic Sans MS" pitchFamily="66" charset="0"/>
              </a:rPr>
              <a:t>Hayvan Beslemede yem maliyetlerini düşürme ve sağlıklı, hayvan refahını </a:t>
            </a:r>
            <a:r>
              <a:rPr lang="tr-TR" dirty="0" err="1" smtClean="0">
                <a:latin typeface="Comic Sans MS" pitchFamily="66" charset="0"/>
              </a:rPr>
              <a:t>gözönünde</a:t>
            </a:r>
            <a:r>
              <a:rPr lang="tr-TR" dirty="0" smtClean="0">
                <a:latin typeface="Comic Sans MS" pitchFamily="66" charset="0"/>
              </a:rPr>
              <a:t> tutan bir besleme olması açısından önemli yeri tutar.</a:t>
            </a:r>
            <a:endParaRPr lang="tr-TR" dirty="0" smtClean="0">
              <a:latin typeface="Comic Sans MS" pitchFamily="66" charset="0"/>
            </a:endParaRPr>
          </a:p>
          <a:p>
            <a:pPr algn="just"/>
            <a:r>
              <a:rPr lang="tr-TR" dirty="0" smtClean="0">
                <a:latin typeface="Comic Sans MS" pitchFamily="66" charset="0"/>
              </a:rPr>
              <a:t>Su </a:t>
            </a:r>
            <a:r>
              <a:rPr lang="tr-TR" dirty="0" smtClean="0">
                <a:latin typeface="Comic Sans MS" pitchFamily="66" charset="0"/>
              </a:rPr>
              <a:t>ve rüzgar erozyonunu </a:t>
            </a:r>
            <a:r>
              <a:rPr lang="tr-TR" dirty="0" smtClean="0">
                <a:latin typeface="Comic Sans MS" pitchFamily="66" charset="0"/>
              </a:rPr>
              <a:t>önlerler.</a:t>
            </a:r>
          </a:p>
          <a:p>
            <a:pPr algn="just"/>
            <a:r>
              <a:rPr lang="tr-TR" dirty="0" smtClean="0">
                <a:latin typeface="Comic Sans MS" pitchFamily="66" charset="0"/>
              </a:rPr>
              <a:t>Toprak </a:t>
            </a:r>
            <a:r>
              <a:rPr lang="tr-TR" dirty="0" smtClean="0">
                <a:latin typeface="Comic Sans MS" pitchFamily="66" charset="0"/>
              </a:rPr>
              <a:t>verimliliğini </a:t>
            </a:r>
            <a:r>
              <a:rPr lang="tr-TR" dirty="0" smtClean="0">
                <a:latin typeface="Comic Sans MS" pitchFamily="66" charset="0"/>
              </a:rPr>
              <a:t>artırırlar,</a:t>
            </a:r>
          </a:p>
          <a:p>
            <a:pPr algn="just"/>
            <a:r>
              <a:rPr lang="tr-TR" dirty="0" smtClean="0">
                <a:latin typeface="Comic Sans MS" pitchFamily="66" charset="0"/>
              </a:rPr>
              <a:t>Çeşitli </a:t>
            </a:r>
            <a:r>
              <a:rPr lang="tr-TR" dirty="0" smtClean="0">
                <a:latin typeface="Comic Sans MS" pitchFamily="66" charset="0"/>
              </a:rPr>
              <a:t>av ve diğer yaban hayvanlarına yaşam ortamı </a:t>
            </a:r>
            <a:r>
              <a:rPr lang="tr-TR" dirty="0" smtClean="0">
                <a:latin typeface="Comic Sans MS" pitchFamily="66" charset="0"/>
              </a:rPr>
              <a:t>olurlar,</a:t>
            </a:r>
          </a:p>
          <a:p>
            <a:pPr algn="just"/>
            <a:r>
              <a:rPr lang="tr-TR" dirty="0" smtClean="0">
                <a:latin typeface="Comic Sans MS" pitchFamily="66" charset="0"/>
              </a:rPr>
              <a:t>Su </a:t>
            </a:r>
            <a:r>
              <a:rPr lang="tr-TR" dirty="0" smtClean="0">
                <a:latin typeface="Comic Sans MS" pitchFamily="66" charset="0"/>
              </a:rPr>
              <a:t>toplama havzası olarak taban suyunu ve akarsularımızı </a:t>
            </a:r>
            <a:r>
              <a:rPr lang="tr-TR" dirty="0" smtClean="0">
                <a:latin typeface="Comic Sans MS" pitchFamily="66" charset="0"/>
              </a:rPr>
              <a:t>zenginleştirirler,</a:t>
            </a:r>
          </a:p>
          <a:p>
            <a:pPr algn="just"/>
            <a:r>
              <a:rPr lang="tr-TR" dirty="0" smtClean="0">
                <a:latin typeface="Comic Sans MS" pitchFamily="66" charset="0"/>
              </a:rPr>
              <a:t>Temiz </a:t>
            </a:r>
            <a:r>
              <a:rPr lang="tr-TR" dirty="0" smtClean="0">
                <a:latin typeface="Comic Sans MS" pitchFamily="66" charset="0"/>
              </a:rPr>
              <a:t>hava kaynağı olma ve kirli havayı temizleme fonksiyonları vardır</a:t>
            </a:r>
            <a:r>
              <a:rPr lang="tr-TR" dirty="0" smtClean="0">
                <a:latin typeface="Comic Sans MS" pitchFamily="66" charset="0"/>
              </a:rPr>
              <a:t>.</a:t>
            </a:r>
          </a:p>
          <a:p>
            <a:pPr algn="just"/>
            <a:r>
              <a:rPr lang="tr-TR" dirty="0" smtClean="0">
                <a:latin typeface="Comic Sans MS" pitchFamily="66" charset="0"/>
              </a:rPr>
              <a:t>Flora ve Fauna çeşitliliği için en önemli gen kaynaklarından biridir.</a:t>
            </a:r>
            <a:endParaRPr lang="tr-TR" dirty="0" smtClean="0">
              <a:latin typeface="Comic Sans MS" pitchFamily="66"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32098">
                                            <p:txEl>
                                              <p:pRg st="0" end="0"/>
                                            </p:txEl>
                                          </p:spTgt>
                                        </p:tgtEl>
                                        <p:attrNameLst>
                                          <p:attrName>style.visibility</p:attrName>
                                        </p:attrNameLst>
                                      </p:cBhvr>
                                      <p:to>
                                        <p:strVal val="visible"/>
                                      </p:to>
                                    </p:set>
                                    <p:anim calcmode="lin" valueType="num">
                                      <p:cBhvr>
                                        <p:cTn id="7" dur="500" fill="hold"/>
                                        <p:tgtEl>
                                          <p:spTgt spid="13209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3209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3209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32098">
                                            <p:txEl>
                                              <p:pRg st="1" end="1"/>
                                            </p:txEl>
                                          </p:spTgt>
                                        </p:tgtEl>
                                        <p:attrNameLst>
                                          <p:attrName>style.visibility</p:attrName>
                                        </p:attrNameLst>
                                      </p:cBhvr>
                                      <p:to>
                                        <p:strVal val="visible"/>
                                      </p:to>
                                    </p:set>
                                    <p:anim calcmode="lin" valueType="num">
                                      <p:cBhvr>
                                        <p:cTn id="14" dur="500" fill="hold"/>
                                        <p:tgtEl>
                                          <p:spTgt spid="13209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13209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13209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32098">
                                            <p:txEl>
                                              <p:pRg st="2" end="2"/>
                                            </p:txEl>
                                          </p:spTgt>
                                        </p:tgtEl>
                                        <p:attrNameLst>
                                          <p:attrName>style.visibility</p:attrName>
                                        </p:attrNameLst>
                                      </p:cBhvr>
                                      <p:to>
                                        <p:strVal val="visible"/>
                                      </p:to>
                                    </p:set>
                                    <p:anim calcmode="lin" valueType="num">
                                      <p:cBhvr>
                                        <p:cTn id="21" dur="500" fill="hold"/>
                                        <p:tgtEl>
                                          <p:spTgt spid="13209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3209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13209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32098">
                                            <p:txEl>
                                              <p:pRg st="3" end="3"/>
                                            </p:txEl>
                                          </p:spTgt>
                                        </p:tgtEl>
                                        <p:attrNameLst>
                                          <p:attrName>style.visibility</p:attrName>
                                        </p:attrNameLst>
                                      </p:cBhvr>
                                      <p:to>
                                        <p:strVal val="visible"/>
                                      </p:to>
                                    </p:set>
                                    <p:anim calcmode="lin" valueType="num">
                                      <p:cBhvr>
                                        <p:cTn id="28" dur="500" fill="hold"/>
                                        <p:tgtEl>
                                          <p:spTgt spid="13209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13209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132098">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132098">
                                            <p:txEl>
                                              <p:pRg st="4" end="4"/>
                                            </p:txEl>
                                          </p:spTgt>
                                        </p:tgtEl>
                                        <p:attrNameLst>
                                          <p:attrName>style.visibility</p:attrName>
                                        </p:attrNameLst>
                                      </p:cBhvr>
                                      <p:to>
                                        <p:strVal val="visible"/>
                                      </p:to>
                                    </p:set>
                                    <p:anim calcmode="lin" valueType="num">
                                      <p:cBhvr>
                                        <p:cTn id="35" dur="500" fill="hold"/>
                                        <p:tgtEl>
                                          <p:spTgt spid="132098">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132098">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132098">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132098">
                                            <p:txEl>
                                              <p:pRg st="5" end="5"/>
                                            </p:txEl>
                                          </p:spTgt>
                                        </p:tgtEl>
                                        <p:attrNameLst>
                                          <p:attrName>style.visibility</p:attrName>
                                        </p:attrNameLst>
                                      </p:cBhvr>
                                      <p:to>
                                        <p:strVal val="visible"/>
                                      </p:to>
                                    </p:set>
                                    <p:anim calcmode="lin" valueType="num">
                                      <p:cBhvr>
                                        <p:cTn id="42" dur="500" fill="hold"/>
                                        <p:tgtEl>
                                          <p:spTgt spid="132098">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132098">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132098">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132098">
                                            <p:txEl>
                                              <p:pRg st="6" end="6"/>
                                            </p:txEl>
                                          </p:spTgt>
                                        </p:tgtEl>
                                        <p:attrNameLst>
                                          <p:attrName>style.visibility</p:attrName>
                                        </p:attrNameLst>
                                      </p:cBhvr>
                                      <p:to>
                                        <p:strVal val="visible"/>
                                      </p:to>
                                    </p:set>
                                    <p:anim calcmode="lin" valueType="num">
                                      <p:cBhvr>
                                        <p:cTn id="49" dur="500" fill="hold"/>
                                        <p:tgtEl>
                                          <p:spTgt spid="132098">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132098">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132098">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grpId="0" nodeType="clickEffect">
                                  <p:stCondLst>
                                    <p:cond delay="0"/>
                                  </p:stCondLst>
                                  <p:childTnLst>
                                    <p:set>
                                      <p:cBhvr>
                                        <p:cTn id="55" dur="1" fill="hold">
                                          <p:stCondLst>
                                            <p:cond delay="0"/>
                                          </p:stCondLst>
                                        </p:cTn>
                                        <p:tgtEl>
                                          <p:spTgt spid="132098">
                                            <p:txEl>
                                              <p:pRg st="7" end="7"/>
                                            </p:txEl>
                                          </p:spTgt>
                                        </p:tgtEl>
                                        <p:attrNameLst>
                                          <p:attrName>style.visibility</p:attrName>
                                        </p:attrNameLst>
                                      </p:cBhvr>
                                      <p:to>
                                        <p:strVal val="visible"/>
                                      </p:to>
                                    </p:set>
                                    <p:anim calcmode="lin" valueType="num">
                                      <p:cBhvr>
                                        <p:cTn id="56" dur="500" fill="hold"/>
                                        <p:tgtEl>
                                          <p:spTgt spid="132098">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132098">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13209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1202" name="Rectangle 1"/>
          <p:cNvSpPr>
            <a:spLocks noChangeArrowheads="1"/>
          </p:cNvSpPr>
          <p:nvPr/>
        </p:nvSpPr>
        <p:spPr bwMode="auto">
          <a:xfrm>
            <a:off x="2857500" y="1000125"/>
            <a:ext cx="2844800" cy="1108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tr-TR" sz="6600" dirty="0">
                <a:solidFill>
                  <a:srgbClr val="00B050"/>
                </a:solidFill>
                <a:latin typeface="Comic Sans MS" pitchFamily="66" charset="0"/>
              </a:rPr>
              <a:t>ÇAYIR</a:t>
            </a:r>
            <a:endParaRPr lang="tr-TR" sz="6600" dirty="0">
              <a:solidFill>
                <a:srgbClr val="00B050"/>
              </a:solidFill>
              <a:latin typeface="Tahoma" pitchFamily="34" charset="0"/>
            </a:endParaRPr>
          </a:p>
        </p:txBody>
      </p:sp>
      <p:sp>
        <p:nvSpPr>
          <p:cNvPr id="64515" name="TextBox 3"/>
          <p:cNvSpPr txBox="1">
            <a:spLocks noChangeArrowheads="1"/>
          </p:cNvSpPr>
          <p:nvPr/>
        </p:nvSpPr>
        <p:spPr bwMode="auto">
          <a:xfrm>
            <a:off x="357188" y="2286000"/>
            <a:ext cx="8429625" cy="3478213"/>
          </a:xfrm>
          <a:prstGeom prst="rect">
            <a:avLst/>
          </a:prstGeom>
          <a:noFill/>
          <a:ln w="9525">
            <a:noFill/>
            <a:miter lim="800000"/>
            <a:headEnd/>
            <a:tailEnd/>
          </a:ln>
        </p:spPr>
        <p:txBody>
          <a:bodyPr>
            <a:spAutoFit/>
          </a:bodyPr>
          <a:lstStyle/>
          <a:p>
            <a:pPr>
              <a:defRPr/>
            </a:pPr>
            <a:r>
              <a:rPr lang="tr-TR" sz="4000" dirty="0">
                <a:latin typeface="Comic Sans MS" pitchFamily="66" charset="0"/>
                <a:cs typeface="+mn-cs"/>
              </a:rPr>
              <a:t>Otu biçilerek değerlendirilen,                                      </a:t>
            </a:r>
          </a:p>
          <a:p>
            <a:pPr>
              <a:defRPr/>
            </a:pPr>
            <a:r>
              <a:rPr lang="tr-TR" sz="4000" dirty="0">
                <a:latin typeface="Comic Sans MS" pitchFamily="66" charset="0"/>
                <a:cs typeface="+mn-cs"/>
              </a:rPr>
              <a:t>taban suyunun yüzeye yakın olduğu</a:t>
            </a:r>
          </a:p>
          <a:p>
            <a:pPr>
              <a:defRPr/>
            </a:pPr>
            <a:r>
              <a:rPr lang="tr-TR" sz="4000" dirty="0">
                <a:latin typeface="Comic Sans MS" pitchFamily="66" charset="0"/>
                <a:cs typeface="+mn-cs"/>
              </a:rPr>
              <a:t>yerlerde bulunan ve üzerinde daha</a:t>
            </a:r>
          </a:p>
          <a:p>
            <a:pPr>
              <a:defRPr/>
            </a:pPr>
            <a:r>
              <a:rPr lang="tr-TR" sz="4000" dirty="0">
                <a:latin typeface="Comic Sans MS" pitchFamily="66" charset="0"/>
                <a:cs typeface="+mn-cs"/>
              </a:rPr>
              <a:t>çok, yüksek boylu yumaklı</a:t>
            </a:r>
          </a:p>
          <a:p>
            <a:pPr>
              <a:defRPr/>
            </a:pPr>
            <a:r>
              <a:rPr lang="tr-TR" sz="4000" dirty="0">
                <a:latin typeface="Comic Sans MS" pitchFamily="66" charset="0"/>
                <a:cs typeface="+mn-cs"/>
              </a:rPr>
              <a:t>bitkilerin bulunduğu yem alanıdır.</a:t>
            </a:r>
            <a:r>
              <a:rPr lang="tr-TR" sz="4000" b="1" dirty="0">
                <a:effectLst>
                  <a:outerShdw blurRad="50800" dist="38100" algn="tr" rotWithShape="0">
                    <a:prstClr val="black">
                      <a:alpha val="40000"/>
                    </a:prstClr>
                  </a:outerShdw>
                </a:effectLst>
                <a:latin typeface="Tahoma" pitchFamily="34" charset="0"/>
                <a:cs typeface="+mn-cs"/>
              </a:rPr>
              <a:t> </a:t>
            </a:r>
            <a:endParaRPr lang="tr-TR" sz="4000" dirty="0">
              <a:latin typeface="Comic Sans MS" pitchFamily="66" charset="0"/>
              <a:cs typeface="+mn-cs"/>
            </a:endParaRPr>
          </a:p>
          <a:p>
            <a:pPr>
              <a:defRPr/>
            </a:pPr>
            <a:endParaRPr lang="tr-TR" sz="2000" dirty="0">
              <a:latin typeface="Tahoma" pitchFamily="34" charset="0"/>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6" name="Rectangle 2"/>
          <p:cNvSpPr>
            <a:spLocks noGrp="1" noChangeArrowheads="1"/>
          </p:cNvSpPr>
          <p:nvPr>
            <p:ph type="title"/>
          </p:nvPr>
        </p:nvSpPr>
        <p:spPr>
          <a:xfrm>
            <a:off x="285750" y="152400"/>
            <a:ext cx="8501063" cy="762000"/>
          </a:xfrm>
          <a:solidFill>
            <a:srgbClr val="000000"/>
          </a:solidFill>
        </p:spPr>
        <p:txBody>
          <a:bodyPr/>
          <a:lstStyle/>
          <a:p>
            <a:pPr algn="ctr" eaLnBrk="1" hangingPunct="1"/>
            <a:r>
              <a:rPr lang="tr-TR" sz="3200" smtClean="0">
                <a:solidFill>
                  <a:srgbClr val="FFFF00"/>
                </a:solidFill>
                <a:effectLst/>
                <a:latin typeface="Comic Sans MS" pitchFamily="66" charset="0"/>
              </a:rPr>
              <a:t>ÇAYIRLARIN SINIFLANDIRILMASI</a:t>
            </a:r>
            <a:endParaRPr lang="en-US" sz="3200" smtClean="0">
              <a:solidFill>
                <a:srgbClr val="FFFF00"/>
              </a:solidFill>
              <a:effectLst/>
              <a:latin typeface="Comic Sans MS" pitchFamily="66" charset="0"/>
            </a:endParaRPr>
          </a:p>
        </p:txBody>
      </p:sp>
      <p:sp>
        <p:nvSpPr>
          <p:cNvPr id="9219" name="Rectangle 3"/>
          <p:cNvSpPr>
            <a:spLocks noGrp="1" noChangeArrowheads="1"/>
          </p:cNvSpPr>
          <p:nvPr>
            <p:ph type="body" idx="1"/>
          </p:nvPr>
        </p:nvSpPr>
        <p:spPr>
          <a:xfrm>
            <a:off x="228600" y="2286000"/>
            <a:ext cx="8447088" cy="3663950"/>
          </a:xfrm>
        </p:spPr>
        <p:txBody>
          <a:bodyPr>
            <a:normAutofit lnSpcReduction="10000"/>
          </a:bodyPr>
          <a:lstStyle/>
          <a:p>
            <a:pPr marL="609474" indent="-609474" algn="just" eaLnBrk="1" hangingPunct="1">
              <a:lnSpc>
                <a:spcPct val="80000"/>
              </a:lnSpc>
              <a:buClr>
                <a:srgbClr val="FF00FF"/>
              </a:buClr>
              <a:buFont typeface="+mj-lt"/>
              <a:buAutoNum type="alphaUcPeriod"/>
              <a:defRPr/>
            </a:pPr>
            <a:r>
              <a:rPr lang="tr-TR" sz="2800" dirty="0" smtClean="0">
                <a:solidFill>
                  <a:srgbClr val="FF00FF"/>
                </a:solidFill>
                <a:latin typeface="Comic Sans MS" pitchFamily="66" charset="0"/>
              </a:rPr>
              <a:t>Doğal Çayırlar: </a:t>
            </a:r>
            <a:r>
              <a:rPr lang="tr-TR" sz="2800" dirty="0" smtClean="0">
                <a:latin typeface="Comic Sans MS" pitchFamily="66" charset="0"/>
              </a:rPr>
              <a:t>Taban yerlerde ve nemli topraklarda kendiliğinden oluşan yem alanlarıdır. Doğal çayırlar toprak nemi bakımından iki kısma ayrılırlar.</a:t>
            </a:r>
          </a:p>
          <a:p>
            <a:pPr marL="990394" lvl="1" indent="-533290" algn="just" eaLnBrk="1" hangingPunct="1">
              <a:lnSpc>
                <a:spcPct val="80000"/>
              </a:lnSpc>
              <a:buFontTx/>
              <a:buAutoNum type="arabicPeriod"/>
              <a:defRPr/>
            </a:pPr>
            <a:r>
              <a:rPr lang="tr-TR" dirty="0" smtClean="0">
                <a:solidFill>
                  <a:srgbClr val="FFCC00"/>
                </a:solidFill>
                <a:latin typeface="Comic Sans MS" pitchFamily="66" charset="0"/>
              </a:rPr>
              <a:t>Yaş çayırlar: </a:t>
            </a:r>
            <a:r>
              <a:rPr lang="tr-TR" dirty="0" smtClean="0">
                <a:latin typeface="Comic Sans MS" pitchFamily="66" charset="0"/>
              </a:rPr>
              <a:t>Bütün yaz mevsimi boyunca yaş ve rutubetli olan topraklarda kendiliğinden gelişen, üç köşeli otlar ve sazların çok bulunduğu doğal çayırlardır.</a:t>
            </a:r>
          </a:p>
          <a:p>
            <a:pPr marL="990394" lvl="1" indent="-533290" algn="just" eaLnBrk="1" hangingPunct="1">
              <a:lnSpc>
                <a:spcPct val="80000"/>
              </a:lnSpc>
              <a:buFontTx/>
              <a:buAutoNum type="arabicPeriod"/>
              <a:defRPr/>
            </a:pPr>
            <a:r>
              <a:rPr lang="tr-TR" dirty="0" smtClean="0">
                <a:solidFill>
                  <a:srgbClr val="FFCC00"/>
                </a:solidFill>
                <a:latin typeface="Comic Sans MS" pitchFamily="66" charset="0"/>
              </a:rPr>
              <a:t>Kuru çayırlar: </a:t>
            </a:r>
            <a:r>
              <a:rPr lang="tr-TR" dirty="0" smtClean="0">
                <a:latin typeface="Comic Sans MS" pitchFamily="66" charset="0"/>
              </a:rPr>
              <a:t>Yaz aylarında toprağı ile beraber bitkilerin de çoğu kuruyan çayırlardır.</a:t>
            </a:r>
          </a:p>
          <a:p>
            <a:pPr marL="609474" indent="-609474" eaLnBrk="1" hangingPunct="1">
              <a:lnSpc>
                <a:spcPct val="80000"/>
              </a:lnSpc>
              <a:buFontTx/>
              <a:buNone/>
              <a:defRPr/>
            </a:pPr>
            <a:endParaRPr lang="en-US" sz="2800" dirty="0" smtClean="0">
              <a:latin typeface="Comic Sans MS" pitchFamily="66" charset="0"/>
            </a:endParaRPr>
          </a:p>
        </p:txBody>
      </p:sp>
      <p:sp>
        <p:nvSpPr>
          <p:cNvPr id="9220" name="Text Box 4"/>
          <p:cNvSpPr txBox="1">
            <a:spLocks noChangeArrowheads="1"/>
          </p:cNvSpPr>
          <p:nvPr/>
        </p:nvSpPr>
        <p:spPr bwMode="auto">
          <a:xfrm>
            <a:off x="517525" y="1176338"/>
            <a:ext cx="8093075" cy="954087"/>
          </a:xfrm>
          <a:prstGeom prst="rect">
            <a:avLst/>
          </a:prstGeom>
          <a:noFill/>
          <a:ln w="9525">
            <a:noFill/>
            <a:miter lim="800000"/>
            <a:headEnd/>
            <a:tailEnd/>
          </a:ln>
          <a:effectLst/>
        </p:spPr>
        <p:txBody>
          <a:bodyPr lIns="91420" tIns="45711" rIns="91420" bIns="45711">
            <a:spAutoFit/>
          </a:bodyPr>
          <a:lstStyle/>
          <a:p>
            <a:pPr>
              <a:defRPr/>
            </a:pPr>
            <a:r>
              <a:rPr lang="tr-TR" sz="2800" dirty="0">
                <a:solidFill>
                  <a:srgbClr val="FFFFFF"/>
                </a:solidFill>
                <a:latin typeface="Comic Sans MS" pitchFamily="66" charset="0"/>
                <a:cs typeface="+mn-cs"/>
              </a:rPr>
              <a:t>Çayırlar oluşumlarına göre </a:t>
            </a:r>
            <a:r>
              <a:rPr lang="tr-TR" sz="2800" dirty="0">
                <a:solidFill>
                  <a:srgbClr val="FF00FF"/>
                </a:solidFill>
                <a:effectLst>
                  <a:outerShdw blurRad="38100" dist="38100" dir="2700000" algn="tl">
                    <a:srgbClr val="000000"/>
                  </a:outerShdw>
                </a:effectLst>
                <a:latin typeface="Comic Sans MS" pitchFamily="66" charset="0"/>
                <a:cs typeface="+mn-cs"/>
              </a:rPr>
              <a:t>Doğal çayırlar</a:t>
            </a:r>
            <a:r>
              <a:rPr lang="tr-TR" sz="2800" dirty="0">
                <a:solidFill>
                  <a:srgbClr val="FF00FF"/>
                </a:solidFill>
                <a:latin typeface="Comic Sans MS" pitchFamily="66" charset="0"/>
                <a:cs typeface="+mn-cs"/>
              </a:rPr>
              <a:t> </a:t>
            </a:r>
            <a:r>
              <a:rPr lang="tr-TR" sz="2800" dirty="0">
                <a:solidFill>
                  <a:srgbClr val="FFFFFF"/>
                </a:solidFill>
                <a:latin typeface="Comic Sans MS" pitchFamily="66" charset="0"/>
                <a:cs typeface="+mn-cs"/>
              </a:rPr>
              <a:t>ve </a:t>
            </a:r>
            <a:r>
              <a:rPr lang="tr-TR" sz="2800" dirty="0">
                <a:solidFill>
                  <a:srgbClr val="FF00FF"/>
                </a:solidFill>
                <a:effectLst>
                  <a:outerShdw blurRad="38100" dist="38100" dir="2700000" algn="tl">
                    <a:srgbClr val="000000"/>
                  </a:outerShdw>
                </a:effectLst>
                <a:latin typeface="Comic Sans MS" pitchFamily="66" charset="0"/>
                <a:cs typeface="+mn-cs"/>
              </a:rPr>
              <a:t>Yapay çayırlar</a:t>
            </a:r>
            <a:r>
              <a:rPr lang="tr-TR" sz="2800" dirty="0">
                <a:solidFill>
                  <a:srgbClr val="FF00FF"/>
                </a:solidFill>
                <a:latin typeface="Comic Sans MS" pitchFamily="66" charset="0"/>
                <a:cs typeface="+mn-cs"/>
              </a:rPr>
              <a:t> </a:t>
            </a:r>
            <a:r>
              <a:rPr lang="tr-TR" sz="2800" dirty="0">
                <a:solidFill>
                  <a:srgbClr val="FFFFFF"/>
                </a:solidFill>
                <a:latin typeface="Comic Sans MS" pitchFamily="66" charset="0"/>
                <a:cs typeface="+mn-cs"/>
              </a:rPr>
              <a:t>olmak üzere iki kısma ayrılırlar.</a:t>
            </a:r>
            <a:endParaRPr lang="en-US" sz="2800" dirty="0">
              <a:solidFill>
                <a:srgbClr val="FFFFFF"/>
              </a:solidFill>
              <a:latin typeface="Comic Sans MS" pitchFamily="66" charset="0"/>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85813" y="285750"/>
            <a:ext cx="7772400" cy="1384300"/>
          </a:xfrm>
          <a:ln w="38100"/>
        </p:spPr>
        <p:txBody>
          <a:bodyPr/>
          <a:lstStyle/>
          <a:p>
            <a:pPr eaLnBrk="1" hangingPunct="1">
              <a:defRPr/>
            </a:pPr>
            <a:r>
              <a:rPr lang="tr-TR" sz="3200" dirty="0" smtClean="0">
                <a:solidFill>
                  <a:srgbClr val="CC66FF"/>
                </a:solidFill>
                <a:latin typeface="Comic Sans MS" pitchFamily="66" charset="0"/>
              </a:rPr>
              <a:t>Doğal çayırlar </a:t>
            </a:r>
            <a:r>
              <a:rPr lang="tr-TR" sz="3200" dirty="0" smtClean="0">
                <a:solidFill>
                  <a:schemeClr val="tx1"/>
                </a:solidFill>
                <a:latin typeface="Comic Sans MS" pitchFamily="66" charset="0"/>
              </a:rPr>
              <a:t>bulundukları yerlere </a:t>
            </a:r>
            <a:br>
              <a:rPr lang="tr-TR" sz="3200" dirty="0" smtClean="0">
                <a:solidFill>
                  <a:schemeClr val="tx1"/>
                </a:solidFill>
                <a:latin typeface="Comic Sans MS" pitchFamily="66" charset="0"/>
              </a:rPr>
            </a:br>
            <a:r>
              <a:rPr lang="tr-TR" sz="3200" dirty="0" smtClean="0">
                <a:solidFill>
                  <a:schemeClr val="tx1"/>
                </a:solidFill>
                <a:latin typeface="Comic Sans MS" pitchFamily="66" charset="0"/>
              </a:rPr>
              <a:t>göre </a:t>
            </a:r>
            <a:r>
              <a:rPr lang="tr-TR" sz="3200" smtClean="0">
                <a:solidFill>
                  <a:schemeClr val="tx1"/>
                </a:solidFill>
                <a:latin typeface="Comic Sans MS" pitchFamily="66" charset="0"/>
              </a:rPr>
              <a:t>de sınıflandırılırlar :</a:t>
            </a:r>
            <a:endParaRPr lang="en-US" sz="3200" dirty="0" smtClean="0">
              <a:solidFill>
                <a:schemeClr val="tx1"/>
              </a:solidFill>
              <a:latin typeface="Comic Sans MS" pitchFamily="66" charset="0"/>
            </a:endParaRPr>
          </a:p>
        </p:txBody>
      </p:sp>
      <p:sp>
        <p:nvSpPr>
          <p:cNvPr id="10243" name="Rectangle 3"/>
          <p:cNvSpPr>
            <a:spLocks noGrp="1" noChangeArrowheads="1"/>
          </p:cNvSpPr>
          <p:nvPr>
            <p:ph type="body" idx="1"/>
          </p:nvPr>
        </p:nvSpPr>
        <p:spPr>
          <a:xfrm>
            <a:off x="323850" y="2060575"/>
            <a:ext cx="8610600" cy="4572000"/>
          </a:xfrm>
        </p:spPr>
        <p:txBody>
          <a:bodyPr/>
          <a:lstStyle/>
          <a:p>
            <a:pPr marL="609474" indent="-609474" algn="just" eaLnBrk="1" hangingPunct="1">
              <a:buFontTx/>
              <a:buAutoNum type="arabicPeriod"/>
              <a:defRPr/>
            </a:pPr>
            <a:r>
              <a:rPr lang="tr-TR" sz="2400" dirty="0" smtClean="0">
                <a:solidFill>
                  <a:srgbClr val="FFCC00"/>
                </a:solidFill>
                <a:latin typeface="Comic Sans MS" pitchFamily="66" charset="0"/>
              </a:rPr>
              <a:t>Yayla çayırı:</a:t>
            </a:r>
            <a:r>
              <a:rPr lang="tr-TR" sz="2400" dirty="0" smtClean="0">
                <a:solidFill>
                  <a:schemeClr val="bg1"/>
                </a:solidFill>
                <a:latin typeface="Comic Sans MS" pitchFamily="66" charset="0"/>
              </a:rPr>
              <a:t> </a:t>
            </a:r>
            <a:r>
              <a:rPr lang="tr-TR" sz="2400" dirty="0" smtClean="0">
                <a:latin typeface="Comic Sans MS" pitchFamily="66" charset="0"/>
              </a:rPr>
              <a:t>Yaylalarda derin ve nemli toprakların bulunduğu küçük alanlarda oluşan doğal çayırlardır.</a:t>
            </a:r>
          </a:p>
          <a:p>
            <a:pPr marL="609474" indent="-609474" algn="just" eaLnBrk="1" hangingPunct="1">
              <a:buFontTx/>
              <a:buAutoNum type="arabicPeriod"/>
              <a:defRPr/>
            </a:pPr>
            <a:r>
              <a:rPr lang="tr-TR" sz="2400" dirty="0" smtClean="0">
                <a:solidFill>
                  <a:srgbClr val="FFCC00"/>
                </a:solidFill>
                <a:latin typeface="Comic Sans MS" pitchFamily="66" charset="0"/>
              </a:rPr>
              <a:t>Dağ çayırı:</a:t>
            </a:r>
            <a:r>
              <a:rPr lang="tr-TR" sz="2400" dirty="0" smtClean="0">
                <a:solidFill>
                  <a:schemeClr val="bg1"/>
                </a:solidFill>
                <a:latin typeface="Comic Sans MS" pitchFamily="66" charset="0"/>
              </a:rPr>
              <a:t> </a:t>
            </a:r>
            <a:r>
              <a:rPr lang="tr-TR" sz="2400" dirty="0" smtClean="0">
                <a:latin typeface="Comic Sans MS" pitchFamily="66" charset="0"/>
              </a:rPr>
              <a:t>Dağ meralarında küçük lekeler halinde bulunan ve üzerinde biçilecek özellikte bir bitki örtüsünün geliştiği alanlardır.</a:t>
            </a:r>
          </a:p>
          <a:p>
            <a:pPr marL="609474" indent="-609474" algn="just" eaLnBrk="1" hangingPunct="1">
              <a:buFontTx/>
              <a:buAutoNum type="arabicPeriod"/>
              <a:defRPr/>
            </a:pPr>
            <a:r>
              <a:rPr lang="tr-TR" sz="2400" dirty="0" smtClean="0">
                <a:solidFill>
                  <a:srgbClr val="FFCC00"/>
                </a:solidFill>
                <a:latin typeface="Comic Sans MS" pitchFamily="66" charset="0"/>
              </a:rPr>
              <a:t>Orman çayırı:</a:t>
            </a:r>
            <a:r>
              <a:rPr lang="tr-TR" sz="2400" dirty="0" smtClean="0">
                <a:solidFill>
                  <a:schemeClr val="bg1"/>
                </a:solidFill>
                <a:latin typeface="Comic Sans MS" pitchFamily="66" charset="0"/>
              </a:rPr>
              <a:t> </a:t>
            </a:r>
            <a:r>
              <a:rPr lang="tr-TR" sz="2400" dirty="0" smtClean="0">
                <a:latin typeface="Comic Sans MS" pitchFamily="66" charset="0"/>
              </a:rPr>
              <a:t>Ormanlık alanlardaki açıklıklarda veya orman ağaçlarının altında gelişen, biçime elverişli alanlardır.</a:t>
            </a:r>
          </a:p>
          <a:p>
            <a:pPr marL="609474" indent="-609474" algn="just" eaLnBrk="1" hangingPunct="1">
              <a:buFontTx/>
              <a:buAutoNum type="arabicPeriod"/>
              <a:defRPr/>
            </a:pPr>
            <a:r>
              <a:rPr lang="tr-TR" sz="2400" dirty="0" smtClean="0">
                <a:solidFill>
                  <a:srgbClr val="FFCC00"/>
                </a:solidFill>
                <a:latin typeface="Comic Sans MS" pitchFamily="66" charset="0"/>
              </a:rPr>
              <a:t>Biçenek:</a:t>
            </a:r>
            <a:r>
              <a:rPr lang="tr-TR" sz="2400" dirty="0" smtClean="0">
                <a:solidFill>
                  <a:schemeClr val="bg1"/>
                </a:solidFill>
                <a:latin typeface="Comic Sans MS" pitchFamily="66" charset="0"/>
              </a:rPr>
              <a:t> </a:t>
            </a:r>
            <a:r>
              <a:rPr lang="tr-TR" sz="2400" dirty="0" smtClean="0">
                <a:latin typeface="Comic Sans MS" pitchFamily="66" charset="0"/>
              </a:rPr>
              <a:t>Her yıl ilkbaharda belirli süre otlatıldıktan sonra, yeniden gelişen bitkilerin biçilerek değerlendirildiği doğal çayırlardır.</a:t>
            </a:r>
            <a:endParaRPr lang="en-US" sz="2400" dirty="0" smtClean="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4" name="Rectangle 1"/>
          <p:cNvSpPr>
            <a:spLocks noChangeArrowheads="1"/>
          </p:cNvSpPr>
          <p:nvPr/>
        </p:nvSpPr>
        <p:spPr bwMode="auto">
          <a:xfrm>
            <a:off x="2857500" y="1000125"/>
            <a:ext cx="2611438" cy="1108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tr-TR" sz="6600" dirty="0">
                <a:solidFill>
                  <a:srgbClr val="00B050"/>
                </a:solidFill>
                <a:latin typeface="Comic Sans MS" pitchFamily="66" charset="0"/>
              </a:rPr>
              <a:t>MERA</a:t>
            </a:r>
            <a:endParaRPr lang="tr-TR" sz="6600" dirty="0">
              <a:solidFill>
                <a:srgbClr val="00B050"/>
              </a:solidFill>
              <a:latin typeface="Tahoma" pitchFamily="34" charset="0"/>
            </a:endParaRPr>
          </a:p>
        </p:txBody>
      </p:sp>
      <p:sp>
        <p:nvSpPr>
          <p:cNvPr id="694275" name="TextBox 3"/>
          <p:cNvSpPr txBox="1">
            <a:spLocks noChangeArrowheads="1"/>
          </p:cNvSpPr>
          <p:nvPr/>
        </p:nvSpPr>
        <p:spPr bwMode="auto">
          <a:xfrm>
            <a:off x="928688" y="2286000"/>
            <a:ext cx="8215312" cy="3478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4000" dirty="0">
                <a:latin typeface="Comic Sans MS" pitchFamily="66" charset="0"/>
              </a:rPr>
              <a:t>Üzerinde evcil hayvanların otlamasına elverişli doğal veya yapay bir bitki örtüsü bulunan, </a:t>
            </a:r>
          </a:p>
          <a:p>
            <a:pPr eaLnBrk="1" hangingPunct="1"/>
            <a:r>
              <a:rPr lang="tr-TR" sz="4000" dirty="0">
                <a:latin typeface="Comic Sans MS" pitchFamily="66" charset="0"/>
              </a:rPr>
              <a:t>kısa boylu bitkilerden oluşan  </a:t>
            </a:r>
          </a:p>
          <a:p>
            <a:pPr eaLnBrk="1" hangingPunct="1"/>
            <a:r>
              <a:rPr lang="tr-TR" sz="4000" dirty="0">
                <a:latin typeface="Comic Sans MS" pitchFamily="66" charset="0"/>
              </a:rPr>
              <a:t>yem alanlarına mera denir. </a:t>
            </a:r>
          </a:p>
          <a:p>
            <a:pPr eaLnBrk="1" hangingPunct="1"/>
            <a:endParaRPr lang="tr-TR" sz="2000" dirty="0">
              <a:solidFill>
                <a:srgbClr val="FFFFFF"/>
              </a:solidFill>
              <a:latin typeface="Tahom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5298" name="TextBox 1"/>
          <p:cNvSpPr txBox="1">
            <a:spLocks noChangeArrowheads="1"/>
          </p:cNvSpPr>
          <p:nvPr/>
        </p:nvSpPr>
        <p:spPr bwMode="auto">
          <a:xfrm>
            <a:off x="1214438" y="1643063"/>
            <a:ext cx="6072187" cy="31702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3600" dirty="0">
                <a:latin typeface="Comic Sans MS" pitchFamily="66" charset="0"/>
              </a:rPr>
              <a:t>Meralar, çayırların aksine, </a:t>
            </a:r>
          </a:p>
          <a:p>
            <a:pPr eaLnBrk="1" hangingPunct="1"/>
            <a:r>
              <a:rPr lang="tr-TR" sz="3600" dirty="0">
                <a:latin typeface="Comic Sans MS" pitchFamily="66" charset="0"/>
              </a:rPr>
              <a:t>nispeten yüksek yerlerde</a:t>
            </a:r>
          </a:p>
          <a:p>
            <a:pPr eaLnBrk="1" hangingPunct="1"/>
            <a:r>
              <a:rPr lang="tr-TR" sz="3600" dirty="0">
                <a:latin typeface="Comic Sans MS" pitchFamily="66" charset="0"/>
              </a:rPr>
              <a:t>ve taban suyu derinlerde </a:t>
            </a:r>
          </a:p>
          <a:p>
            <a:pPr eaLnBrk="1" hangingPunct="1"/>
            <a:r>
              <a:rPr lang="tr-TR" sz="3600" dirty="0">
                <a:latin typeface="Comic Sans MS" pitchFamily="66" charset="0"/>
              </a:rPr>
              <a:t>bulunan kıraç alanlarda oluşurlar.</a:t>
            </a:r>
          </a:p>
          <a:p>
            <a:pPr eaLnBrk="1" hangingPunct="1"/>
            <a:endParaRPr lang="tr-TR" sz="2000" dirty="0">
              <a:latin typeface="Tahom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85750" y="476250"/>
            <a:ext cx="8715375" cy="881063"/>
          </a:xfrm>
          <a:solidFill>
            <a:srgbClr val="000000"/>
          </a:solidFill>
        </p:spPr>
        <p:txBody>
          <a:bodyPr/>
          <a:lstStyle/>
          <a:p>
            <a:pPr eaLnBrk="1" hangingPunct="1">
              <a:defRPr/>
            </a:pPr>
            <a:r>
              <a:rPr lang="tr-TR" sz="2400" dirty="0" smtClean="0">
                <a:solidFill>
                  <a:srgbClr val="FFFF00"/>
                </a:solidFill>
                <a:latin typeface="Comic Sans MS" pitchFamily="66" charset="0"/>
              </a:rPr>
              <a:t>Çayır ve meralar şu özellikleriyle birbirlerinden ayrılırlar</a:t>
            </a:r>
            <a:endParaRPr lang="en-US" sz="2400" dirty="0" smtClean="0">
              <a:solidFill>
                <a:srgbClr val="FFFF00"/>
              </a:solidFill>
              <a:latin typeface="Comic Sans MS" pitchFamily="66" charset="0"/>
            </a:endParaRPr>
          </a:p>
        </p:txBody>
      </p:sp>
      <p:sp>
        <p:nvSpPr>
          <p:cNvPr id="11267" name="Rectangle 3"/>
          <p:cNvSpPr>
            <a:spLocks noGrp="1" noChangeArrowheads="1"/>
          </p:cNvSpPr>
          <p:nvPr>
            <p:ph type="body" idx="1"/>
          </p:nvPr>
        </p:nvSpPr>
        <p:spPr>
          <a:xfrm>
            <a:off x="685800" y="1447800"/>
            <a:ext cx="7772400" cy="4648200"/>
          </a:xfrm>
        </p:spPr>
        <p:txBody>
          <a:bodyPr>
            <a:normAutofit lnSpcReduction="10000"/>
          </a:bodyPr>
          <a:lstStyle/>
          <a:p>
            <a:pPr marL="609474" indent="-609474" algn="just" eaLnBrk="1" hangingPunct="1">
              <a:lnSpc>
                <a:spcPct val="90000"/>
              </a:lnSpc>
              <a:buFontTx/>
              <a:buAutoNum type="arabicPeriod"/>
              <a:defRPr/>
            </a:pPr>
            <a:r>
              <a:rPr lang="tr-TR" sz="2400" dirty="0" smtClean="0">
                <a:latin typeface="Comic Sans MS" pitchFamily="66" charset="0"/>
              </a:rPr>
              <a:t>Çayırlar taban suyunun oldukça yüksek bulunduğu nemli topraklarda oluşurken, meralar taban suyunun daha çok derinlerde olduğu yerlerde bulunur.</a:t>
            </a:r>
          </a:p>
          <a:p>
            <a:pPr marL="609474" indent="-609474" algn="just" eaLnBrk="1" hangingPunct="1">
              <a:lnSpc>
                <a:spcPct val="90000"/>
              </a:lnSpc>
              <a:buFontTx/>
              <a:buAutoNum type="arabicPeriod"/>
              <a:defRPr/>
            </a:pPr>
            <a:r>
              <a:rPr lang="tr-TR" sz="2400" dirty="0" smtClean="0">
                <a:latin typeface="Comic Sans MS" pitchFamily="66" charset="0"/>
              </a:rPr>
              <a:t>Çayırlarda bulunan bitkiler genellikle kök-sap ve sülük bulunmayan ve dik olarak gelişen yumaklı bitkilerdir. Mera bitkileri genellikle yumak halinde fakat kısa boylu, kök-saplı ve sülüklü bitkilerdir.</a:t>
            </a:r>
          </a:p>
          <a:p>
            <a:pPr marL="609474" indent="-609474" algn="just" eaLnBrk="1" hangingPunct="1">
              <a:lnSpc>
                <a:spcPct val="90000"/>
              </a:lnSpc>
              <a:buFontTx/>
              <a:buAutoNum type="arabicPeriod"/>
              <a:defRPr/>
            </a:pPr>
            <a:r>
              <a:rPr lang="tr-TR" sz="2400" dirty="0" smtClean="0">
                <a:latin typeface="Comic Sans MS" pitchFamily="66" charset="0"/>
              </a:rPr>
              <a:t>Çayırlar genellikle biçilmek, meralar ise otlatılmak yoluyla değerlendirilen yem alanlarıdır.</a:t>
            </a:r>
          </a:p>
          <a:p>
            <a:pPr marL="609474" indent="-609474" algn="just" eaLnBrk="1" hangingPunct="1">
              <a:lnSpc>
                <a:spcPct val="90000"/>
              </a:lnSpc>
              <a:buFontTx/>
              <a:buAutoNum type="arabicPeriod"/>
              <a:defRPr/>
            </a:pPr>
            <a:r>
              <a:rPr lang="tr-TR" sz="2400" dirty="0" smtClean="0">
                <a:latin typeface="Comic Sans MS" pitchFamily="66" charset="0"/>
              </a:rPr>
              <a:t>Çayırlar genellikle düz, taban yerlerde oluşmalarına karşılık, meralar daha meyilli topraklarda oluşmuşlardır.</a:t>
            </a:r>
            <a:endParaRPr lang="en-US" sz="2400" dirty="0" smtClean="0">
              <a:latin typeface="Comic Sans MS" pitchFamily="66"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304800"/>
            <a:ext cx="7772400" cy="1143000"/>
          </a:xfrm>
          <a:ln w="38100"/>
        </p:spPr>
        <p:txBody>
          <a:bodyPr/>
          <a:lstStyle/>
          <a:p>
            <a:pPr eaLnBrk="1" hangingPunct="1">
              <a:defRPr/>
            </a:pPr>
            <a:r>
              <a:rPr lang="tr-TR" sz="2400" dirty="0" smtClean="0">
                <a:solidFill>
                  <a:srgbClr val="FFFF00"/>
                </a:solidFill>
                <a:latin typeface="Comic Sans MS" pitchFamily="66" charset="0"/>
              </a:rPr>
              <a:t>Meralar oluşumlarına göre</a:t>
            </a:r>
            <a:r>
              <a:rPr lang="tr-TR" sz="2400" dirty="0" smtClean="0">
                <a:solidFill>
                  <a:srgbClr val="FFFF00"/>
                </a:solidFill>
                <a:effectLst>
                  <a:outerShdw blurRad="38100" dist="38100" dir="2700000" algn="tl">
                    <a:srgbClr val="FFFFFF"/>
                  </a:outerShdw>
                </a:effectLst>
                <a:latin typeface="Comic Sans MS" pitchFamily="66" charset="0"/>
              </a:rPr>
              <a:t> </a:t>
            </a:r>
            <a:r>
              <a:rPr lang="tr-TR" sz="2400" u="sng" dirty="0" smtClean="0">
                <a:solidFill>
                  <a:srgbClr val="FF00FF"/>
                </a:solidFill>
                <a:latin typeface="Comic Sans MS" pitchFamily="66" charset="0"/>
              </a:rPr>
              <a:t>Doğal mera</a:t>
            </a:r>
            <a:r>
              <a:rPr lang="tr-TR" sz="2400" dirty="0" smtClean="0">
                <a:solidFill>
                  <a:srgbClr val="FF00FF"/>
                </a:solidFill>
                <a:effectLst>
                  <a:outerShdw blurRad="38100" dist="38100" dir="2700000" algn="tl">
                    <a:srgbClr val="FFFFFF"/>
                  </a:outerShdw>
                </a:effectLst>
                <a:latin typeface="Comic Sans MS" pitchFamily="66" charset="0"/>
              </a:rPr>
              <a:t> </a:t>
            </a:r>
            <a:r>
              <a:rPr lang="tr-TR" sz="2400" dirty="0" smtClean="0">
                <a:solidFill>
                  <a:srgbClr val="FFFF00"/>
                </a:solidFill>
                <a:latin typeface="Comic Sans MS" pitchFamily="66" charset="0"/>
              </a:rPr>
              <a:t>ve</a:t>
            </a:r>
            <a:r>
              <a:rPr lang="tr-TR" sz="2400" dirty="0" smtClean="0">
                <a:solidFill>
                  <a:srgbClr val="FFC000"/>
                </a:solidFill>
                <a:effectLst>
                  <a:outerShdw blurRad="38100" dist="38100" dir="2700000" algn="tl">
                    <a:srgbClr val="FFFFFF"/>
                  </a:outerShdw>
                </a:effectLst>
                <a:latin typeface="Comic Sans MS" pitchFamily="66" charset="0"/>
              </a:rPr>
              <a:t> </a:t>
            </a:r>
            <a:r>
              <a:rPr lang="tr-TR" sz="2400" u="sng" dirty="0" smtClean="0">
                <a:solidFill>
                  <a:srgbClr val="FF00FF"/>
                </a:solidFill>
                <a:effectLst/>
                <a:latin typeface="Comic Sans MS" pitchFamily="66" charset="0"/>
              </a:rPr>
              <a:t>Y</a:t>
            </a:r>
            <a:r>
              <a:rPr lang="tr-TR" sz="2400" u="sng" dirty="0" smtClean="0">
                <a:solidFill>
                  <a:srgbClr val="FF00FF"/>
                </a:solidFill>
                <a:latin typeface="Comic Sans MS" pitchFamily="66" charset="0"/>
              </a:rPr>
              <a:t>apay mera</a:t>
            </a:r>
            <a:r>
              <a:rPr lang="tr-TR" sz="2400" dirty="0" smtClean="0">
                <a:solidFill>
                  <a:srgbClr val="FF00FF"/>
                </a:solidFill>
                <a:effectLst>
                  <a:outerShdw blurRad="38100" dist="38100" dir="2700000" algn="tl">
                    <a:srgbClr val="FFFFFF"/>
                  </a:outerShdw>
                </a:effectLst>
                <a:latin typeface="Comic Sans MS" pitchFamily="66" charset="0"/>
              </a:rPr>
              <a:t> </a:t>
            </a:r>
            <a:r>
              <a:rPr lang="tr-TR" sz="2400" dirty="0" smtClean="0">
                <a:solidFill>
                  <a:srgbClr val="FFFF00"/>
                </a:solidFill>
                <a:latin typeface="Comic Sans MS" pitchFamily="66" charset="0"/>
              </a:rPr>
              <a:t>olarak iki kısımdan oluşurlar</a:t>
            </a:r>
            <a:endParaRPr lang="en-US" sz="2400" dirty="0" smtClean="0">
              <a:solidFill>
                <a:srgbClr val="FFFF00"/>
              </a:solidFill>
              <a:latin typeface="Comic Sans MS" pitchFamily="66" charset="0"/>
            </a:endParaRPr>
          </a:p>
        </p:txBody>
      </p:sp>
      <p:sp>
        <p:nvSpPr>
          <p:cNvPr id="13315" name="Rectangle 3"/>
          <p:cNvSpPr>
            <a:spLocks noGrp="1" noChangeArrowheads="1"/>
          </p:cNvSpPr>
          <p:nvPr>
            <p:ph type="body" idx="1"/>
          </p:nvPr>
        </p:nvSpPr>
        <p:spPr>
          <a:xfrm>
            <a:off x="685800" y="1905000"/>
            <a:ext cx="7772400" cy="4548188"/>
          </a:xfrm>
        </p:spPr>
        <p:txBody>
          <a:bodyPr/>
          <a:lstStyle/>
          <a:p>
            <a:pPr marL="457200" indent="-457200" algn="just" eaLnBrk="1" hangingPunct="1">
              <a:lnSpc>
                <a:spcPct val="80000"/>
              </a:lnSpc>
              <a:buClr>
                <a:srgbClr val="FF00FF"/>
              </a:buClr>
              <a:buFont typeface="+mj-lt"/>
              <a:buAutoNum type="alphaUcPeriod"/>
              <a:defRPr/>
            </a:pPr>
            <a:r>
              <a:rPr lang="tr-TR" sz="2400" dirty="0" smtClean="0">
                <a:solidFill>
                  <a:srgbClr val="FF00FF"/>
                </a:solidFill>
                <a:latin typeface="Comic Sans MS" pitchFamily="66" charset="0"/>
              </a:rPr>
              <a:t>Doğal meralar: </a:t>
            </a:r>
            <a:r>
              <a:rPr lang="tr-TR" sz="2400" dirty="0" smtClean="0">
                <a:latin typeface="Comic Sans MS" pitchFamily="66" charset="0"/>
              </a:rPr>
              <a:t>Bulundukları yerlere, bulundurdukları bitki çeşitlerine ve faydalanma şekillerine göre farklılık gösterirler.</a:t>
            </a:r>
          </a:p>
          <a:p>
            <a:pPr marL="380920" indent="-380920" eaLnBrk="1" hangingPunct="1">
              <a:lnSpc>
                <a:spcPct val="80000"/>
              </a:lnSpc>
              <a:buFontTx/>
              <a:buNone/>
              <a:defRPr/>
            </a:pPr>
            <a:endParaRPr lang="tr-TR" sz="2400" dirty="0" smtClean="0">
              <a:latin typeface="Comic Sans MS" pitchFamily="66" charset="0"/>
            </a:endParaRPr>
          </a:p>
          <a:p>
            <a:pPr marL="818980" lvl="1" indent="-342829" algn="just" eaLnBrk="1" hangingPunct="1">
              <a:lnSpc>
                <a:spcPct val="80000"/>
              </a:lnSpc>
              <a:buFont typeface="Tahoma" pitchFamily="34" charset="0"/>
              <a:buAutoNum type="arabicPeriod"/>
              <a:defRPr/>
            </a:pPr>
            <a:r>
              <a:rPr lang="tr-TR" sz="2400" dirty="0" smtClean="0">
                <a:solidFill>
                  <a:srgbClr val="FFFF00"/>
                </a:solidFill>
                <a:latin typeface="Comic Sans MS" pitchFamily="66" charset="0"/>
              </a:rPr>
              <a:t>Taban meralar :</a:t>
            </a:r>
            <a:r>
              <a:rPr lang="tr-TR" sz="2400" dirty="0" smtClean="0">
                <a:solidFill>
                  <a:srgbClr val="FFFF00"/>
                </a:solidFill>
                <a:effectLst>
                  <a:outerShdw blurRad="38100" dist="38100" dir="2700000" algn="tl">
                    <a:srgbClr val="FFFFFF"/>
                  </a:outerShdw>
                </a:effectLst>
                <a:latin typeface="Comic Sans MS" pitchFamily="66" charset="0"/>
              </a:rPr>
              <a:t> </a:t>
            </a:r>
            <a:r>
              <a:rPr lang="tr-TR" sz="2400" dirty="0" smtClean="0">
                <a:latin typeface="Comic Sans MS" pitchFamily="66" charset="0"/>
              </a:rPr>
              <a:t>Toprağın oldukça düz, nemli ve besleyici olduğu taban arazilerde kendiliğinden gelişmiş olan doğal meralardır.</a:t>
            </a:r>
          </a:p>
          <a:p>
            <a:pPr marL="818980" lvl="1" indent="-342829" algn="just" eaLnBrk="1" hangingPunct="1">
              <a:lnSpc>
                <a:spcPct val="80000"/>
              </a:lnSpc>
              <a:buFont typeface="Tahoma" pitchFamily="34" charset="0"/>
              <a:buAutoNum type="arabicPeriod"/>
              <a:defRPr/>
            </a:pPr>
            <a:r>
              <a:rPr lang="tr-TR" sz="2400" dirty="0" smtClean="0">
                <a:solidFill>
                  <a:srgbClr val="FFFF00"/>
                </a:solidFill>
                <a:latin typeface="Comic Sans MS" pitchFamily="66" charset="0"/>
              </a:rPr>
              <a:t>Tuzlu ve Alkali taban meralar:</a:t>
            </a:r>
            <a:r>
              <a:rPr lang="tr-TR" sz="2400" dirty="0" smtClean="0">
                <a:solidFill>
                  <a:srgbClr val="FFFF00"/>
                </a:solidFill>
                <a:effectLst>
                  <a:outerShdw blurRad="38100" dist="38100" dir="2700000" algn="tl">
                    <a:srgbClr val="FFFFFF"/>
                  </a:outerShdw>
                </a:effectLst>
                <a:latin typeface="Comic Sans MS" pitchFamily="66" charset="0"/>
              </a:rPr>
              <a:t> </a:t>
            </a:r>
            <a:r>
              <a:rPr lang="tr-TR" sz="2400" dirty="0" smtClean="0">
                <a:latin typeface="Comic Sans MS" pitchFamily="66" charset="0"/>
              </a:rPr>
              <a:t>Toprağının önemli miktarda tuzlu ve alkali madde içerdiği taban meralardır.</a:t>
            </a:r>
          </a:p>
          <a:p>
            <a:pPr marL="818980" lvl="1" indent="-342829" algn="just" eaLnBrk="1" hangingPunct="1">
              <a:lnSpc>
                <a:spcPct val="80000"/>
              </a:lnSpc>
              <a:buFont typeface="Tahoma" pitchFamily="34" charset="0"/>
              <a:buAutoNum type="arabicPeriod"/>
              <a:defRPr/>
            </a:pPr>
            <a:r>
              <a:rPr lang="tr-TR" sz="2400" dirty="0" smtClean="0">
                <a:solidFill>
                  <a:srgbClr val="FFFF00"/>
                </a:solidFill>
                <a:latin typeface="Comic Sans MS" pitchFamily="66" charset="0"/>
              </a:rPr>
              <a:t>Kıraç meralar:</a:t>
            </a:r>
            <a:r>
              <a:rPr lang="tr-TR" sz="2400" dirty="0" smtClean="0">
                <a:solidFill>
                  <a:srgbClr val="FFFF00"/>
                </a:solidFill>
                <a:effectLst>
                  <a:outerShdw blurRad="38100" dist="38100" dir="2700000" algn="tl">
                    <a:srgbClr val="FFFFFF"/>
                  </a:outerShdw>
                </a:effectLst>
                <a:latin typeface="Comic Sans MS" pitchFamily="66" charset="0"/>
              </a:rPr>
              <a:t> </a:t>
            </a:r>
            <a:r>
              <a:rPr lang="tr-TR" sz="2400" dirty="0" smtClean="0">
                <a:latin typeface="Comic Sans MS" pitchFamily="66" charset="0"/>
              </a:rPr>
              <a:t>Fakir ve kurak topraklarda bulunan bu meralar yurdumuzun önemli bir kısmını kaplar.</a:t>
            </a:r>
            <a:endParaRPr lang="en-US" sz="2400" dirty="0" smtClean="0">
              <a:latin typeface="Comic Sans MS" pitchFamily="66"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921</Words>
  <Application>Microsoft Office PowerPoint</Application>
  <PresentationFormat>Ekran Gösterisi (4:3)</PresentationFormat>
  <Paragraphs>124</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Slayt 1</vt:lpstr>
      <vt:lpstr>Slayt 2</vt:lpstr>
      <vt:lpstr>Slayt 3</vt:lpstr>
      <vt:lpstr>ÇAYIRLARIN SINIFLANDIRILMASI</vt:lpstr>
      <vt:lpstr>Doğal çayırlar bulundukları yerlere  göre de sınıflandırılırlar :</vt:lpstr>
      <vt:lpstr>Slayt 6</vt:lpstr>
      <vt:lpstr>Slayt 7</vt:lpstr>
      <vt:lpstr>Çayır ve meralar şu özellikleriyle birbirlerinden ayrılırlar</vt:lpstr>
      <vt:lpstr>Meralar oluşumlarına göre Doğal mera ve Yapay mera olarak iki kısımdan oluşurlar</vt:lpstr>
      <vt:lpstr>Slayt 10</vt:lpstr>
      <vt:lpstr>Slayt 11</vt:lpstr>
      <vt:lpstr>Slayt 12</vt:lpstr>
      <vt:lpstr>Slayt 13</vt:lpstr>
      <vt:lpstr>Dünyada Mera Alanlarına örnekler</vt:lpstr>
      <vt:lpstr>Slayt 15</vt:lpstr>
      <vt:lpstr>Rakamlarla Avrupa Çayır Mera Alanları</vt:lpstr>
      <vt:lpstr> Avrupa Birliği - mera alanları </vt:lpstr>
      <vt:lpstr>Ülkemizde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nurdan</dc:creator>
  <cp:lastModifiedBy>nurdan</cp:lastModifiedBy>
  <cp:revision>10</cp:revision>
  <dcterms:created xsi:type="dcterms:W3CDTF">2017-02-03T11:59:30Z</dcterms:created>
  <dcterms:modified xsi:type="dcterms:W3CDTF">2017-02-03T12:23:18Z</dcterms:modified>
</cp:coreProperties>
</file>