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0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42D23-6936-4136-81D8-110E115A6CD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57336-0CF3-4E79-9F8A-627C4187652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DERS 6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Genel bir </a:t>
            </a:r>
            <a:r>
              <a:rPr lang="tr-TR" smtClean="0"/>
              <a:t>kirlilik modeli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88961"/>
            <a:ext cx="8229600" cy="5554683"/>
          </a:xfrm>
        </p:spPr>
        <p:txBody>
          <a:bodyPr>
            <a:normAutofit/>
          </a:bodyPr>
          <a:lstStyle/>
          <a:p>
            <a:r>
              <a:rPr lang="tr-TR" dirty="0" smtClean="0"/>
              <a:t>Kirliliğin </a:t>
            </a:r>
            <a:r>
              <a:rPr lang="tr-TR" dirty="0" smtClean="0"/>
              <a:t>çevreye </a:t>
            </a:r>
            <a:r>
              <a:rPr lang="tr-TR" dirty="0" smtClean="0"/>
              <a:t>vermiş olduğu </a:t>
            </a:r>
            <a:r>
              <a:rPr lang="tr-TR" dirty="0" smtClean="0"/>
              <a:t>zararı, </a:t>
            </a:r>
            <a:r>
              <a:rPr lang="tr-TR" dirty="0" smtClean="0"/>
              <a:t>zarar fonksiyonu </a:t>
            </a:r>
            <a:r>
              <a:rPr lang="tr-TR" dirty="0" smtClean="0"/>
              <a:t>ve,</a:t>
            </a:r>
          </a:p>
          <a:p>
            <a:r>
              <a:rPr lang="tr-TR" dirty="0" smtClean="0"/>
              <a:t>Kirliliği </a:t>
            </a:r>
            <a:r>
              <a:rPr lang="tr-TR" dirty="0" smtClean="0"/>
              <a:t>azaltmanın </a:t>
            </a:r>
            <a:r>
              <a:rPr lang="tr-TR" dirty="0" smtClean="0"/>
              <a:t>maliyetini, </a:t>
            </a:r>
            <a:r>
              <a:rPr lang="tr-TR" dirty="0" smtClean="0"/>
              <a:t>azaltma maliyeti fonksiyonu ile ifade ederek genel bir kirlilik modeli oluşturulabilir</a:t>
            </a:r>
            <a:r>
              <a:rPr lang="tr-TR" dirty="0" smtClean="0"/>
              <a:t>.</a:t>
            </a:r>
            <a:endParaRPr lang="tr-TR" dirty="0" smtClean="0"/>
          </a:p>
          <a:p>
            <a:r>
              <a:rPr lang="tr-TR" dirty="0" smtClean="0"/>
              <a:t>Marjinal zarar fonksiyonu </a:t>
            </a:r>
            <a:r>
              <a:rPr lang="tr-TR" b="1" dirty="0" smtClean="0"/>
              <a:t>MZ(e)</a:t>
            </a:r>
            <a:r>
              <a:rPr lang="tr-TR" dirty="0" smtClean="0"/>
              <a:t>, </a:t>
            </a:r>
            <a:r>
              <a:rPr lang="tr-TR" dirty="0" smtClean="0"/>
              <a:t>e </a:t>
            </a:r>
            <a:r>
              <a:rPr lang="tr-TR" dirty="0" smtClean="0"/>
              <a:t>seviyesindeyken </a:t>
            </a:r>
            <a:r>
              <a:rPr lang="tr-TR" dirty="0" smtClean="0"/>
              <a:t>kirlilik </a:t>
            </a:r>
            <a:r>
              <a:rPr lang="tr-TR" dirty="0" smtClean="0"/>
              <a:t>bir </a:t>
            </a:r>
            <a:r>
              <a:rPr lang="tr-TR" dirty="0" smtClean="0"/>
              <a:t>birim artarsa, kirliliğin çevreye vereceği zararın ne kadar artacağını gösterir.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9"/>
            <a:ext cx="7931224" cy="1777970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Genelde, kirlilik seviyesi yükseldikçe, kirliliğin </a:t>
            </a:r>
            <a:r>
              <a:rPr lang="tr-TR" dirty="0" smtClean="0"/>
              <a:t>bir birim artmasının çevreye vereceği </a:t>
            </a:r>
            <a:r>
              <a:rPr lang="tr-TR" dirty="0" smtClean="0"/>
              <a:t>zarar da artacağı </a:t>
            </a:r>
            <a:r>
              <a:rPr lang="tr-TR" dirty="0" smtClean="0"/>
              <a:t>için MZ(e) fonksiyonu artan </a:t>
            </a:r>
            <a:r>
              <a:rPr lang="tr-TR" dirty="0" smtClean="0"/>
              <a:t>fonksiyondur. </a:t>
            </a:r>
            <a:r>
              <a:rPr lang="tr-TR" dirty="0" smtClean="0"/>
              <a:t>Tipik bir marjinal zarar fonksiyonu aşağıda gösterilmiştir.</a:t>
            </a:r>
          </a:p>
          <a:p>
            <a:pPr marL="0" indent="0">
              <a:buNone/>
            </a:pPr>
            <a:endParaRPr lang="tr-TR" dirty="0" smtClean="0"/>
          </a:p>
        </p:txBody>
      </p:sp>
      <p:graphicFrame>
        <p:nvGraphicFramePr>
          <p:cNvPr id="2" name="Nesne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48209769"/>
              </p:ext>
            </p:extLst>
          </p:nvPr>
        </p:nvGraphicFramePr>
        <p:xfrm>
          <a:off x="1331640" y="2492896"/>
          <a:ext cx="7344816" cy="3959315"/>
        </p:xfrm>
        <a:graphic>
          <a:graphicData uri="http://schemas.openxmlformats.org/presentationml/2006/ole">
            <p:oleObj spid="_x0000_s1027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Marjinal Azaltma Maliyeti Fonksiyonu MAM(e)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MAM(e), </a:t>
            </a:r>
            <a:r>
              <a:rPr lang="tr-TR" b="1" dirty="0" smtClean="0"/>
              <a:t>e</a:t>
            </a:r>
            <a:r>
              <a:rPr lang="tr-TR" dirty="0" smtClean="0"/>
              <a:t> </a:t>
            </a:r>
            <a:r>
              <a:rPr lang="tr-TR" dirty="0" smtClean="0"/>
              <a:t>seviyesindeyken kirliliği bir birim azaltmanın maliyetini gösterir.</a:t>
            </a:r>
          </a:p>
          <a:p>
            <a:r>
              <a:rPr lang="tr-TR" dirty="0" smtClean="0"/>
              <a:t>Kirliliği </a:t>
            </a:r>
            <a:r>
              <a:rPr lang="tr-TR" dirty="0" smtClean="0"/>
              <a:t>e</a:t>
            </a:r>
            <a:r>
              <a:rPr lang="tr-TR" baseline="-25000" dirty="0" smtClean="0"/>
              <a:t>1</a:t>
            </a:r>
            <a:r>
              <a:rPr lang="tr-TR" dirty="0" smtClean="0"/>
              <a:t> </a:t>
            </a:r>
            <a:r>
              <a:rPr lang="tr-TR" dirty="0" smtClean="0"/>
              <a:t>seviyesinden </a:t>
            </a:r>
            <a:r>
              <a:rPr lang="tr-TR" dirty="0" smtClean="0"/>
              <a:t>e</a:t>
            </a:r>
            <a:r>
              <a:rPr lang="tr-TR" baseline="-25000" dirty="0" smtClean="0"/>
              <a:t>0</a:t>
            </a:r>
            <a:r>
              <a:rPr lang="tr-TR" dirty="0" smtClean="0"/>
              <a:t> </a:t>
            </a:r>
            <a:r>
              <a:rPr lang="tr-TR" dirty="0" smtClean="0"/>
              <a:t>seviyesine azaltmanın </a:t>
            </a:r>
            <a:r>
              <a:rPr lang="tr-TR" i="1" dirty="0" smtClean="0"/>
              <a:t>toplam maliyeti </a:t>
            </a:r>
            <a:r>
              <a:rPr lang="tr-TR" dirty="0" smtClean="0"/>
              <a:t>ise MAM(e) fonksiyonun altında </a:t>
            </a:r>
            <a:r>
              <a:rPr lang="tr-TR" dirty="0" smtClean="0"/>
              <a:t>ve </a:t>
            </a:r>
            <a:r>
              <a:rPr lang="tr-TR" dirty="0" smtClean="0"/>
              <a:t>e</a:t>
            </a:r>
            <a:r>
              <a:rPr lang="tr-TR" baseline="-25000" dirty="0" smtClean="0"/>
              <a:t>0</a:t>
            </a:r>
            <a:r>
              <a:rPr lang="tr-TR" dirty="0" smtClean="0"/>
              <a:t> </a:t>
            </a:r>
            <a:r>
              <a:rPr lang="tr-TR" dirty="0" smtClean="0"/>
              <a:t>ile </a:t>
            </a:r>
            <a:r>
              <a:rPr lang="tr-TR" dirty="0" smtClean="0"/>
              <a:t>e</a:t>
            </a:r>
            <a:r>
              <a:rPr lang="tr-TR" baseline="-25000" dirty="0" smtClean="0"/>
              <a:t>1</a:t>
            </a:r>
            <a:r>
              <a:rPr lang="tr-TR" dirty="0" smtClean="0"/>
              <a:t> </a:t>
            </a:r>
            <a:r>
              <a:rPr lang="tr-TR" dirty="0" smtClean="0"/>
              <a:t>arasında kalan alana eşittir.</a:t>
            </a:r>
          </a:p>
          <a:p>
            <a:r>
              <a:rPr lang="tr-TR" dirty="0" smtClean="0"/>
              <a:t>Genelde yüksek kirlilik seviyelerinde kirliliği bir birim azaltmak düşük kirlilik seviyelerine göre daha kolaydır.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9"/>
            <a:ext cx="8003232" cy="1417930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Dolayısıyla kirlilik seviyesi </a:t>
            </a:r>
            <a:r>
              <a:rPr lang="tr-TR" dirty="0" smtClean="0"/>
              <a:t>arttıkça </a:t>
            </a:r>
            <a:r>
              <a:rPr lang="tr-TR" dirty="0" smtClean="0"/>
              <a:t>MAM(e) fonksiyonu azalacaktır. Tipik bir MAM(e) fonksiyonu aşağıdaki şekilde gösterilmiştir.</a:t>
            </a:r>
          </a:p>
        </p:txBody>
      </p:sp>
      <p:graphicFrame>
        <p:nvGraphicFramePr>
          <p:cNvPr id="2" name="Nesne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72603635"/>
              </p:ext>
            </p:extLst>
          </p:nvPr>
        </p:nvGraphicFramePr>
        <p:xfrm>
          <a:off x="1396357" y="2276872"/>
          <a:ext cx="7747643" cy="4176464"/>
        </p:xfrm>
        <a:graphic>
          <a:graphicData uri="http://schemas.openxmlformats.org/presentationml/2006/ole">
            <p:oleObj spid="_x0000_s2051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Etkin Kirlilik Seviyesi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Etkin kirlilik </a:t>
            </a:r>
            <a:r>
              <a:rPr lang="tr-TR" dirty="0" smtClean="0"/>
              <a:t>seviyesi, </a:t>
            </a:r>
            <a:r>
              <a:rPr lang="tr-TR" dirty="0" smtClean="0"/>
              <a:t>kirliliğin vermiş olduğu </a:t>
            </a:r>
            <a:r>
              <a:rPr lang="tr-TR" dirty="0" smtClean="0"/>
              <a:t>(toplam) zarar </a:t>
            </a:r>
            <a:r>
              <a:rPr lang="tr-TR" dirty="0" smtClean="0"/>
              <a:t>ile kirliliği </a:t>
            </a:r>
            <a:r>
              <a:rPr lang="tr-TR" dirty="0" smtClean="0"/>
              <a:t>azaltmanın (toplam) </a:t>
            </a:r>
            <a:r>
              <a:rPr lang="tr-TR" dirty="0" smtClean="0"/>
              <a:t>maliyetinin </a:t>
            </a:r>
            <a:r>
              <a:rPr lang="tr-TR" dirty="0" smtClean="0"/>
              <a:t>toplamını minimize eden seviyedir.</a:t>
            </a:r>
          </a:p>
          <a:p>
            <a:r>
              <a:rPr lang="tr-TR" dirty="0" smtClean="0"/>
              <a:t>Eğer MZ(e) fonksiyonu artansa ve MAM(e) azalansa, </a:t>
            </a:r>
            <a:r>
              <a:rPr lang="tr-TR" i="1" dirty="0" smtClean="0"/>
              <a:t>(</a:t>
            </a:r>
            <a:r>
              <a:rPr lang="tr-TR" i="1" dirty="0" err="1" smtClean="0"/>
              <a:t>interior</a:t>
            </a:r>
            <a:r>
              <a:rPr lang="tr-TR" i="1" dirty="0" smtClean="0"/>
              <a:t> çözümde)</a:t>
            </a:r>
            <a:r>
              <a:rPr lang="tr-TR" dirty="0" smtClean="0"/>
              <a:t> etkin </a:t>
            </a:r>
            <a:r>
              <a:rPr lang="tr-TR" dirty="0" smtClean="0"/>
              <a:t>kirlilik </a:t>
            </a:r>
            <a:r>
              <a:rPr lang="tr-TR" dirty="0" smtClean="0"/>
              <a:t>seviyesinde </a:t>
            </a:r>
            <a:r>
              <a:rPr lang="tr-TR" b="1" dirty="0" smtClean="0"/>
              <a:t>MZ(e</a:t>
            </a:r>
            <a:r>
              <a:rPr lang="tr-TR" b="1" dirty="0" smtClean="0"/>
              <a:t>)=MAM(e)</a:t>
            </a:r>
            <a:r>
              <a:rPr lang="tr-TR" dirty="0" smtClean="0"/>
              <a:t> </a:t>
            </a:r>
            <a:r>
              <a:rPr lang="tr-TR" dirty="0" smtClean="0"/>
              <a:t>olur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Dikkat ediniz ki etkin kirlilik seviyesi sıfır olmak zorunda değildir. Yani çevre kirliliğini tamamen yok etmek ekonomik olarak etkin olmayabilir.   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620689"/>
            <a:ext cx="8136904" cy="79208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600" dirty="0" smtClean="0"/>
              <a:t>  </a:t>
            </a:r>
          </a:p>
          <a:p>
            <a:pPr>
              <a:buNone/>
            </a:pPr>
            <a:r>
              <a:rPr lang="tr-TR" sz="2600" dirty="0" smtClean="0"/>
              <a:t>  Etkin kirlilik seviyesi (</a:t>
            </a:r>
            <a:r>
              <a:rPr lang="tr-TR" sz="2600" b="1" dirty="0" smtClean="0"/>
              <a:t>e</a:t>
            </a:r>
            <a:r>
              <a:rPr lang="tr-TR" sz="2600" b="1" baseline="30000" dirty="0" smtClean="0"/>
              <a:t>*</a:t>
            </a:r>
            <a:r>
              <a:rPr lang="tr-TR" sz="2600" dirty="0" smtClean="0"/>
              <a:t>) aşağıdaki şekilde gösterilmiştir.</a:t>
            </a:r>
            <a:endParaRPr lang="tr-TR" sz="2600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48363272"/>
              </p:ext>
            </p:extLst>
          </p:nvPr>
        </p:nvGraphicFramePr>
        <p:xfrm>
          <a:off x="1619672" y="1844824"/>
          <a:ext cx="7776864" cy="4192216"/>
        </p:xfrm>
        <a:graphic>
          <a:graphicData uri="http://schemas.openxmlformats.org/presentationml/2006/ole">
            <p:oleObj spid="_x0000_s3074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238</Words>
  <Application>Microsoft Office PowerPoint</Application>
  <PresentationFormat>Ekran Gösterisi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9" baseType="lpstr">
      <vt:lpstr>Ofis Teması</vt:lpstr>
      <vt:lpstr>Graph sistemi</vt:lpstr>
      <vt:lpstr>DERS 6</vt:lpstr>
      <vt:lpstr>Slayt 2</vt:lpstr>
      <vt:lpstr>Slayt 3</vt:lpstr>
      <vt:lpstr>Marjinal Azaltma Maliyeti Fonksiyonu MAM(e)</vt:lpstr>
      <vt:lpstr>Slayt 5</vt:lpstr>
      <vt:lpstr>Etkin Kirlilik Seviyesi</vt:lpstr>
      <vt:lpstr>Slayt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6</dc:title>
  <dc:creator>Kadir</dc:creator>
  <cp:lastModifiedBy>Kadir</cp:lastModifiedBy>
  <cp:revision>10</cp:revision>
  <dcterms:created xsi:type="dcterms:W3CDTF">2018-12-08T11:44:43Z</dcterms:created>
  <dcterms:modified xsi:type="dcterms:W3CDTF">2018-12-17T23:31:40Z</dcterms:modified>
</cp:coreProperties>
</file>