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779463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 smtClean="0">
                <a:solidFill>
                  <a:srgbClr val="FF0066"/>
                </a:solidFill>
                <a:latin typeface="Times New Roman" pitchFamily="18" charset="0"/>
              </a:rPr>
              <a:t>II. Üre Döngüsü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712200" cy="50403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Amino asitlerin amino grubunun başlıca atılım yolu, idrarla atılan azotlu bileşiklerin </a:t>
            </a:r>
            <a:r>
              <a:rPr lang="tr-TR" sz="3600" dirty="0" smtClean="0">
                <a:solidFill>
                  <a:srgbClr val="FF0066"/>
                </a:solidFill>
                <a:latin typeface="Comic Sans MS" pitchFamily="66" charset="0"/>
              </a:rPr>
              <a:t>%90</a:t>
            </a:r>
            <a:r>
              <a:rPr lang="tr-TR" sz="3600" dirty="0" smtClean="0">
                <a:solidFill>
                  <a:schemeClr val="hlink"/>
                </a:solidFill>
                <a:latin typeface="Comic Sans MS" pitchFamily="66" charset="0"/>
              </a:rPr>
              <a:t>’ı</a:t>
            </a:r>
            <a:endParaRPr lang="tr-TR" sz="3600" dirty="0" smtClean="0">
              <a:solidFill>
                <a:srgbClr val="FFFF66"/>
              </a:solidFill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Suda çözünür</a:t>
            </a:r>
          </a:p>
          <a:p>
            <a:pPr eaLnBrk="1" hangingPunct="1">
              <a:buFontTx/>
              <a:buNone/>
              <a:defRPr/>
            </a:pPr>
            <a:endParaRPr lang="tr-TR" sz="3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Bir azotu serbest </a:t>
            </a:r>
            <a:r>
              <a:rPr lang="tr-TR" sz="3600" dirty="0" smtClean="0">
                <a:solidFill>
                  <a:srgbClr val="FF0066"/>
                </a:solidFill>
                <a:latin typeface="Comic Sans MS" pitchFamily="66" charset="0"/>
              </a:rPr>
              <a:t>amonyak</a:t>
            </a: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, diğeri </a:t>
            </a:r>
            <a:r>
              <a:rPr lang="tr-TR" sz="3600" dirty="0" err="1" smtClean="0">
                <a:solidFill>
                  <a:srgbClr val="FF0066"/>
                </a:solidFill>
                <a:latin typeface="Comic Sans MS" pitchFamily="66" charset="0"/>
              </a:rPr>
              <a:t>aspartat</a:t>
            </a: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, karbon ve oksijeni de CO</a:t>
            </a:r>
            <a:r>
              <a:rPr lang="tr-TR" sz="3600" baseline="-25000" dirty="0" smtClean="0">
                <a:solidFill>
                  <a:srgbClr val="FFFF66"/>
                </a:solidFill>
                <a:latin typeface="Comic Sans MS" pitchFamily="66" charset="0"/>
              </a:rPr>
              <a:t>2</a:t>
            </a: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’den gelir.</a:t>
            </a:r>
          </a:p>
          <a:p>
            <a:pPr eaLnBrk="1" hangingPunct="1">
              <a:buFontTx/>
              <a:buNone/>
              <a:defRPr/>
            </a:pPr>
            <a:endParaRPr lang="tr-TR" sz="36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5435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Reaksiyonlar karaciğerde mitokondri ve </a:t>
            </a:r>
            <a:r>
              <a:rPr lang="tr-TR" sz="3600" dirty="0" err="1" smtClean="0">
                <a:solidFill>
                  <a:srgbClr val="FFFF66"/>
                </a:solidFill>
                <a:latin typeface="Comic Sans MS" pitchFamily="66" charset="0"/>
              </a:rPr>
              <a:t>sitozolde</a:t>
            </a: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 olur.</a:t>
            </a:r>
          </a:p>
          <a:p>
            <a:pPr eaLnBrk="1" hangingPunct="1">
              <a:buFontTx/>
              <a:buNone/>
              <a:defRPr/>
            </a:pPr>
            <a:endParaRPr lang="tr-TR" sz="36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Hız kısıtlayıcı enzim </a:t>
            </a:r>
            <a:r>
              <a:rPr lang="tr-TR" sz="3600" dirty="0" err="1" smtClean="0">
                <a:solidFill>
                  <a:srgbClr val="FF0066"/>
                </a:solidFill>
                <a:latin typeface="Comic Sans MS" pitchFamily="66" charset="0"/>
              </a:rPr>
              <a:t>karbamoil</a:t>
            </a:r>
            <a:r>
              <a:rPr lang="tr-TR" sz="3600" dirty="0" smtClean="0">
                <a:solidFill>
                  <a:srgbClr val="FF0066"/>
                </a:solidFill>
                <a:latin typeface="Comic Sans MS" pitchFamily="66" charset="0"/>
              </a:rPr>
              <a:t> fosfat </a:t>
            </a:r>
            <a:r>
              <a:rPr lang="tr-TR" sz="3600" dirty="0" err="1" smtClean="0">
                <a:solidFill>
                  <a:srgbClr val="FF0066"/>
                </a:solidFill>
                <a:latin typeface="Comic Sans MS" pitchFamily="66" charset="0"/>
              </a:rPr>
              <a:t>sentetaz</a:t>
            </a:r>
            <a:r>
              <a:rPr lang="tr-TR" sz="3600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tr-TR" sz="3600" dirty="0" err="1" smtClean="0">
                <a:solidFill>
                  <a:srgbClr val="FF0066"/>
                </a:solidFill>
                <a:latin typeface="Comic Sans MS" pitchFamily="66" charset="0"/>
              </a:rPr>
              <a:t>I</a:t>
            </a:r>
            <a:r>
              <a:rPr lang="tr-TR" sz="3600" dirty="0" err="1" smtClean="0">
                <a:solidFill>
                  <a:srgbClr val="FFFF66"/>
                </a:solidFill>
                <a:latin typeface="Comic Sans MS" pitchFamily="66" charset="0"/>
              </a:rPr>
              <a:t>’dir</a:t>
            </a: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tr-TR" sz="3600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Toplam 4 ATP tüketilir.</a:t>
            </a:r>
          </a:p>
          <a:p>
            <a:pPr eaLnBrk="1" hangingPunct="1">
              <a:defRPr/>
            </a:pPr>
            <a:r>
              <a:rPr lang="tr-TR" sz="3600" dirty="0" err="1" smtClean="0">
                <a:solidFill>
                  <a:srgbClr val="FFFF66"/>
                </a:solidFill>
                <a:latin typeface="Comic Sans MS" pitchFamily="66" charset="0"/>
              </a:rPr>
              <a:t>Arginin</a:t>
            </a: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 sentezi olur.</a:t>
            </a: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3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3600" dirty="0" smtClean="0">
                <a:solidFill>
                  <a:srgbClr val="FF0066"/>
                </a:solidFill>
                <a:latin typeface="Comic Sans MS" pitchFamily="66" charset="0"/>
              </a:rPr>
              <a:t>Üre Döngüsü Bozuklukları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07950" y="2133600"/>
            <a:ext cx="9036050" cy="4611688"/>
          </a:xfrm>
          <a:prstGeom prst="rect">
            <a:avLst/>
          </a:prstGeom>
        </p:spPr>
        <p:txBody>
          <a:bodyPr/>
          <a:lstStyle/>
          <a:p>
            <a:pPr algn="just">
              <a:buClr>
                <a:srgbClr val="FF9900"/>
              </a:buClr>
              <a:buFont typeface="Arial" pitchFamily="34" charset="0"/>
              <a:buChar char="•"/>
              <a:defRPr/>
            </a:pPr>
            <a:r>
              <a:rPr lang="tr-TR" sz="2800" dirty="0"/>
              <a:t> 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Klinikleri benzerdir.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Hiperamonemi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ensefalopati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, solunum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alkalozu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, kusma, proteinli gıdalardan tiksinme,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intermittan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ataksi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irritabilite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, letarji ve zeka geriliği vardır. </a:t>
            </a:r>
          </a:p>
          <a:p>
            <a:pPr algn="just">
              <a:buClr>
                <a:srgbClr val="FF9900"/>
              </a:buClr>
              <a:buFont typeface="Arial" pitchFamily="34" charset="0"/>
              <a:buChar char="•"/>
              <a:defRPr/>
            </a:pP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Amonyak zehirlenmesi ilk 2 enzim eksikliğinde daha ağırdır. </a:t>
            </a:r>
          </a:p>
          <a:p>
            <a:pPr algn="just">
              <a:buClr>
                <a:srgbClr val="FF9900"/>
              </a:buClr>
              <a:buFont typeface="Arial" pitchFamily="34" charset="0"/>
              <a:buChar char="•"/>
              <a:defRPr/>
            </a:pP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Tedavide, düşük proteinli beslenme (özellikle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arginin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desteği) ve hemodiyaliz yapılır.</a:t>
            </a:r>
          </a:p>
          <a:p>
            <a:pPr algn="just">
              <a:buClr>
                <a:srgbClr val="FF9900"/>
              </a:buClr>
              <a:buFont typeface="Arial" pitchFamily="34" charset="0"/>
              <a:buChar char="•"/>
              <a:defRPr/>
            </a:pP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X’e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bağlı geçen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hiperamonemi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tip II dışındakiler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otozomal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resesiftir.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tr-TR" sz="3600" kern="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1600" kern="0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S.</a:t>
            </a:r>
            <a:r>
              <a:rPr lang="tr-TR" sz="1600" kern="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Elgün</a:t>
            </a:r>
            <a:r>
              <a:rPr lang="tr-TR" sz="1600" kern="0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tr-TR" sz="1600" kern="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Ülkar</a:t>
            </a:r>
            <a:endParaRPr lang="tr-TR" sz="2800" kern="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31800" y="1125538"/>
            <a:ext cx="8712200" cy="55435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sz="2800" dirty="0" err="1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Hiperamonemi</a:t>
            </a:r>
            <a:r>
              <a:rPr lang="tr-TR" sz="2800" dirty="0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tip I: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Karbamoil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fosfat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sentetaz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 eksikliği, kan amonyak düzeyi çok yüksek</a:t>
            </a:r>
          </a:p>
          <a:p>
            <a:pPr>
              <a:defRPr/>
            </a:pPr>
            <a:endParaRPr lang="tr-TR" sz="2800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tr-TR" sz="2800" dirty="0" err="1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Hiperamonemi</a:t>
            </a:r>
            <a:r>
              <a:rPr lang="tr-TR" sz="2800" dirty="0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tip II: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Ornitin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transkarbamoilaz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eksikliği, en sık görülen. Kan, idrar ve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BOS'ta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glutamin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amonyak ve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orotik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asit yüksek. Biriken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karbamoil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fosfat,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primidin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sentezi üzerinden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orotik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asitüriye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yol açar.</a:t>
            </a:r>
          </a:p>
          <a:p>
            <a:pPr>
              <a:defRPr/>
            </a:pPr>
            <a:endParaRPr lang="tr-TR" sz="2800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tr-TR" sz="2800" dirty="0" err="1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Sitrüllinemi</a:t>
            </a:r>
            <a:r>
              <a:rPr lang="tr-TR" sz="2800" dirty="0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Argininosüksinat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sentetaz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eksikliği. Kan, BOS ve idrarda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sitrüllin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yüksek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tr-TR" sz="3600" kern="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1600" kern="0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S.</a:t>
            </a:r>
            <a:r>
              <a:rPr lang="tr-TR" sz="1600" kern="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Elgün</a:t>
            </a:r>
            <a:r>
              <a:rPr lang="tr-TR" sz="1600" kern="0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tr-TR" sz="1600" kern="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Ülkar</a:t>
            </a:r>
            <a:endParaRPr lang="tr-TR" sz="2800" kern="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5538"/>
            <a:ext cx="8712200" cy="55435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sz="2800" dirty="0" err="1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Argininosüksinik</a:t>
            </a:r>
            <a:r>
              <a:rPr lang="tr-TR" sz="2800" dirty="0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asidüri</a:t>
            </a:r>
            <a:r>
              <a:rPr lang="tr-TR" sz="2800" dirty="0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Argininosüksinat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liyaz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eksikliği. Kan, BOS ve idrarda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argininosüksinat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yüksek,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trikoreksis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nodosa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</a:p>
          <a:p>
            <a:pPr>
              <a:defRPr/>
            </a:pPr>
            <a:endParaRPr lang="tr-TR" sz="2800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tr-TR" sz="2800" dirty="0" err="1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Hiperargininemi</a:t>
            </a:r>
            <a:r>
              <a:rPr lang="tr-TR" sz="2800" dirty="0">
                <a:solidFill>
                  <a:srgbClr val="66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Arginaz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eksikliği. 2-4 yaşına kadar semptom yok. Kan, BOS ve idrarda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arginin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yüksek,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sistinüriye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benzer amino </a:t>
            </a:r>
            <a:r>
              <a:rPr lang="tr-TR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asitüri</a:t>
            </a:r>
            <a:r>
              <a:rPr lang="tr-TR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</a:p>
          <a:p>
            <a:pPr>
              <a:defRPr/>
            </a:pPr>
            <a:endParaRPr lang="tr-TR" sz="2800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tr-TR" sz="3600" kern="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tr-TR" sz="1600" kern="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tr-TR" sz="1600" kern="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1600" kern="0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S.</a:t>
            </a:r>
            <a:r>
              <a:rPr lang="tr-TR" sz="1600" kern="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Elgün</a:t>
            </a:r>
            <a:r>
              <a:rPr lang="tr-TR" sz="1600" kern="0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tr-TR" sz="1600" kern="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Ülkar</a:t>
            </a:r>
            <a:endParaRPr lang="tr-TR" sz="2800" kern="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4025"/>
            <a:ext cx="7772400" cy="7731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3600" b="1" dirty="0" smtClean="0">
                <a:solidFill>
                  <a:srgbClr val="FF0066"/>
                </a:solidFill>
                <a:latin typeface="Comic Sans MS" pitchFamily="66" charset="0"/>
              </a:rPr>
              <a:t>III. Diğer amonyak uzaklaştırma yolları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84313"/>
            <a:ext cx="7772400" cy="4824412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tr-TR" b="1" dirty="0" smtClean="0">
                <a:solidFill>
                  <a:srgbClr val="66FF99"/>
                </a:solidFill>
                <a:latin typeface="Comic Sans MS" pitchFamily="66" charset="0"/>
              </a:rPr>
              <a:t>Amonyak kaynakları:</a:t>
            </a:r>
          </a:p>
          <a:p>
            <a:pPr eaLnBrk="1" hangingPunct="1">
              <a:buFontTx/>
              <a:buNone/>
              <a:defRPr/>
            </a:pPr>
            <a:r>
              <a:rPr lang="tr-TR" dirty="0" smtClean="0">
                <a:solidFill>
                  <a:srgbClr val="FF0066"/>
                </a:solidFill>
                <a:latin typeface="Comic Sans MS" pitchFamily="66" charset="0"/>
              </a:rPr>
              <a:t>1-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 Amino asit metabolizması, </a:t>
            </a:r>
          </a:p>
          <a:p>
            <a:pPr eaLnBrk="1" hangingPunct="1">
              <a:buFontTx/>
              <a:buNone/>
              <a:defRPr/>
            </a:pPr>
            <a:r>
              <a:rPr lang="tr-TR" dirty="0" smtClean="0">
                <a:solidFill>
                  <a:srgbClr val="FF0066"/>
                </a:solidFill>
                <a:latin typeface="Comic Sans MS" pitchFamily="66" charset="0"/>
              </a:rPr>
              <a:t>2- 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Böbrek ve bağırsakta </a:t>
            </a:r>
            <a:r>
              <a:rPr lang="tr-TR" dirty="0" err="1" smtClean="0">
                <a:solidFill>
                  <a:schemeClr val="hlink"/>
                </a:solidFill>
                <a:latin typeface="Comic Sans MS" pitchFamily="66" charset="0"/>
              </a:rPr>
              <a:t>glutamin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 yıkımı </a:t>
            </a:r>
          </a:p>
          <a:p>
            <a:pPr eaLnBrk="1" hangingPunct="1">
              <a:buFontTx/>
              <a:buNone/>
              <a:defRPr/>
            </a:pPr>
            <a:r>
              <a:rPr lang="tr-TR" dirty="0" smtClean="0">
                <a:solidFill>
                  <a:srgbClr val="FF0066"/>
                </a:solidFill>
                <a:latin typeface="Comic Sans MS" pitchFamily="66" charset="0"/>
              </a:rPr>
              <a:t>3-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 Bağırsakta bakteriler tarafından  üre yıkımı </a:t>
            </a:r>
          </a:p>
          <a:p>
            <a:pPr eaLnBrk="1" hangingPunct="1">
              <a:buFontTx/>
              <a:buNone/>
              <a:defRPr/>
            </a:pPr>
            <a:r>
              <a:rPr lang="tr-TR" dirty="0" smtClean="0">
                <a:solidFill>
                  <a:srgbClr val="FF0066"/>
                </a:solidFill>
                <a:latin typeface="Comic Sans MS" pitchFamily="66" charset="0"/>
              </a:rPr>
              <a:t>4- 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Hormon, </a:t>
            </a:r>
            <a:r>
              <a:rPr lang="tr-TR" dirty="0" err="1" smtClean="0">
                <a:solidFill>
                  <a:schemeClr val="hlink"/>
                </a:solidFill>
                <a:latin typeface="Comic Sans MS" pitchFamily="66" charset="0"/>
              </a:rPr>
              <a:t>nörotransmitter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, nükleotid gibi azotlu bileşiklerin yıkımı.</a:t>
            </a:r>
          </a:p>
          <a:p>
            <a:pPr eaLnBrk="1" hangingPunct="1">
              <a:buFontTx/>
              <a:buNone/>
              <a:defRPr/>
            </a:pPr>
            <a:endParaRPr lang="tr-TR" sz="36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28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404813"/>
            <a:ext cx="8229600" cy="45624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  <a:defRPr/>
            </a:pPr>
            <a:r>
              <a:rPr lang="tr-TR" b="1" dirty="0" smtClean="0">
                <a:solidFill>
                  <a:srgbClr val="66FF99"/>
                </a:solidFill>
                <a:latin typeface="Comic Sans MS" pitchFamily="66" charset="0"/>
              </a:rPr>
              <a:t>Atılım Yolları:</a:t>
            </a:r>
            <a:r>
              <a:rPr lang="tr-TR" dirty="0" smtClean="0">
                <a:solidFill>
                  <a:srgbClr val="66FF99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tr-TR" dirty="0" smtClean="0">
                <a:solidFill>
                  <a:srgbClr val="FF0066"/>
                </a:solidFill>
                <a:latin typeface="Comic Sans MS" pitchFamily="66" charset="0"/>
              </a:rPr>
              <a:t>1-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 Üre döngüsü </a:t>
            </a:r>
          </a:p>
          <a:p>
            <a:pPr eaLnBrk="1" hangingPunct="1">
              <a:buFontTx/>
              <a:buNone/>
              <a:defRPr/>
            </a:pPr>
            <a:endParaRPr lang="tr-TR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tr-TR" dirty="0" smtClean="0">
                <a:solidFill>
                  <a:srgbClr val="FF0066"/>
                </a:solidFill>
                <a:latin typeface="Comic Sans MS" pitchFamily="66" charset="0"/>
              </a:rPr>
              <a:t>2-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 Serbest amonyağın </a:t>
            </a:r>
            <a:r>
              <a:rPr lang="tr-TR" dirty="0" err="1" smtClean="0">
                <a:solidFill>
                  <a:srgbClr val="FF7C80"/>
                </a:solidFill>
                <a:latin typeface="Comic Sans MS" pitchFamily="66" charset="0"/>
              </a:rPr>
              <a:t>glutamin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 içinde taşınması ya da depolanması</a:t>
            </a:r>
          </a:p>
          <a:p>
            <a:pPr eaLnBrk="1" hangingPunct="1">
              <a:buFontTx/>
              <a:buNone/>
              <a:defRPr/>
            </a:pPr>
            <a:endParaRPr lang="tr-TR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tr-TR" dirty="0" smtClean="0">
                <a:solidFill>
                  <a:srgbClr val="FF0066"/>
                </a:solidFill>
                <a:latin typeface="Comic Sans MS" pitchFamily="66" charset="0"/>
              </a:rPr>
              <a:t>3- 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Kas ve karaciğer arasında gerçekleşen </a:t>
            </a:r>
            <a:r>
              <a:rPr lang="tr-TR" dirty="0" err="1" smtClean="0">
                <a:solidFill>
                  <a:srgbClr val="FF7C80"/>
                </a:solidFill>
                <a:latin typeface="Comic Sans MS" pitchFamily="66" charset="0"/>
              </a:rPr>
              <a:t>glukoz</a:t>
            </a:r>
            <a:r>
              <a:rPr lang="tr-TR" dirty="0" smtClean="0">
                <a:solidFill>
                  <a:srgbClr val="FF7C80"/>
                </a:solidFill>
                <a:latin typeface="Comic Sans MS" pitchFamily="66" charset="0"/>
              </a:rPr>
              <a:t>-</a:t>
            </a:r>
            <a:r>
              <a:rPr lang="tr-TR" dirty="0" err="1" smtClean="0">
                <a:solidFill>
                  <a:srgbClr val="FF7C80"/>
                </a:solidFill>
                <a:latin typeface="Comic Sans MS" pitchFamily="66" charset="0"/>
              </a:rPr>
              <a:t>alanin</a:t>
            </a:r>
            <a:r>
              <a:rPr lang="tr-TR" dirty="0" smtClean="0">
                <a:solidFill>
                  <a:srgbClr val="FF7C80"/>
                </a:solidFill>
                <a:latin typeface="Comic Sans MS" pitchFamily="66" charset="0"/>
              </a:rPr>
              <a:t> döngüsü</a:t>
            </a:r>
          </a:p>
          <a:p>
            <a:pPr algn="r" eaLnBrk="1" hangingPunct="1">
              <a:buFontTx/>
              <a:buNone/>
              <a:defRPr/>
            </a:pPr>
            <a:endParaRPr lang="tr-TR" sz="36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8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8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8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8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8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79057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 err="1" smtClean="0">
                <a:solidFill>
                  <a:srgbClr val="FF0066"/>
                </a:solidFill>
                <a:latin typeface="Comic Sans MS" pitchFamily="66" charset="0"/>
              </a:rPr>
              <a:t>Glutamin</a:t>
            </a:r>
            <a:r>
              <a:rPr lang="tr-TR" sz="3200" b="1" dirty="0" smtClean="0">
                <a:solidFill>
                  <a:srgbClr val="FF0066"/>
                </a:solidFill>
                <a:latin typeface="Comic Sans MS" pitchFamily="66" charset="0"/>
              </a:rPr>
              <a:t> Sentezi</a:t>
            </a:r>
            <a:endParaRPr lang="en-US" sz="3200" b="1" dirty="0" smtClean="0">
              <a:solidFill>
                <a:srgbClr val="FF0066"/>
              </a:solidFill>
              <a:latin typeface="Comic Sans MS" pitchFamily="66" charset="0"/>
            </a:endParaRPr>
          </a:p>
        </p:txBody>
      </p:sp>
      <p:pic>
        <p:nvPicPr>
          <p:cNvPr id="37891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743200"/>
            <a:ext cx="243840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Rectangle 15"/>
          <p:cNvSpPr>
            <a:spLocks noChangeArrowheads="1"/>
          </p:cNvSpPr>
          <p:nvPr/>
        </p:nvSpPr>
        <p:spPr bwMode="auto">
          <a:xfrm>
            <a:off x="3124200" y="2819400"/>
            <a:ext cx="321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latin typeface="Helvetica" charset="0"/>
              </a:rPr>
              <a:t>           + NH</a:t>
            </a:r>
            <a:r>
              <a:rPr lang="en-US" sz="2400" b="1" baseline="-25000">
                <a:latin typeface="Helvetica" charset="0"/>
              </a:rPr>
              <a:t>4</a:t>
            </a:r>
            <a:r>
              <a:rPr lang="en-US" sz="2400" b="1" baseline="50000">
                <a:latin typeface="Helvetica" charset="0"/>
              </a:rPr>
              <a:t>+ </a:t>
            </a:r>
            <a:r>
              <a:rPr lang="en-US" sz="2400" b="1">
                <a:latin typeface="Times" charset="0"/>
              </a:rPr>
              <a:t>+ </a:t>
            </a:r>
            <a:r>
              <a:rPr lang="en-US" sz="2400" b="1">
                <a:latin typeface="Helvetica" charset="0"/>
              </a:rPr>
              <a:t>2 ATP</a:t>
            </a:r>
          </a:p>
        </p:txBody>
      </p:sp>
      <p:pic>
        <p:nvPicPr>
          <p:cNvPr id="37893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4572000"/>
            <a:ext cx="25908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4" name="Rectangle 17"/>
          <p:cNvSpPr>
            <a:spLocks noChangeArrowheads="1"/>
          </p:cNvSpPr>
          <p:nvPr/>
        </p:nvSpPr>
        <p:spPr bwMode="auto">
          <a:xfrm>
            <a:off x="3429000" y="4876800"/>
            <a:ext cx="457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7895" name="Rectangle 18"/>
          <p:cNvSpPr>
            <a:spLocks noChangeArrowheads="1"/>
          </p:cNvSpPr>
          <p:nvPr/>
        </p:nvSpPr>
        <p:spPr bwMode="auto">
          <a:xfrm>
            <a:off x="3810000" y="5334000"/>
            <a:ext cx="1503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latin typeface="Helvetica" charset="0"/>
              </a:rPr>
              <a:t>Glutamin</a:t>
            </a:r>
          </a:p>
        </p:txBody>
      </p:sp>
      <p:sp>
        <p:nvSpPr>
          <p:cNvPr id="37896" name="Rectangle 19"/>
          <p:cNvSpPr>
            <a:spLocks noChangeArrowheads="1"/>
          </p:cNvSpPr>
          <p:nvPr/>
        </p:nvSpPr>
        <p:spPr bwMode="auto">
          <a:xfrm>
            <a:off x="2057400" y="3352800"/>
            <a:ext cx="1504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latin typeface="Helvetica" charset="0"/>
              </a:rPr>
              <a:t>Glutamat</a:t>
            </a:r>
          </a:p>
        </p:txBody>
      </p:sp>
      <p:sp>
        <p:nvSpPr>
          <p:cNvPr id="37897" name="Rectangle 20"/>
          <p:cNvSpPr>
            <a:spLocks noChangeArrowheads="1"/>
          </p:cNvSpPr>
          <p:nvPr/>
        </p:nvSpPr>
        <p:spPr bwMode="auto">
          <a:xfrm>
            <a:off x="4419600" y="3429000"/>
            <a:ext cx="12382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Helvetica" charset="0"/>
              </a:rPr>
              <a:t>Glutamin </a:t>
            </a:r>
          </a:p>
          <a:p>
            <a:pPr eaLnBrk="0" hangingPunct="0"/>
            <a:r>
              <a:rPr lang="en-US" b="1">
                <a:latin typeface="Helvetica" charset="0"/>
              </a:rPr>
              <a:t>S</a:t>
            </a:r>
            <a:r>
              <a:rPr lang="tr-TR" b="1">
                <a:latin typeface="Helvetica" charset="0"/>
              </a:rPr>
              <a:t>e</a:t>
            </a:r>
            <a:r>
              <a:rPr lang="en-US" b="1">
                <a:latin typeface="Helvetica" charset="0"/>
              </a:rPr>
              <a:t>nt</a:t>
            </a:r>
            <a:r>
              <a:rPr lang="tr-TR" b="1">
                <a:latin typeface="Helvetica" charset="0"/>
              </a:rPr>
              <a:t>etaz</a:t>
            </a:r>
            <a:endParaRPr lang="en-US" b="1">
              <a:latin typeface="Helvetica" charset="0"/>
            </a:endParaRPr>
          </a:p>
          <a:p>
            <a:pPr eaLnBrk="0" hangingPunct="0"/>
            <a:r>
              <a:rPr lang="en-US" sz="1600" b="1">
                <a:latin typeface="Helvetica" charset="0"/>
              </a:rPr>
              <a:t>     Mg</a:t>
            </a:r>
            <a:r>
              <a:rPr lang="en-US" sz="1600" b="1" baseline="30000">
                <a:latin typeface="Helvetica" charset="0"/>
              </a:rPr>
              <a:t>++</a:t>
            </a:r>
            <a:endParaRPr lang="en-US" sz="1600" b="1">
              <a:latin typeface="Helvetica" charset="0"/>
            </a:endParaRPr>
          </a:p>
        </p:txBody>
      </p:sp>
      <p:sp>
        <p:nvSpPr>
          <p:cNvPr id="37898" name="Line 21"/>
          <p:cNvSpPr>
            <a:spLocks noChangeShapeType="1"/>
          </p:cNvSpPr>
          <p:nvPr/>
        </p:nvSpPr>
        <p:spPr bwMode="auto">
          <a:xfrm>
            <a:off x="4343400" y="33528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326</Words>
  <Application>Microsoft Office PowerPoint</Application>
  <PresentationFormat>Ekran Gösterisi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Metro</vt:lpstr>
      <vt:lpstr>II. Üre Döngüsü</vt:lpstr>
      <vt:lpstr>Slayt 2</vt:lpstr>
      <vt:lpstr>Üre Döngüsü Bozuklukları</vt:lpstr>
      <vt:lpstr>Slayt 4</vt:lpstr>
      <vt:lpstr>Slayt 5</vt:lpstr>
      <vt:lpstr>III. Diğer amonyak uzaklaştırma yolları</vt:lpstr>
      <vt:lpstr>Slayt 7</vt:lpstr>
      <vt:lpstr>Glutamin Sentezi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Üre Döngüsü</dc:title>
  <dc:creator>ELGÜN</dc:creator>
  <cp:lastModifiedBy>user</cp:lastModifiedBy>
  <cp:revision>1</cp:revision>
  <dcterms:created xsi:type="dcterms:W3CDTF">2017-09-22T08:44:33Z</dcterms:created>
  <dcterms:modified xsi:type="dcterms:W3CDTF">2017-09-22T08:44:52Z</dcterms:modified>
</cp:coreProperties>
</file>