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6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7" r:id="rId3"/>
    <p:sldId id="362" r:id="rId4"/>
    <p:sldId id="364" r:id="rId5"/>
    <p:sldId id="363" r:id="rId6"/>
    <p:sldId id="365" r:id="rId7"/>
    <p:sldId id="381" r:id="rId8"/>
    <p:sldId id="382" r:id="rId9"/>
    <p:sldId id="383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1" r:id="rId20"/>
    <p:sldId id="258" r:id="rId21"/>
    <p:sldId id="259" r:id="rId22"/>
    <p:sldId id="263" r:id="rId23"/>
    <p:sldId id="264" r:id="rId24"/>
    <p:sldId id="265" r:id="rId25"/>
    <p:sldId id="268" r:id="rId26"/>
    <p:sldId id="270" r:id="rId27"/>
    <p:sldId id="366" r:id="rId28"/>
    <p:sldId id="271" r:id="rId29"/>
    <p:sldId id="367" r:id="rId30"/>
    <p:sldId id="272" r:id="rId31"/>
    <p:sldId id="273" r:id="rId32"/>
    <p:sldId id="368" r:id="rId33"/>
    <p:sldId id="311" r:id="rId34"/>
    <p:sldId id="280" r:id="rId35"/>
    <p:sldId id="276" r:id="rId36"/>
    <p:sldId id="277" r:id="rId37"/>
    <p:sldId id="279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>
      <p:cViewPr varScale="1">
        <p:scale>
          <a:sx n="84" d="100"/>
          <a:sy n="84" d="100"/>
        </p:scale>
        <p:origin x="1411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B2E0D-DE2C-43C1-80C4-6F933004BFB8}" type="datetimeFigureOut">
              <a:rPr lang="tr-TR" smtClean="0"/>
              <a:pPr/>
              <a:t>4.04.2018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1E810-1A50-44A4-9C25-AA7B73D7DB0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3437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E799B-42E3-440B-A80C-793710B58424}" type="datetimeFigureOut">
              <a:rPr lang="tr-TR" smtClean="0"/>
              <a:pPr/>
              <a:t>4.04.2018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1176868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05B08-EE99-451B-9B07-5FE5946642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27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D637-AC39-42EF-8DFE-8831911E7104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C302-DB62-4998-96C8-BB79A84C7D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2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D637-AC39-42EF-8DFE-8831911E7104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C302-DB62-4998-96C8-BB79A84C7D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20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D637-AC39-42EF-8DFE-8831911E7104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C302-DB62-4998-96C8-BB79A84C7D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20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D637-AC39-42EF-8DFE-8831911E7104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C302-DB62-4998-96C8-BB79A84C7D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89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D637-AC39-42EF-8DFE-8831911E7104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C302-DB62-4998-96C8-BB79A84C7D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9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D637-AC39-42EF-8DFE-8831911E7104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C302-DB62-4998-96C8-BB79A84C7D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46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D637-AC39-42EF-8DFE-8831911E7104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C302-DB62-4998-96C8-BB79A84C7D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10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D637-AC39-42EF-8DFE-8831911E7104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C302-DB62-4998-96C8-BB79A84C7D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12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D637-AC39-42EF-8DFE-8831911E7104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C302-DB62-4998-96C8-BB79A84C7D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05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D637-AC39-42EF-8DFE-8831911E7104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C302-DB62-4998-96C8-BB79A84C7D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30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D637-AC39-42EF-8DFE-8831911E7104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C302-DB62-4998-96C8-BB79A84C7D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70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4D637-AC39-42EF-8DFE-8831911E7104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2C302-DB62-4998-96C8-BB79A84C7D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58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7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6600" dirty="0" smtClean="0"/>
              <a:t>Bilişsel Dilbilim Temel Kavramlar </a:t>
            </a:r>
            <a:endParaRPr lang="en-US" sz="66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cap="none" dirty="0" smtClean="0"/>
              <a:t>05.04.2018</a:t>
            </a:r>
            <a:endParaRPr lang="tr-TR" cap="non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Eğilimler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dirty="0" err="1"/>
              <a:t>Allwood</a:t>
            </a:r>
            <a:r>
              <a:rPr lang="tr-TR" sz="2800" dirty="0"/>
              <a:t> ve </a:t>
            </a:r>
            <a:r>
              <a:rPr lang="tr-TR" sz="2800" dirty="0" err="1"/>
              <a:t>Gardenförs</a:t>
            </a:r>
            <a:r>
              <a:rPr lang="tr-TR" sz="2800" dirty="0"/>
              <a:t> </a:t>
            </a:r>
            <a:r>
              <a:rPr lang="tr-TR" sz="2800" dirty="0" smtClean="0"/>
              <a:t>(1999) </a:t>
            </a:r>
            <a:r>
              <a:rPr lang="tr-TR" sz="2800" dirty="0" err="1" smtClean="0"/>
              <a:t>Some</a:t>
            </a:r>
            <a:r>
              <a:rPr lang="tr-TR" sz="2800" dirty="0" smtClean="0"/>
              <a:t> </a:t>
            </a:r>
            <a:r>
              <a:rPr lang="tr-TR" sz="2800" dirty="0" err="1"/>
              <a:t>Tenets</a:t>
            </a:r>
            <a:r>
              <a:rPr lang="tr-TR" sz="2800" dirty="0"/>
              <a:t> of </a:t>
            </a:r>
            <a:r>
              <a:rPr lang="tr-TR" sz="2800" dirty="0" err="1"/>
              <a:t>Cognitive</a:t>
            </a:r>
            <a:r>
              <a:rPr lang="tr-TR" sz="2800" dirty="0"/>
              <a:t> </a:t>
            </a:r>
            <a:r>
              <a:rPr lang="tr-TR" sz="2800" dirty="0" err="1"/>
              <a:t>Semantics</a:t>
            </a:r>
            <a:endParaRPr lang="en-US" sz="2800" dirty="0"/>
          </a:p>
          <a:p>
            <a:r>
              <a:rPr lang="tr-TR" sz="2800" dirty="0"/>
              <a:t>Anlambilimin iki yaklaşımı:</a:t>
            </a:r>
            <a:endParaRPr lang="en-US" sz="2800" dirty="0"/>
          </a:p>
          <a:p>
            <a:pPr lvl="1"/>
            <a:r>
              <a:rPr lang="tr-TR" sz="2400" dirty="0" smtClean="0"/>
              <a:t>Gerçeğe dayalı/</a:t>
            </a:r>
            <a:r>
              <a:rPr lang="tr-TR" sz="2400" dirty="0" err="1" smtClean="0"/>
              <a:t>formal</a:t>
            </a:r>
            <a:endParaRPr lang="en-US" sz="2400" dirty="0"/>
          </a:p>
          <a:p>
            <a:pPr lvl="1"/>
            <a:r>
              <a:rPr lang="tr-TR" sz="2400" dirty="0"/>
              <a:t>Bilişsel</a:t>
            </a:r>
            <a:endParaRPr lang="en-US" sz="24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4654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eğilimler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Formal</a:t>
            </a:r>
            <a:r>
              <a:rPr lang="tr-TR" sz="2800" dirty="0" smtClean="0"/>
              <a:t> anlambilim </a:t>
            </a:r>
          </a:p>
          <a:p>
            <a:pPr lvl="1"/>
            <a:r>
              <a:rPr lang="tr-TR" sz="2400" dirty="0" smtClean="0"/>
              <a:t>Diller gerçeklik dünyalarıyla etiketlenir</a:t>
            </a:r>
          </a:p>
          <a:p>
            <a:pPr lvl="1"/>
            <a:r>
              <a:rPr lang="tr-TR" sz="2400" dirty="0" smtClean="0"/>
              <a:t>Tümcelerin “doğruluk koşulu”</a:t>
            </a:r>
          </a:p>
          <a:p>
            <a:pPr lvl="2" fontAlgn="base"/>
            <a:r>
              <a:rPr lang="tr-TR" sz="1800" dirty="0" smtClean="0"/>
              <a:t>Adlar – nesneler </a:t>
            </a:r>
          </a:p>
          <a:p>
            <a:pPr lvl="2" fontAlgn="base"/>
            <a:r>
              <a:rPr lang="tr-TR" sz="1800" dirty="0" smtClean="0"/>
              <a:t>Yüklemler – nesne setleri </a:t>
            </a:r>
            <a:endParaRPr lang="en-US" sz="1800" dirty="0"/>
          </a:p>
          <a:p>
            <a:pPr lvl="2"/>
            <a:r>
              <a:rPr lang="tr-TR" sz="1800" dirty="0" smtClean="0"/>
              <a:t>Tümce anlamı – önermedir</a:t>
            </a:r>
          </a:p>
          <a:p>
            <a:pPr lvl="2"/>
            <a:r>
              <a:rPr lang="tr-TR" sz="1800" dirty="0" smtClean="0"/>
              <a:t>Önerme – bir tümcenin doğruluk değeri alabileceği olası dünyalar</a:t>
            </a:r>
            <a:endParaRPr lang="en-US" sz="1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6072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eğilimler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Bilişsel anlambilim</a:t>
            </a:r>
          </a:p>
          <a:p>
            <a:pPr lvl="1"/>
            <a:r>
              <a:rPr lang="tr-TR" sz="2400" dirty="0"/>
              <a:t>İfadelerin anlamı zihinseldir. </a:t>
            </a:r>
            <a:endParaRPr lang="tr-TR" sz="2400" dirty="0" smtClean="0"/>
          </a:p>
          <a:p>
            <a:pPr lvl="2"/>
            <a:r>
              <a:rPr lang="tr-TR" sz="1800" dirty="0" smtClean="0"/>
              <a:t>Zihinsel varlıklar</a:t>
            </a:r>
          </a:p>
          <a:p>
            <a:pPr lvl="1"/>
            <a:r>
              <a:rPr lang="tr-TR" sz="2400" dirty="0" smtClean="0"/>
              <a:t>Dilsel ifadeler </a:t>
            </a:r>
            <a:r>
              <a:rPr lang="tr-TR" sz="2400" dirty="0"/>
              <a:t>bilişsel </a:t>
            </a:r>
            <a:r>
              <a:rPr lang="tr-TR" sz="2400" dirty="0" smtClean="0"/>
              <a:t>yapıyla etiketlenir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7574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dilbilimin altı ilkesi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tr-TR" dirty="0"/>
              <a:t>Anlam bir bilişsel modeldeki kavramlaştırmadır (olası dünyalardaki doğruluk koşulları değil)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Bilişsel modeller algısal olarak belirlenir (anlam algıdan bağımsız değildir)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Anlamsal öğeler uzamsal ya da topolojik nesnelere dayanır (bir kurallar sistemine dayalı olarak birleşen sembollere dayalı değil)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Bilişsel modeller birincil olarak imge şematiktir (önermesel değil). İmge şemaları, metaforik ve </a:t>
            </a:r>
            <a:r>
              <a:rPr lang="tr-TR" dirty="0" err="1"/>
              <a:t>metonimik</a:t>
            </a:r>
            <a:r>
              <a:rPr lang="tr-TR" dirty="0"/>
              <a:t> işlemlerle aktarılır (bunlar geleneksel anlamda istisnalar olarak adlandırılır)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Anlambilim sözdiziminin öncülüdür ve kısmen sözdizimini belirler (sözdizimi anlambilimden bağımsız biçimde belirlenemez)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Kavramlar </a:t>
            </a:r>
            <a:r>
              <a:rPr lang="tr-TR" dirty="0" err="1"/>
              <a:t>prototipik</a:t>
            </a:r>
            <a:r>
              <a:rPr lang="tr-TR" dirty="0"/>
              <a:t> (</a:t>
            </a:r>
            <a:r>
              <a:rPr lang="tr-TR" dirty="0" err="1"/>
              <a:t>öntipsel</a:t>
            </a:r>
            <a:r>
              <a:rPr lang="tr-TR" dirty="0"/>
              <a:t>) etkiler gösterir (gerekli ve yeterli koşullar gibi Aristo dayalı görüşler yerine</a:t>
            </a:r>
            <a:r>
              <a:rPr lang="tr-TR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84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Altı temel ilke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tr-TR" sz="2800" dirty="0" smtClean="0"/>
              <a:t>1. Anlam bir bilişsel modeldeki kavramlaştırmadır </a:t>
            </a:r>
          </a:p>
          <a:p>
            <a:pPr marL="201168" lvl="1" indent="0">
              <a:buNone/>
            </a:pPr>
            <a:r>
              <a:rPr lang="tr-TR" sz="2400" i="1" dirty="0" smtClean="0">
                <a:solidFill>
                  <a:srgbClr val="0070C0"/>
                </a:solidFill>
              </a:rPr>
              <a:t>  Olası dünyalardaki doğruluk koşullarıdır!</a:t>
            </a:r>
            <a:endParaRPr lang="en-US" sz="2400" i="1" dirty="0" smtClean="0">
              <a:solidFill>
                <a:srgbClr val="0070C0"/>
              </a:solidFill>
            </a:endParaRPr>
          </a:p>
          <a:p>
            <a:pPr lvl="2"/>
            <a:r>
              <a:rPr lang="tr-TR" sz="1800" dirty="0" smtClean="0"/>
              <a:t>Temel slogan: </a:t>
            </a:r>
            <a:r>
              <a:rPr lang="tr-TR" sz="1800" dirty="0" smtClean="0">
                <a:solidFill>
                  <a:srgbClr val="FF0000"/>
                </a:solidFill>
              </a:rPr>
              <a:t>anlam zihindedir! </a:t>
            </a:r>
          </a:p>
          <a:p>
            <a:pPr lvl="2"/>
            <a:r>
              <a:rPr lang="tr-TR" sz="1800" dirty="0" smtClean="0"/>
              <a:t>Anlam;</a:t>
            </a:r>
          </a:p>
          <a:p>
            <a:pPr lvl="3"/>
            <a:r>
              <a:rPr lang="tr-TR" sz="1800" dirty="0" smtClean="0"/>
              <a:t>Dildeki ifadeler – zihinsel varlıklar arasındaki eşlemeler</a:t>
            </a:r>
          </a:p>
          <a:p>
            <a:pPr lvl="2"/>
            <a:r>
              <a:rPr lang="tr-TR" sz="1800" dirty="0" smtClean="0"/>
              <a:t>Doğruluk koşullarını belirlemeye gerek yok</a:t>
            </a:r>
          </a:p>
          <a:p>
            <a:pPr lvl="3"/>
            <a:r>
              <a:rPr lang="tr-TR" sz="1800" dirty="0" smtClean="0"/>
              <a:t>İkincil derecede önem taşır. Çünkü doğruluk, zihinsel yapıyla dünya arasındaki bir durumdur. </a:t>
            </a:r>
          </a:p>
          <a:p>
            <a:pPr lvl="3"/>
            <a:r>
              <a:rPr lang="tr-TR" sz="1800" dirty="0" smtClean="0"/>
              <a:t>ANLAM DOĞRULUKTAN ÖNCE GELİR</a:t>
            </a:r>
            <a:endParaRPr lang="en-US" sz="1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81307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Altı temel ilke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None/>
            </a:pPr>
            <a:r>
              <a:rPr lang="tr-TR" sz="2800" dirty="0" smtClean="0"/>
              <a:t>2. Bilişsel modeller algısal olarak belirlenir</a:t>
            </a:r>
          </a:p>
          <a:p>
            <a:pPr marL="400050" lvl="1" indent="0">
              <a:buNone/>
            </a:pPr>
            <a:r>
              <a:rPr lang="tr-TR" sz="2400" i="1" dirty="0" smtClean="0">
                <a:solidFill>
                  <a:srgbClr val="0070C0"/>
                </a:solidFill>
              </a:rPr>
              <a:t>Anlam algıdan bağımsızdır!</a:t>
            </a:r>
          </a:p>
          <a:p>
            <a:pPr lvl="2"/>
            <a:r>
              <a:rPr lang="tr-TR" sz="1800" dirty="0" smtClean="0"/>
              <a:t>Anlam algıya dayalıdır. </a:t>
            </a:r>
          </a:p>
          <a:p>
            <a:pPr lvl="3"/>
            <a:r>
              <a:rPr lang="tr-TR" sz="1800" dirty="0" err="1" smtClean="0"/>
              <a:t>Formal</a:t>
            </a:r>
            <a:r>
              <a:rPr lang="tr-TR" sz="1800" dirty="0" smtClean="0"/>
              <a:t> anlambilimde anlam dil ve dış dünya(</a:t>
            </a:r>
            <a:r>
              <a:rPr lang="tr-TR" sz="1800" dirty="0" err="1" smtClean="0"/>
              <a:t>lar</a:t>
            </a:r>
            <a:r>
              <a:rPr lang="tr-TR" sz="1800" dirty="0" smtClean="0"/>
              <a:t>) arasındaki bir eşleme/etiketleme </a:t>
            </a:r>
          </a:p>
          <a:p>
            <a:pPr lvl="4"/>
            <a:r>
              <a:rPr lang="tr-TR" sz="1800" dirty="0" smtClean="0"/>
              <a:t>Algıyla ilgisi yoktur.</a:t>
            </a:r>
            <a:endParaRPr lang="en-US" sz="1800" dirty="0" smtClean="0"/>
          </a:p>
          <a:p>
            <a:pPr marL="514350" lvl="0" indent="-514350">
              <a:buNone/>
            </a:pP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17903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Altı temel ilke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lvl="0" indent="-514350">
              <a:buNone/>
            </a:pPr>
            <a:r>
              <a:rPr lang="tr-TR" sz="2800" dirty="0" smtClean="0"/>
              <a:t>3. Anlamsal öğeler uzamsal ya da topolojik nesnelere dayanır </a:t>
            </a:r>
          </a:p>
          <a:p>
            <a:pPr marL="582930" lvl="2" indent="0">
              <a:buNone/>
            </a:pPr>
            <a:r>
              <a:rPr lang="tr-TR" sz="2400" i="1" dirty="0" smtClean="0">
                <a:solidFill>
                  <a:srgbClr val="0070C0"/>
                </a:solidFill>
              </a:rPr>
              <a:t>Anlam bir kurallar sistemine dayalı olarak birleşen sembollere dayalıdır</a:t>
            </a:r>
          </a:p>
          <a:p>
            <a:pPr lvl="2"/>
            <a:r>
              <a:rPr lang="tr-TR" sz="1800" dirty="0" smtClean="0"/>
              <a:t>Kavramsal düzen geometrik ya da uzamsal yapılara dayanır.</a:t>
            </a:r>
            <a:endParaRPr lang="en-US" sz="2800" dirty="0" smtClean="0"/>
          </a:p>
          <a:p>
            <a:pPr marL="960120" lvl="1" indent="-342900">
              <a:buFont typeface="Arial" panose="020B0604020202020204" pitchFamily="34" charset="0"/>
              <a:buChar char="•"/>
            </a:pPr>
            <a:r>
              <a:rPr lang="tr-TR" sz="2400" dirty="0" err="1" smtClean="0"/>
              <a:t>Langacker</a:t>
            </a:r>
            <a:r>
              <a:rPr lang="tr-TR" sz="2400" dirty="0" smtClean="0"/>
              <a:t> (1987) “alanlar”</a:t>
            </a:r>
          </a:p>
          <a:p>
            <a:pPr marL="1360170" lvl="2" indent="-285750"/>
            <a:r>
              <a:rPr lang="tr-TR" sz="1800" dirty="0" smtClean="0"/>
              <a:t>Temel alanlar (</a:t>
            </a:r>
            <a:r>
              <a:rPr lang="tr-TR" sz="1800" dirty="0" err="1" smtClean="0"/>
              <a:t>basic</a:t>
            </a:r>
            <a:r>
              <a:rPr lang="tr-TR" sz="1800" dirty="0" smtClean="0"/>
              <a:t> </a:t>
            </a:r>
            <a:r>
              <a:rPr lang="tr-TR" sz="1800" dirty="0" err="1" smtClean="0"/>
              <a:t>domains</a:t>
            </a:r>
            <a:r>
              <a:rPr lang="tr-TR" sz="1800" dirty="0" smtClean="0"/>
              <a:t>) kavramsal potansiyelini ya da </a:t>
            </a:r>
            <a:r>
              <a:rPr lang="tr-TR" sz="1800" dirty="0" err="1" smtClean="0"/>
              <a:t>sunumsal</a:t>
            </a:r>
            <a:r>
              <a:rPr lang="tr-TR" sz="1800" dirty="0" smtClean="0"/>
              <a:t> alanları gösterirler</a:t>
            </a:r>
          </a:p>
          <a:p>
            <a:pPr marL="1817370" lvl="3" indent="-285750"/>
            <a:r>
              <a:rPr lang="tr-TR" sz="1800" dirty="0" smtClean="0"/>
              <a:t>Örneğin; “zaman” ve “uzam” temel alanları</a:t>
            </a:r>
          </a:p>
          <a:p>
            <a:pPr marL="2290138" lvl="4" indent="-285750"/>
            <a:r>
              <a:rPr lang="tr-TR" sz="1800" dirty="0" smtClean="0"/>
              <a:t>İki ya da üç boyutlu kavrama</a:t>
            </a:r>
          </a:p>
          <a:p>
            <a:pPr marL="1817370" lvl="3" indent="-285750"/>
            <a:r>
              <a:rPr lang="tr-TR" sz="1800" dirty="0" smtClean="0"/>
              <a:t>Renkler</a:t>
            </a:r>
          </a:p>
          <a:p>
            <a:pPr marL="2290138" lvl="4" indent="-285750"/>
            <a:r>
              <a:rPr lang="tr-TR" sz="1800" dirty="0" smtClean="0"/>
              <a:t>Farklı duyularla ilişkili kavrama </a:t>
            </a:r>
          </a:p>
        </p:txBody>
      </p:sp>
    </p:spTree>
    <p:extLst>
      <p:ext uri="{BB962C8B-B14F-4D97-AF65-F5344CB8AC3E}">
        <p14:creationId xmlns:p14="http://schemas.microsoft.com/office/powerpoint/2010/main" val="4025111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Altı temel ilke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lvl="0" indent="-514350">
              <a:buNone/>
            </a:pPr>
            <a:r>
              <a:rPr lang="tr-TR" sz="2800" dirty="0" smtClean="0"/>
              <a:t>4. Bilişsel modeller birincil olarak imge şematiktir. İmge şemaları, metaforik ve ad eksiltmeli işlemlerle aktarılır</a:t>
            </a:r>
          </a:p>
          <a:p>
            <a:pPr marL="800100" lvl="2" indent="0">
              <a:buNone/>
            </a:pPr>
            <a:r>
              <a:rPr lang="tr-TR" sz="2400" i="1" dirty="0" smtClean="0">
                <a:solidFill>
                  <a:srgbClr val="0070C0"/>
                </a:solidFill>
              </a:rPr>
              <a:t>Önermeseldir. Metafor ve ad eksiltme istisnalardır</a:t>
            </a:r>
          </a:p>
          <a:p>
            <a:pPr lvl="3"/>
            <a:r>
              <a:rPr lang="tr-TR" sz="1800" dirty="0" smtClean="0"/>
              <a:t>Anlamın temel taşıyıcıları imge şemalarıdır</a:t>
            </a:r>
          </a:p>
          <a:p>
            <a:pPr lvl="4"/>
            <a:r>
              <a:rPr lang="tr-TR" sz="1800" dirty="0" smtClean="0"/>
              <a:t>İçsel bir uzamsal yapıları var</a:t>
            </a:r>
          </a:p>
          <a:p>
            <a:pPr lvl="5"/>
            <a:r>
              <a:rPr lang="tr-TR" sz="1800" dirty="0" smtClean="0"/>
              <a:t>“kap”, “yol”, “güç”	</a:t>
            </a:r>
          </a:p>
          <a:p>
            <a:pPr lvl="4"/>
            <a:r>
              <a:rPr lang="tr-TR" sz="1800" dirty="0" err="1" smtClean="0"/>
              <a:t>Lakoff</a:t>
            </a:r>
            <a:r>
              <a:rPr lang="tr-TR" sz="1800" dirty="0" smtClean="0"/>
              <a:t> ve Johnson (1987) </a:t>
            </a:r>
          </a:p>
          <a:p>
            <a:pPr lvl="5"/>
            <a:r>
              <a:rPr lang="tr-TR" sz="1800" dirty="0" err="1" smtClean="0"/>
              <a:t>Kinestetik</a:t>
            </a:r>
            <a:r>
              <a:rPr lang="tr-TR" sz="1800" dirty="0" smtClean="0"/>
              <a:t> (harekete dayalı) deneyim</a:t>
            </a:r>
            <a:endParaRPr lang="en-US" sz="2000" dirty="0" smtClean="0"/>
          </a:p>
          <a:p>
            <a:pPr lvl="3"/>
            <a:r>
              <a:rPr lang="tr-TR" sz="1800" dirty="0" smtClean="0"/>
              <a:t>Metafor ve ad eksiltme </a:t>
            </a:r>
            <a:r>
              <a:rPr lang="tr-TR" sz="1800" dirty="0" err="1" smtClean="0"/>
              <a:t>formal</a:t>
            </a:r>
            <a:r>
              <a:rPr lang="tr-TR" sz="1800" dirty="0" smtClean="0"/>
              <a:t> anlambilim kuramlarında stilistik özellikleri olan, göz ardı edilen bir durum</a:t>
            </a:r>
          </a:p>
          <a:p>
            <a:pPr lvl="3"/>
            <a:r>
              <a:rPr lang="tr-TR" sz="1800" dirty="0" smtClean="0"/>
              <a:t>Bilişsel anlambilimde temel işleve sahip</a:t>
            </a:r>
            <a:endParaRPr lang="en-US" sz="1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070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Altı temel ilke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lvl="0" indent="-514350">
              <a:buNone/>
            </a:pPr>
            <a:r>
              <a:rPr lang="tr-TR" sz="2400" dirty="0" smtClean="0"/>
              <a:t>5. Anlambilim sözdiziminin öncülüdür ve kısmen sözdizimini belirler </a:t>
            </a:r>
          </a:p>
          <a:p>
            <a:pPr marL="400050" lvl="1" indent="0">
              <a:buNone/>
            </a:pPr>
            <a:r>
              <a:rPr lang="tr-TR" sz="2400" i="1" dirty="0" smtClean="0">
                <a:solidFill>
                  <a:srgbClr val="0070C0"/>
                </a:solidFill>
              </a:rPr>
              <a:t>Sözdizimi anlambilimden bağımsız biçimde belirlenemez!</a:t>
            </a:r>
            <a:endParaRPr lang="tr-TR" sz="2400" dirty="0" smtClean="0">
              <a:solidFill>
                <a:srgbClr val="0070C0"/>
              </a:solidFill>
            </a:endParaRPr>
          </a:p>
          <a:p>
            <a:pPr lvl="2"/>
            <a:r>
              <a:rPr lang="tr-TR" sz="1600" dirty="0" err="1" smtClean="0"/>
              <a:t>Chomsky</a:t>
            </a:r>
            <a:r>
              <a:rPr lang="tr-TR" sz="1600" dirty="0" smtClean="0"/>
              <a:t> (1957) ve sonrası</a:t>
            </a:r>
          </a:p>
          <a:p>
            <a:pPr lvl="3"/>
            <a:r>
              <a:rPr lang="tr-TR" sz="1600" dirty="0" smtClean="0"/>
              <a:t>Dilbilgisi bir dizi kurallarla betimlenen, kuralların dilsel ifadelerin anlamından bağımsız belirlenebildiği </a:t>
            </a:r>
            <a:r>
              <a:rPr lang="tr-TR" sz="1600" dirty="0" err="1" smtClean="0"/>
              <a:t>formal</a:t>
            </a:r>
            <a:r>
              <a:rPr lang="tr-TR" sz="1600" dirty="0" smtClean="0"/>
              <a:t> bir hesap</a:t>
            </a:r>
          </a:p>
          <a:p>
            <a:pPr lvl="3"/>
            <a:r>
              <a:rPr lang="tr-TR" sz="1600" dirty="0" smtClean="0"/>
              <a:t>Anlam ikincil ve bağımsız olarak eklenebilen bir dizge (ve kullanım) </a:t>
            </a:r>
            <a:endParaRPr lang="en-US" sz="1800" dirty="0" smtClean="0"/>
          </a:p>
          <a:p>
            <a:pPr lvl="2"/>
            <a:r>
              <a:rPr lang="tr-TR" sz="1600" dirty="0" smtClean="0"/>
              <a:t>Bilişsel dilbilimde, </a:t>
            </a:r>
            <a:r>
              <a:rPr lang="tr-TR" sz="1600" i="1" dirty="0" smtClean="0"/>
              <a:t>anlam birincil bileşendir</a:t>
            </a:r>
            <a:r>
              <a:rPr lang="tr-TR" sz="1600" dirty="0" smtClean="0"/>
              <a:t>.</a:t>
            </a:r>
          </a:p>
          <a:p>
            <a:pPr lvl="3"/>
            <a:r>
              <a:rPr lang="tr-TR" sz="1600" dirty="0" smtClean="0"/>
              <a:t> Anlamsal şemaların yapısı bu yapıları sunacak olası dilbilgilerine sınırlılıklar koyar. </a:t>
            </a:r>
          </a:p>
          <a:p>
            <a:pPr lvl="3"/>
            <a:r>
              <a:rPr lang="tr-TR" sz="1600" dirty="0" smtClean="0"/>
              <a:t>Örneğin zaman (tense) </a:t>
            </a:r>
          </a:p>
          <a:p>
            <a:pPr lvl="4"/>
            <a:r>
              <a:rPr lang="tr-TR" sz="1600" dirty="0" smtClean="0"/>
              <a:t>Doğrusal bir süreç biçiminde algılanan kültürlerde </a:t>
            </a:r>
          </a:p>
          <a:p>
            <a:pPr lvl="4"/>
            <a:r>
              <a:rPr lang="tr-TR" sz="1600" dirty="0" smtClean="0"/>
              <a:t>Dairesel yapısı olan ya da zamana uzamsal yapılar verilemediği kültürlerde</a:t>
            </a:r>
          </a:p>
          <a:p>
            <a:pPr lvl="5"/>
            <a:r>
              <a:rPr lang="tr-TR" sz="1600" dirty="0" smtClean="0"/>
              <a:t>Geçmiş ve gelecek arasında anlamlı bir ayrım yapılamaz. </a:t>
            </a:r>
          </a:p>
          <a:p>
            <a:pPr lvl="6"/>
            <a:r>
              <a:rPr lang="tr-TR" sz="1600" dirty="0" smtClean="0"/>
              <a:t>Farklı zaman (tense) yapısı    </a:t>
            </a:r>
            <a:endParaRPr lang="en-US" sz="1800" dirty="0" smtClean="0"/>
          </a:p>
          <a:p>
            <a:pPr marL="914400" lvl="1" indent="-514350"/>
            <a:endParaRPr lang="tr-TR" sz="2000" i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95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Altı temel ilke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tr-TR" sz="2800" dirty="0" smtClean="0"/>
              <a:t>6. Kavramlar </a:t>
            </a:r>
            <a:r>
              <a:rPr lang="tr-TR" sz="2800" dirty="0" err="1" smtClean="0"/>
              <a:t>prototipik</a:t>
            </a:r>
            <a:r>
              <a:rPr lang="tr-TR" sz="2800" dirty="0" smtClean="0"/>
              <a:t> (</a:t>
            </a:r>
            <a:r>
              <a:rPr lang="tr-TR" sz="2800" dirty="0" err="1" smtClean="0"/>
              <a:t>öntipsel</a:t>
            </a:r>
            <a:r>
              <a:rPr lang="tr-TR" sz="2800" dirty="0" smtClean="0"/>
              <a:t>) etkiler gösterir</a:t>
            </a:r>
          </a:p>
          <a:p>
            <a:pPr marL="201168" lvl="1" indent="0">
              <a:buNone/>
            </a:pPr>
            <a:r>
              <a:rPr lang="tr-TR" sz="2800" i="1" dirty="0" smtClean="0">
                <a:solidFill>
                  <a:srgbClr val="0070C0"/>
                </a:solidFill>
              </a:rPr>
              <a:t>Kavramların gerekli ve yeterli koşullar listesi bulunmaktadır (Aristo dayalı görüşler</a:t>
            </a:r>
            <a:r>
              <a:rPr lang="tr-TR" sz="2400" i="1" dirty="0" smtClean="0">
                <a:solidFill>
                  <a:srgbClr val="0070C0"/>
                </a:solidFill>
              </a:rPr>
              <a:t>)</a:t>
            </a:r>
          </a:p>
          <a:p>
            <a:pPr lvl="2"/>
            <a:r>
              <a:rPr lang="tr-TR" sz="1800" dirty="0" smtClean="0"/>
              <a:t>Bilişsel psikoloji </a:t>
            </a:r>
            <a:r>
              <a:rPr lang="tr-TR" sz="1800" dirty="0" smtClean="0">
                <a:sym typeface="Wingdings" panose="05000000000000000000" pitchFamily="2" charset="2"/>
              </a:rPr>
              <a:t> </a:t>
            </a:r>
            <a:r>
              <a:rPr lang="tr-TR" sz="1800" dirty="0" smtClean="0"/>
              <a:t>prototip kuramı </a:t>
            </a:r>
            <a:endParaRPr lang="en-US" sz="2800" dirty="0" smtClean="0"/>
          </a:p>
          <a:p>
            <a:pPr lvl="2"/>
            <a:r>
              <a:rPr lang="tr-TR" sz="1800" dirty="0" smtClean="0"/>
              <a:t>Bilişsel anlambilim, kavramların </a:t>
            </a:r>
            <a:r>
              <a:rPr lang="tr-TR" sz="1800" dirty="0" err="1" smtClean="0"/>
              <a:t>prototipik</a:t>
            </a:r>
            <a:r>
              <a:rPr lang="tr-TR" sz="1800" dirty="0" smtClean="0"/>
              <a:t> etkilerini  araştırır</a:t>
            </a:r>
            <a:endParaRPr lang="en-US" sz="2800" dirty="0" smtClean="0"/>
          </a:p>
          <a:p>
            <a:pPr lvl="4"/>
            <a:endParaRPr lang="en-US" sz="1800" dirty="0" smtClean="0"/>
          </a:p>
          <a:p>
            <a:pPr lvl="2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00566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i="1" dirty="0" err="1"/>
              <a:t>Dirk</a:t>
            </a:r>
            <a:r>
              <a:rPr lang="tr-TR" sz="2800" i="1" dirty="0"/>
              <a:t> </a:t>
            </a:r>
            <a:r>
              <a:rPr lang="tr-TR" sz="2800" i="1" dirty="0" err="1"/>
              <a:t>Geeraerts</a:t>
            </a:r>
            <a:r>
              <a:rPr lang="tr-TR" sz="2800" i="1" dirty="0"/>
              <a:t> </a:t>
            </a:r>
            <a:r>
              <a:rPr lang="tr-TR" sz="2800" i="1" dirty="0" smtClean="0"/>
              <a:t>(2006) </a:t>
            </a:r>
            <a:r>
              <a:rPr lang="tr-TR" sz="2800" dirty="0" smtClean="0"/>
              <a:t>A </a:t>
            </a:r>
            <a:r>
              <a:rPr lang="tr-TR" sz="2800" dirty="0" err="1"/>
              <a:t>rough</a:t>
            </a:r>
            <a:r>
              <a:rPr lang="tr-TR" sz="2800" dirty="0"/>
              <a:t> </a:t>
            </a:r>
            <a:r>
              <a:rPr lang="tr-TR" sz="2800" dirty="0" err="1"/>
              <a:t>guide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cognitive</a:t>
            </a:r>
            <a:r>
              <a:rPr lang="tr-TR" sz="2800" dirty="0"/>
              <a:t> </a:t>
            </a:r>
            <a:r>
              <a:rPr lang="tr-TR" sz="2800" dirty="0" err="1" smtClean="0"/>
              <a:t>linguistics</a:t>
            </a:r>
            <a:endParaRPr lang="tr-TR" sz="2800" dirty="0" smtClean="0"/>
          </a:p>
          <a:p>
            <a:r>
              <a:rPr lang="tr-TR" sz="2800" dirty="0" smtClean="0"/>
              <a:t>Bir temel ilke dört eğilim</a:t>
            </a:r>
            <a:endParaRPr lang="en-US" sz="2800" dirty="0"/>
          </a:p>
          <a:p>
            <a:pPr lvl="1"/>
            <a:r>
              <a:rPr lang="tr-TR" sz="2400" b="0" dirty="0" smtClean="0">
                <a:solidFill>
                  <a:schemeClr val="tx1"/>
                </a:solidFill>
              </a:rPr>
              <a:t>En temel ilke dilin </a:t>
            </a:r>
            <a:r>
              <a:rPr lang="tr-TR" sz="2400" b="0" dirty="0" err="1" smtClean="0">
                <a:solidFill>
                  <a:schemeClr val="tx1"/>
                </a:solidFill>
              </a:rPr>
              <a:t>ANLAMla</a:t>
            </a:r>
            <a:r>
              <a:rPr lang="tr-TR" sz="2400" b="0" dirty="0" smtClean="0">
                <a:solidFill>
                  <a:schemeClr val="tx1"/>
                </a:solidFill>
              </a:rPr>
              <a:t> ilgili olduğudur!</a:t>
            </a:r>
          </a:p>
          <a:p>
            <a:pPr marL="1314450" lvl="2" indent="-514350">
              <a:buNone/>
            </a:pPr>
            <a:endParaRPr lang="tr-TR" sz="1800" dirty="0" smtClean="0"/>
          </a:p>
          <a:p>
            <a:pPr marL="1314450" lvl="2" indent="-514350">
              <a:buAutoNum type="arabicPeriod"/>
            </a:pPr>
            <a:endParaRPr lang="tr-T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kabuller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i="1" dirty="0" err="1" smtClean="0"/>
              <a:t>Evans</a:t>
            </a:r>
            <a:r>
              <a:rPr lang="tr-TR" sz="2800" i="1" dirty="0" smtClean="0"/>
              <a:t> ve </a:t>
            </a:r>
            <a:r>
              <a:rPr lang="tr-TR" sz="2800" i="1" dirty="0" err="1" smtClean="0"/>
              <a:t>Green</a:t>
            </a:r>
            <a:r>
              <a:rPr lang="tr-TR" sz="2800" i="1" dirty="0" smtClean="0"/>
              <a:t> (2006), An </a:t>
            </a:r>
            <a:r>
              <a:rPr lang="tr-TR" sz="2800" i="1" dirty="0" err="1" smtClean="0"/>
              <a:t>Introduction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to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Cognitive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Linguistics</a:t>
            </a:r>
            <a:r>
              <a:rPr lang="tr-TR" sz="2800" i="1" dirty="0" smtClean="0"/>
              <a:t> </a:t>
            </a:r>
          </a:p>
          <a:p>
            <a:pPr marL="514350" indent="-514350">
              <a:buAutoNum type="arabicPeriod"/>
            </a:pPr>
            <a:r>
              <a:rPr lang="tr-TR" sz="2800" dirty="0" smtClean="0"/>
              <a:t>Genelleme</a:t>
            </a:r>
          </a:p>
          <a:p>
            <a:pPr marL="514350" indent="-514350">
              <a:buNone/>
            </a:pPr>
            <a:r>
              <a:rPr lang="tr-TR" sz="2400" b="0" dirty="0" smtClean="0">
                <a:solidFill>
                  <a:schemeClr val="tx1"/>
                </a:solidFill>
              </a:rPr>
              <a:t>	İnsan dilinin tüm özelliklerine uygulanabilen genel ilkeler</a:t>
            </a:r>
          </a:p>
          <a:p>
            <a:pPr marL="0" indent="0">
              <a:buNone/>
            </a:pPr>
            <a:r>
              <a:rPr lang="tr-TR" sz="2400" dirty="0"/>
              <a:t> </a:t>
            </a:r>
            <a:r>
              <a:rPr lang="tr-TR" sz="2400" dirty="0" smtClean="0"/>
              <a:t>     Dilin ortak yapılandırma ilkeleri</a:t>
            </a:r>
            <a:endParaRPr lang="tr-TR" sz="2400" b="0" dirty="0" smtClean="0">
              <a:solidFill>
                <a:schemeClr val="tx1"/>
              </a:solidFill>
            </a:endParaRPr>
          </a:p>
          <a:p>
            <a:pPr marL="1314450" lvl="2" indent="-514350">
              <a:buNone/>
            </a:pPr>
            <a:r>
              <a:rPr lang="tr-TR" sz="1600" b="0" dirty="0" smtClean="0">
                <a:solidFill>
                  <a:schemeClr val="tx1"/>
                </a:solidFill>
              </a:rPr>
              <a:t>Dilde ortak özelliklere odaklanır </a:t>
            </a:r>
          </a:p>
          <a:p>
            <a:pPr marL="1314450" lvl="2" indent="-514350">
              <a:buNone/>
            </a:pPr>
            <a:r>
              <a:rPr lang="tr-TR" sz="1600" dirty="0"/>
              <a:t>	</a:t>
            </a:r>
            <a:r>
              <a:rPr lang="tr-TR" sz="1600" dirty="0" smtClean="0"/>
              <a:t>Modüller ve alt sistemler?</a:t>
            </a:r>
            <a:endParaRPr lang="tr-TR" sz="1600" b="0" dirty="0" smtClean="0">
              <a:solidFill>
                <a:schemeClr val="tx1"/>
              </a:solidFill>
            </a:endParaRPr>
          </a:p>
          <a:p>
            <a:pPr marL="800100" lvl="2" indent="0">
              <a:buNone/>
            </a:pPr>
            <a:r>
              <a:rPr lang="tr-TR" sz="1600" b="0" dirty="0" smtClean="0">
                <a:solidFill>
                  <a:schemeClr val="tx1"/>
                </a:solidFill>
              </a:rPr>
              <a:t>Örn: anlamsal, sözdizimsel, biçimbilimsel ve sesbilimde “</a:t>
            </a:r>
            <a:r>
              <a:rPr lang="tr-TR" sz="1600" b="0" dirty="0" err="1" smtClean="0">
                <a:solidFill>
                  <a:schemeClr val="tx1"/>
                </a:solidFill>
              </a:rPr>
              <a:t>prototipik</a:t>
            </a:r>
            <a:r>
              <a:rPr lang="tr-TR" sz="1600" b="0" dirty="0" smtClean="0">
                <a:solidFill>
                  <a:schemeClr val="tx1"/>
                </a:solidFill>
              </a:rPr>
              <a:t> etkiler”</a:t>
            </a:r>
          </a:p>
          <a:p>
            <a:pPr marL="800100" lvl="2" indent="0">
              <a:buNone/>
            </a:pPr>
            <a:r>
              <a:rPr lang="tr-TR" sz="1600" dirty="0" smtClean="0"/>
              <a:t>	      </a:t>
            </a:r>
            <a:r>
              <a:rPr lang="tr-TR" sz="1600" dirty="0" err="1" smtClean="0"/>
              <a:t>Kategorileme</a:t>
            </a:r>
            <a:r>
              <a:rPr lang="tr-TR" sz="1600" dirty="0" smtClean="0"/>
              <a:t> , çokanlamlılık, </a:t>
            </a:r>
            <a:r>
              <a:rPr lang="tr-TR" sz="1600" i="1" dirty="0" smtClean="0"/>
              <a:t>metafor</a:t>
            </a:r>
            <a:endParaRPr lang="tr-TR" sz="1600" i="1" dirty="0" smtClean="0">
              <a:solidFill>
                <a:schemeClr val="tx1"/>
              </a:solidFill>
            </a:endParaRPr>
          </a:p>
          <a:p>
            <a:pPr lvl="1"/>
            <a:endParaRPr lang="tr-TR" sz="2000" dirty="0" smtClean="0"/>
          </a:p>
          <a:p>
            <a:endParaRPr lang="tr-TR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kabuller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None/>
            </a:pPr>
            <a:r>
              <a:rPr lang="tr-TR" sz="3200" dirty="0" smtClean="0"/>
              <a:t>2. </a:t>
            </a:r>
            <a:r>
              <a:rPr lang="tr-TR" sz="3600" dirty="0" smtClean="0"/>
              <a:t>Bilişsellik</a:t>
            </a:r>
          </a:p>
          <a:p>
            <a:pPr>
              <a:buNone/>
            </a:pPr>
            <a:r>
              <a:rPr lang="tr-TR" sz="2400" b="0" dirty="0" smtClean="0">
                <a:solidFill>
                  <a:schemeClr val="tx1"/>
                </a:solidFill>
              </a:rPr>
              <a:t>	Başka disiplinlerin dil için zihin ve beyin hakkında sunduğu bilgilerden yararlanır</a:t>
            </a:r>
          </a:p>
          <a:p>
            <a:pPr lvl="1"/>
            <a:r>
              <a:rPr lang="tr-TR" sz="2000" dirty="0" smtClean="0"/>
              <a:t>Dikkat</a:t>
            </a:r>
          </a:p>
          <a:p>
            <a:pPr lvl="1"/>
            <a:r>
              <a:rPr lang="tr-TR" sz="2000" b="0" dirty="0" err="1" smtClean="0">
                <a:solidFill>
                  <a:schemeClr val="tx1"/>
                </a:solidFill>
              </a:rPr>
              <a:t>Kategorileme</a:t>
            </a:r>
            <a:endParaRPr lang="tr-TR" sz="2000" b="0" dirty="0" smtClean="0">
              <a:solidFill>
                <a:schemeClr val="tx1"/>
              </a:solidFill>
            </a:endParaRPr>
          </a:p>
          <a:p>
            <a:pPr lvl="1"/>
            <a:r>
              <a:rPr lang="tr-TR" sz="2000" i="1" dirty="0" smtClean="0"/>
              <a:t>Metafor</a:t>
            </a:r>
          </a:p>
          <a:p>
            <a:pPr>
              <a:buNone/>
            </a:pPr>
            <a:endParaRPr lang="tr-TR" sz="2400" b="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tr-TR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anlambilim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Evans </a:t>
            </a:r>
            <a:r>
              <a:rPr lang="tr-TR" sz="2800" dirty="0" smtClean="0"/>
              <a:t> (2007: </a:t>
            </a:r>
            <a:r>
              <a:rPr lang="en-US" sz="2800" dirty="0" smtClean="0"/>
              <a:t>99</a:t>
            </a:r>
            <a:r>
              <a:rPr lang="tr-TR" sz="2800" dirty="0" smtClean="0"/>
              <a:t>), </a:t>
            </a:r>
            <a:r>
              <a:rPr lang="tr-TR" sz="2800" dirty="0" err="1" smtClean="0"/>
              <a:t>Evans</a:t>
            </a:r>
            <a:r>
              <a:rPr lang="tr-TR" sz="2800" dirty="0" smtClean="0"/>
              <a:t>, </a:t>
            </a:r>
            <a:r>
              <a:rPr lang="tr-TR" sz="2800" dirty="0" err="1" smtClean="0"/>
              <a:t>Bergen</a:t>
            </a:r>
            <a:r>
              <a:rPr lang="tr-TR" sz="2800" dirty="0" smtClean="0"/>
              <a:t> &amp; </a:t>
            </a:r>
            <a:r>
              <a:rPr lang="tr-TR" sz="2800" dirty="0" err="1" smtClean="0"/>
              <a:t>Zinken</a:t>
            </a:r>
            <a:r>
              <a:rPr lang="tr-TR" sz="2800" dirty="0" smtClean="0"/>
              <a:t> </a:t>
            </a:r>
            <a:r>
              <a:rPr lang="en-US" sz="2800" dirty="0" smtClean="0"/>
              <a:t>(200</a:t>
            </a:r>
            <a:r>
              <a:rPr lang="tr-TR" sz="2800" dirty="0" smtClean="0"/>
              <a:t>7</a:t>
            </a:r>
            <a:r>
              <a:rPr lang="en-US" sz="2800" dirty="0" smtClean="0"/>
              <a:t>)</a:t>
            </a:r>
            <a:endParaRPr lang="tr-TR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tr-TR" sz="2800" dirty="0" smtClean="0"/>
              <a:t>	4 temel varsayımı bulunmaktadır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sz="2400" dirty="0" smtClean="0"/>
              <a:t>Kavramsal sistem beden deneyimlerine dayanır (</a:t>
            </a:r>
            <a:r>
              <a:rPr lang="tr-TR" sz="2400" dirty="0" err="1" smtClean="0"/>
              <a:t>embodied</a:t>
            </a:r>
            <a:r>
              <a:rPr lang="tr-TR" sz="2400" dirty="0" smtClean="0"/>
              <a:t> </a:t>
            </a:r>
            <a:r>
              <a:rPr lang="tr-TR" sz="2400" dirty="0" err="1" smtClean="0"/>
              <a:t>cogniton</a:t>
            </a:r>
            <a:r>
              <a:rPr lang="tr-TR" sz="2400" dirty="0" smtClean="0"/>
              <a:t> </a:t>
            </a:r>
            <a:r>
              <a:rPr lang="tr-TR" sz="2400" dirty="0" err="1" smtClean="0"/>
              <a:t>thesis</a:t>
            </a:r>
            <a:r>
              <a:rPr lang="tr-TR" sz="2400" dirty="0" smtClean="0"/>
              <a:t>)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sz="2400" dirty="0" smtClean="0"/>
              <a:t>Anlamsal yapı kavramsal yapıdır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sz="2400" dirty="0" smtClean="0"/>
              <a:t>Anlam sunumu ansiklopediktir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sz="2400" dirty="0" smtClean="0"/>
              <a:t>Anlam yapılanması kavramlaştırmadır</a:t>
            </a:r>
          </a:p>
          <a:p>
            <a:pPr lvl="1">
              <a:buNone/>
            </a:pPr>
            <a:endParaRPr lang="tr-TR" sz="2800" dirty="0" smtClean="0"/>
          </a:p>
          <a:p>
            <a:pPr lvl="1">
              <a:buFont typeface="Wingdings" pitchFamily="2" charset="2"/>
              <a:buChar char="ü"/>
            </a:pPr>
            <a:r>
              <a:rPr lang="tr-TR" sz="2800" u="sng" dirty="0" smtClean="0">
                <a:solidFill>
                  <a:srgbClr val="0070C0"/>
                </a:solidFill>
              </a:rPr>
              <a:t>Genelleme ve bilişsellik kabullerinin çıktılarıdır</a:t>
            </a:r>
            <a:endParaRPr lang="tr-TR" sz="2000" u="sng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tr-TR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anlambilim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tr-TR" sz="2800" b="1" i="1" dirty="0" smtClean="0"/>
              <a:t>Kavramsal sistem beden deneyimlerine dayanır</a:t>
            </a:r>
          </a:p>
          <a:p>
            <a:pPr marL="880110" lvl="1" indent="-514350"/>
            <a:r>
              <a:rPr lang="tr-TR" sz="2400" dirty="0" smtClean="0"/>
              <a:t>Beden deneyimi</a:t>
            </a:r>
          </a:p>
          <a:p>
            <a:pPr marL="1097280" lvl="2" indent="-457200"/>
            <a:r>
              <a:rPr lang="tr-TR" sz="1800" dirty="0" smtClean="0"/>
              <a:t>Dünyayla ve dış gerçeklikle etkileşimin temelindeki kavramsal düzenlemenin doğasını anlatma çabasıyla ortaya çıkar</a:t>
            </a:r>
          </a:p>
          <a:p>
            <a:pPr marL="1097280" lvl="2" indent="-457200"/>
            <a:r>
              <a:rPr lang="tr-TR" sz="1800" dirty="0" smtClean="0"/>
              <a:t>Kavramsal düzenin doğası beden deneyimlerine dayalıdır</a:t>
            </a:r>
          </a:p>
          <a:p>
            <a:pPr marL="457200" indent="-457200">
              <a:buNone/>
            </a:pPr>
            <a:endParaRPr lang="tr-TR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anlambilim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Dış gerçekliği beden deneyimlerimizin izin verdiği kadarıyla algılarız</a:t>
            </a:r>
          </a:p>
          <a:p>
            <a:pPr marL="822960" lvl="1" indent="-457200"/>
            <a:r>
              <a:rPr lang="tr-TR" sz="2000" dirty="0" smtClean="0"/>
              <a:t>Renklerin algılanması</a:t>
            </a:r>
          </a:p>
          <a:p>
            <a:pPr marL="1097280" lvl="2" indent="-457200"/>
            <a:r>
              <a:rPr lang="tr-TR" sz="1600" dirty="0" smtClean="0"/>
              <a:t>İnsanların 3 renk kanalı var</a:t>
            </a:r>
          </a:p>
          <a:p>
            <a:pPr marL="1097280" lvl="2" indent="-457200"/>
            <a:r>
              <a:rPr lang="tr-TR" sz="1600" b="0" dirty="0" smtClean="0">
                <a:solidFill>
                  <a:schemeClr val="tx1"/>
                </a:solidFill>
              </a:rPr>
              <a:t>Tavşanların 2 renk kanalı var</a:t>
            </a:r>
          </a:p>
          <a:p>
            <a:pPr marL="1097280" lvl="2" indent="-457200"/>
            <a:r>
              <a:rPr lang="tr-TR" sz="1600" dirty="0" smtClean="0"/>
              <a:t>Japon balıklarının, güvercinlerin 4 renk kanalı var</a:t>
            </a:r>
          </a:p>
          <a:p>
            <a:pPr marL="1097280" lvl="2" indent="-457200"/>
            <a:r>
              <a:rPr lang="tr-TR" sz="1600" dirty="0" smtClean="0"/>
              <a:t>Çıngıraklı yılan kızıl ötesi renkler</a:t>
            </a:r>
          </a:p>
          <a:p>
            <a:pPr marL="822960" lvl="1" indent="-457200"/>
            <a:r>
              <a:rPr lang="tr-TR" sz="2000" dirty="0" smtClean="0"/>
              <a:t>Kapalı bir odadaki bir adam</a:t>
            </a:r>
          </a:p>
          <a:p>
            <a:pPr marL="1097280" lvl="2" indent="-457200"/>
            <a:r>
              <a:rPr lang="tr-TR" sz="1600" dirty="0" smtClean="0"/>
              <a:t>Sınır işareti ilkeleri – iç, sınır, dış</a:t>
            </a:r>
          </a:p>
          <a:p>
            <a:pPr marL="1554480" lvl="3" indent="-457200"/>
            <a:r>
              <a:rPr lang="tr-TR" sz="1600" dirty="0" smtClean="0"/>
              <a:t>İçerme; sınır işareti ilkelerinin sonucu</a:t>
            </a:r>
          </a:p>
          <a:p>
            <a:pPr marL="1097280" lvl="2" indent="-457200"/>
            <a:r>
              <a:rPr lang="tr-TR" sz="1600" dirty="0" smtClean="0"/>
              <a:t>İnsan vücudunun özellikleri</a:t>
            </a:r>
          </a:p>
          <a:p>
            <a:pPr marL="822960" lvl="1" indent="-457200"/>
            <a:endParaRPr lang="tr-TR" sz="2000" dirty="0" smtClean="0"/>
          </a:p>
          <a:p>
            <a:pPr marL="457200" indent="-457200"/>
            <a:endParaRPr lang="tr-TR" sz="2400" dirty="0" smtClean="0"/>
          </a:p>
          <a:p>
            <a:pPr lvl="1"/>
            <a:endParaRPr lang="tr-TR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anlambilim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lvl="2" indent="-457200">
              <a:spcBef>
                <a:spcPts val="600"/>
              </a:spcBef>
              <a:buSzPct val="70000"/>
              <a:buNone/>
            </a:pPr>
            <a:r>
              <a:rPr lang="tr-TR" sz="2800" b="1" i="1" dirty="0" smtClean="0"/>
              <a:t>2. Anlamsal yapı kavramsal yapıyı yansıtır</a:t>
            </a:r>
          </a:p>
          <a:p>
            <a:pPr lvl="2"/>
            <a:r>
              <a:rPr lang="tr-TR" sz="2400" dirty="0" smtClean="0"/>
              <a:t>İkisi aynı şey değildir</a:t>
            </a:r>
          </a:p>
          <a:p>
            <a:pPr lvl="3"/>
            <a:r>
              <a:rPr lang="tr-TR" sz="2000" dirty="0" smtClean="0"/>
              <a:t>Dil doğrudan dış dünyadaki varlıklara değil, konuşucunun zihninde var olan kavramlara gönderimde bulunur</a:t>
            </a:r>
          </a:p>
          <a:p>
            <a:pPr lvl="2"/>
            <a:r>
              <a:rPr lang="tr-TR" sz="2400" dirty="0" smtClean="0"/>
              <a:t>Anlamsal yapı</a:t>
            </a:r>
          </a:p>
          <a:p>
            <a:pPr lvl="3"/>
            <a:r>
              <a:rPr lang="tr-TR" sz="2000" dirty="0" smtClean="0"/>
              <a:t>Sözcük ve diğer dilsel birimlerle çağrışan anlamlar</a:t>
            </a:r>
          </a:p>
          <a:p>
            <a:pPr lvl="2"/>
            <a:r>
              <a:rPr lang="tr-TR" sz="2400" dirty="0" smtClean="0"/>
              <a:t>Kavramsal yapı</a:t>
            </a:r>
          </a:p>
          <a:p>
            <a:pPr lvl="3"/>
            <a:r>
              <a:rPr lang="tr-TR" sz="2000" dirty="0" smtClean="0"/>
              <a:t>Kavramların yapısı dilde sunulmak zorunda değildir</a:t>
            </a:r>
          </a:p>
          <a:p>
            <a:pPr lvl="4"/>
            <a:r>
              <a:rPr lang="tr-TR" sz="2000" dirty="0" smtClean="0"/>
              <a:t>Burnumuz ve dudağımız arasındaki bölüm?</a:t>
            </a:r>
          </a:p>
          <a:p>
            <a:endParaRPr lang="tr-TR" sz="2400" dirty="0" smtClean="0"/>
          </a:p>
          <a:p>
            <a:endParaRPr lang="tr-TR" sz="2400" dirty="0" smtClean="0"/>
          </a:p>
          <a:p>
            <a:endParaRPr lang="tr-TR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anlambilim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b="1" i="1" dirty="0" smtClean="0"/>
              <a:t>3. Anlam sunumu ansiklopediktir</a:t>
            </a:r>
          </a:p>
          <a:p>
            <a:r>
              <a:rPr lang="tr-TR" sz="2400" dirty="0" smtClean="0"/>
              <a:t>Sözlük anlamı </a:t>
            </a:r>
          </a:p>
          <a:p>
            <a:pPr lvl="1"/>
            <a:r>
              <a:rPr lang="tr-TR" sz="2000" dirty="0" smtClean="0"/>
              <a:t>sözcüklerin ve sözlüksel kavramların düzenli bir biçimde paketlenmiş anlam demetleri</a:t>
            </a:r>
          </a:p>
          <a:p>
            <a:r>
              <a:rPr lang="tr-TR" sz="2400" dirty="0" smtClean="0"/>
              <a:t>Ansiklopedik anlam</a:t>
            </a:r>
          </a:p>
          <a:p>
            <a:pPr lvl="1"/>
            <a:r>
              <a:rPr lang="tr-TR" sz="2000" dirty="0" smtClean="0"/>
              <a:t>belli bir kavram ya da kavramsal alanla ilgili bilgi depolarıdır</a:t>
            </a:r>
          </a:p>
          <a:p>
            <a:pPr lvl="2"/>
            <a:r>
              <a:rPr lang="tr-TR" sz="1600" dirty="0" smtClean="0"/>
              <a:t>Dikkat et Ayşe, kocan bu aralar </a:t>
            </a:r>
            <a:r>
              <a:rPr lang="tr-TR" sz="1600" i="1" dirty="0" smtClean="0"/>
              <a:t>bekar</a:t>
            </a:r>
            <a:r>
              <a:rPr lang="tr-TR" sz="1600" dirty="0" smtClean="0"/>
              <a:t>!</a:t>
            </a:r>
          </a:p>
          <a:p>
            <a:pPr lvl="1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anlambilim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Sözcüğün uzlaşımsal anlamı, anlam yapılanması sürecinde bir yönlendirici</a:t>
            </a:r>
          </a:p>
          <a:p>
            <a:r>
              <a:rPr lang="tr-TR" sz="2400" dirty="0" smtClean="0"/>
              <a:t>Sözcenin bağlamı karşısında uygun yorum seçilir</a:t>
            </a:r>
          </a:p>
          <a:p>
            <a:pPr lvl="1">
              <a:buNone/>
            </a:pPr>
            <a:r>
              <a:rPr lang="tr-TR" sz="2400" dirty="0" smtClean="0"/>
              <a:t>(5) a.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child</a:t>
            </a:r>
            <a:r>
              <a:rPr lang="tr-TR" sz="2400" dirty="0" smtClean="0"/>
              <a:t> is </a:t>
            </a:r>
            <a:r>
              <a:rPr lang="tr-TR" sz="2400" i="1" dirty="0" err="1" smtClean="0"/>
              <a:t>safe</a:t>
            </a:r>
            <a:r>
              <a:rPr lang="tr-TR" sz="2400" dirty="0" smtClean="0"/>
              <a:t>.</a:t>
            </a:r>
          </a:p>
          <a:p>
            <a:pPr lvl="1">
              <a:buNone/>
            </a:pPr>
            <a:r>
              <a:rPr lang="tr-TR" sz="2400" dirty="0" smtClean="0"/>
              <a:t>	  b.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beach</a:t>
            </a:r>
            <a:r>
              <a:rPr lang="tr-TR" sz="2400" dirty="0" smtClean="0"/>
              <a:t> is </a:t>
            </a:r>
            <a:r>
              <a:rPr lang="tr-TR" sz="2400" i="1" dirty="0" err="1" smtClean="0"/>
              <a:t>safe</a:t>
            </a:r>
            <a:r>
              <a:rPr lang="tr-TR" sz="2400" dirty="0" smtClean="0"/>
              <a:t>.</a:t>
            </a:r>
          </a:p>
          <a:p>
            <a:pPr lvl="1">
              <a:buNone/>
            </a:pPr>
            <a:r>
              <a:rPr lang="tr-TR" sz="2400" dirty="0" smtClean="0"/>
              <a:t>      c.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shovel</a:t>
            </a:r>
            <a:r>
              <a:rPr lang="tr-TR" sz="2400" dirty="0" smtClean="0"/>
              <a:t> is </a:t>
            </a:r>
            <a:r>
              <a:rPr lang="tr-TR" sz="2400" i="1" dirty="0" err="1" smtClean="0"/>
              <a:t>safe</a:t>
            </a:r>
            <a:r>
              <a:rPr lang="tr-TR" sz="2400" dirty="0" smtClean="0"/>
              <a:t>. </a:t>
            </a:r>
          </a:p>
          <a:p>
            <a:pPr lvl="1">
              <a:buNone/>
            </a:pPr>
            <a:endParaRPr lang="tr-TR" sz="2400" dirty="0" smtClean="0"/>
          </a:p>
          <a:p>
            <a:pPr lvl="1">
              <a:buNone/>
            </a:pPr>
            <a:endParaRPr lang="tr-TR" sz="2400" dirty="0" smtClean="0"/>
          </a:p>
          <a:p>
            <a:endParaRPr lang="tr-TR" sz="2400" dirty="0" smtClean="0"/>
          </a:p>
          <a:p>
            <a:endParaRPr lang="tr-TR" sz="2400" dirty="0" smtClean="0"/>
          </a:p>
          <a:p>
            <a:endParaRPr lang="tr-TR" sz="2400" dirty="0" smtClean="0"/>
          </a:p>
          <a:p>
            <a:endParaRPr lang="tr-TR" sz="2400" dirty="0" smtClean="0"/>
          </a:p>
          <a:p>
            <a:endParaRPr lang="tr-TR" sz="2400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anlambilim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/>
              <a:t>4. Anlam yapılanması kavramlaştırmadır</a:t>
            </a:r>
          </a:p>
          <a:p>
            <a:r>
              <a:rPr lang="tr-TR" sz="2400" dirty="0" smtClean="0"/>
              <a:t>Dil sözcükler ve diğer dilsel birimler anlamın yapılanması için yönlendirici</a:t>
            </a:r>
          </a:p>
          <a:p>
            <a:r>
              <a:rPr lang="tr-TR" sz="2400" dirty="0" smtClean="0"/>
              <a:t>Anlam, dil tarafından paketlenen “ayrık” bir özellik değil, bir “süreç”tir.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anlambilim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Anlam yapılanması ansiklopedik bilgiye dayanır;</a:t>
            </a:r>
          </a:p>
          <a:p>
            <a:r>
              <a:rPr lang="tr-TR" sz="2400" dirty="0" smtClean="0"/>
              <a:t>Kavramsal yapı düzenleme ve paketlemenin belli özellikleriyle ilişkili </a:t>
            </a:r>
            <a:r>
              <a:rPr lang="tr-TR" sz="2400" i="1" dirty="0" smtClean="0"/>
              <a:t>“</a:t>
            </a:r>
            <a:r>
              <a:rPr lang="tr-TR" sz="2400" i="1" dirty="0" err="1" smtClean="0"/>
              <a:t>çıkarımlama</a:t>
            </a:r>
            <a:r>
              <a:rPr lang="tr-TR" sz="2400" i="1" dirty="0" smtClean="0"/>
              <a:t> stratejileri” </a:t>
            </a:r>
            <a:r>
              <a:rPr lang="tr-TR" sz="2400" dirty="0" smtClean="0"/>
              <a:t>içerir. </a:t>
            </a:r>
          </a:p>
          <a:p>
            <a:pPr lvl="1"/>
            <a:r>
              <a:rPr lang="tr-TR" sz="2400" dirty="0" smtClean="0"/>
              <a:t>Fransa’da olsaydı Bill Clinton Monica </a:t>
            </a:r>
            <a:r>
              <a:rPr lang="tr-TR" sz="2400" dirty="0" err="1" smtClean="0"/>
              <a:t>Lewinsky</a:t>
            </a:r>
            <a:r>
              <a:rPr lang="tr-TR" sz="2400" dirty="0" smtClean="0"/>
              <a:t> ile olan ilişkisinden zarar görmezdi. </a:t>
            </a:r>
          </a:p>
          <a:p>
            <a:pPr lvl="1"/>
            <a:r>
              <a:rPr lang="en-US" sz="2400" dirty="0" smtClean="0"/>
              <a:t>If </a:t>
            </a:r>
            <a:r>
              <a:rPr lang="en-US" sz="2400" dirty="0"/>
              <a:t>Clinton were the Titanic, the iceberg would sink</a:t>
            </a:r>
            <a:r>
              <a:rPr lang="en-US" sz="2400" dirty="0" smtClean="0"/>
              <a:t>. </a:t>
            </a:r>
            <a:endParaRPr lang="tr-TR" sz="2400" dirty="0"/>
          </a:p>
          <a:p>
            <a:pPr lvl="2"/>
            <a:r>
              <a:rPr lang="tr-TR" sz="2400" dirty="0" smtClean="0"/>
              <a:t>Karşı olgusal (</a:t>
            </a:r>
            <a:r>
              <a:rPr lang="tr-TR" sz="2400" dirty="0" err="1" smtClean="0"/>
              <a:t>counterfact</a:t>
            </a:r>
            <a:r>
              <a:rPr lang="tr-TR" sz="2400" dirty="0" smtClean="0"/>
              <a:t>)</a:t>
            </a:r>
          </a:p>
          <a:p>
            <a:pPr lvl="2"/>
            <a:r>
              <a:rPr lang="tr-TR" sz="2400" dirty="0" err="1" smtClean="0"/>
              <a:t>Conceptual</a:t>
            </a:r>
            <a:r>
              <a:rPr lang="tr-TR" sz="2400" dirty="0" smtClean="0"/>
              <a:t> </a:t>
            </a:r>
            <a:r>
              <a:rPr lang="tr-TR" sz="2400" dirty="0" err="1" smtClean="0"/>
              <a:t>Blending</a:t>
            </a:r>
            <a:r>
              <a:rPr lang="tr-TR" sz="2400" dirty="0" smtClean="0"/>
              <a:t> </a:t>
            </a:r>
            <a:r>
              <a:rPr lang="tr-TR" sz="2400" dirty="0" err="1" smtClean="0"/>
              <a:t>Theory</a:t>
            </a:r>
            <a:r>
              <a:rPr lang="tr-TR" sz="2400" dirty="0" smtClean="0"/>
              <a:t> – </a:t>
            </a:r>
            <a:r>
              <a:rPr lang="tr-TR" sz="2400" dirty="0" err="1" smtClean="0"/>
              <a:t>Fauconnier</a:t>
            </a:r>
            <a:r>
              <a:rPr lang="tr-TR" sz="2400" dirty="0" smtClean="0"/>
              <a:t> ve </a:t>
            </a:r>
            <a:r>
              <a:rPr lang="tr-TR" sz="2400" dirty="0" err="1" smtClean="0"/>
              <a:t>Turner</a:t>
            </a:r>
            <a:r>
              <a:rPr lang="tr-TR" sz="2400" dirty="0" smtClean="0"/>
              <a:t> (2002)</a:t>
            </a:r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ilkeler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tr-TR" sz="2800" dirty="0" smtClean="0"/>
              <a:t>Dilsel anlam bakış açısına göre belirlenir</a:t>
            </a:r>
          </a:p>
          <a:p>
            <a:pPr marL="914400" lvl="1" indent="-514350"/>
            <a:r>
              <a:rPr lang="tr-TR" sz="2400" dirty="0" smtClean="0"/>
              <a:t>Anlam dünyanın nesnel yansıması değil, dünyayı biçimlendirmenin yolu</a:t>
            </a:r>
          </a:p>
          <a:p>
            <a:pPr marL="914400" lvl="1" indent="-514350"/>
            <a:r>
              <a:rPr lang="tr-TR" sz="2400" dirty="0" smtClean="0"/>
              <a:t>Dünyaya bir bakış açısı sunar</a:t>
            </a:r>
          </a:p>
          <a:p>
            <a:pPr marL="1314450" lvl="2" indent="-514350"/>
            <a:r>
              <a:rPr lang="tr-TR" sz="1800" dirty="0" smtClean="0"/>
              <a:t>Bunu anlamanın yolu dilsel ifadelerdeki uzamsal bakış açılarıdır</a:t>
            </a:r>
          </a:p>
          <a:p>
            <a:pPr marL="1771650" lvl="3" indent="-514350"/>
            <a:r>
              <a:rPr lang="tr-TR" sz="1800" dirty="0" smtClean="0"/>
              <a:t>Bisiklet evin önünde</a:t>
            </a:r>
          </a:p>
          <a:p>
            <a:pPr marL="2228850" lvl="4" indent="-514350"/>
            <a:r>
              <a:rPr lang="tr-TR" sz="1800" dirty="0" smtClean="0"/>
              <a:t>Bakış yönü</a:t>
            </a:r>
          </a:p>
          <a:p>
            <a:pPr marL="1771650" lvl="3" indent="-514350"/>
            <a:r>
              <a:rPr lang="tr-TR" sz="1800" dirty="0" smtClean="0"/>
              <a:t>Bisiklet evin arkasında</a:t>
            </a:r>
          </a:p>
          <a:p>
            <a:pPr marL="2228850" lvl="4" indent="-514350"/>
            <a:r>
              <a:rPr lang="tr-TR" sz="1800" dirty="0" smtClean="0"/>
              <a:t>Evin konumu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ilkeler - özet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Kavramsal yapı vücut deneyimlerine dayanır</a:t>
            </a:r>
          </a:p>
          <a:p>
            <a:pPr lvl="1"/>
            <a:r>
              <a:rPr lang="tr-TR" dirty="0" smtClean="0"/>
              <a:t>Kavramsal organizasyonun doğası vücut deneyimlerine dayanır</a:t>
            </a:r>
          </a:p>
          <a:p>
            <a:r>
              <a:rPr lang="tr-TR" dirty="0" smtClean="0"/>
              <a:t>Anlamsal yapı kavramsal yapıyı yansıtır</a:t>
            </a:r>
          </a:p>
          <a:p>
            <a:pPr lvl="1"/>
            <a:r>
              <a:rPr lang="tr-TR" dirty="0" smtClean="0"/>
              <a:t>Anlamsal yapı (</a:t>
            </a:r>
            <a:r>
              <a:rPr lang="tr-TR" dirty="0" err="1" smtClean="0"/>
              <a:t>sözcükelr</a:t>
            </a:r>
            <a:r>
              <a:rPr lang="tr-TR" dirty="0" smtClean="0"/>
              <a:t> ve diğer dilsel birimlerle uzlaşımsal olarak çağrışan anlamlar) kavramlarla denktir</a:t>
            </a:r>
          </a:p>
          <a:p>
            <a:r>
              <a:rPr lang="tr-TR" dirty="0" smtClean="0"/>
              <a:t>Anlam sunumu ansiklopediktir</a:t>
            </a:r>
          </a:p>
          <a:p>
            <a:pPr lvl="1"/>
            <a:r>
              <a:rPr lang="tr-TR" dirty="0" smtClean="0"/>
              <a:t>Sözcükler (ve diğer dilsel birimler) belli kavramlarla ilişkili geniş bilgi depolarıdır</a:t>
            </a:r>
          </a:p>
          <a:p>
            <a:r>
              <a:rPr lang="tr-TR" dirty="0" smtClean="0"/>
              <a:t>Anlamı yapılandırmak kavramlaştırmadır</a:t>
            </a:r>
          </a:p>
          <a:p>
            <a:pPr lvl="1"/>
            <a:r>
              <a:rPr lang="tr-TR" dirty="0" smtClean="0"/>
              <a:t>Dilsel birimler bir dizi bilişsel işlem için yönlendirici görevi görür. Kavramlaştırma art alan bilgisinin kullanıldığı dinamik bir süreçtir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Bilişsel anlambilimin temel </a:t>
            </a:r>
            <a:br>
              <a:rPr lang="tr-TR" dirty="0" smtClean="0"/>
            </a:br>
            <a:r>
              <a:rPr lang="tr-TR" dirty="0" smtClean="0"/>
              <a:t>inceleme alanları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3200" b="1" dirty="0" smtClean="0"/>
              <a:t>İmge şemaları</a:t>
            </a:r>
          </a:p>
          <a:p>
            <a:pPr lvl="1"/>
            <a:r>
              <a:rPr lang="tr-TR" sz="2800" dirty="0" smtClean="0"/>
              <a:t>Kavramsal yapı doğrudan doğruya beden deneyimlerine bağlıdır</a:t>
            </a:r>
          </a:p>
          <a:p>
            <a:pPr lvl="2"/>
            <a:r>
              <a:rPr lang="tr-TR" sz="2000" dirty="0" smtClean="0"/>
              <a:t>a. Hisselerin payları hızla yükseliyor.</a:t>
            </a:r>
          </a:p>
          <a:p>
            <a:pPr lvl="2">
              <a:buNone/>
            </a:pPr>
            <a:r>
              <a:rPr lang="tr-TR" sz="2000" dirty="0" smtClean="0"/>
              <a:t>   b. Ali sınavda en yüksek notu aldı.</a:t>
            </a:r>
          </a:p>
          <a:p>
            <a:pPr lvl="2">
              <a:buNone/>
            </a:pPr>
            <a:r>
              <a:rPr lang="tr-TR" sz="2000" dirty="0" smtClean="0"/>
              <a:t>   c. </a:t>
            </a:r>
            <a:r>
              <a:rPr lang="tr-TR" sz="2000" dirty="0" err="1" smtClean="0"/>
              <a:t>Mortgage</a:t>
            </a:r>
            <a:r>
              <a:rPr lang="tr-TR" sz="2000" dirty="0" smtClean="0"/>
              <a:t> oranları düştü.</a:t>
            </a:r>
          </a:p>
          <a:p>
            <a:pPr lvl="2">
              <a:buNone/>
            </a:pPr>
            <a:r>
              <a:rPr lang="tr-TR" sz="2000" dirty="0" smtClean="0"/>
              <a:t>   d. Enflasyon hızla artıyor.</a:t>
            </a:r>
          </a:p>
          <a:p>
            <a:pPr lvl="1">
              <a:buNone/>
            </a:pPr>
            <a:r>
              <a:rPr lang="tr-TR" sz="2800" cap="small" dirty="0" smtClean="0"/>
              <a:t>miktar-dikey yükselti</a:t>
            </a:r>
          </a:p>
          <a:p>
            <a:pPr lvl="1">
              <a:buNone/>
            </a:pPr>
            <a:r>
              <a:rPr lang="tr-TR" sz="2800" cap="small" dirty="0" smtClean="0"/>
              <a:t>miktar dikey yükseltidir, fazla olan yukarıdır</a:t>
            </a:r>
          </a:p>
          <a:p>
            <a:pPr lvl="1">
              <a:buNone/>
            </a:pPr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z="2800" cap="small" dirty="0" smtClean="0"/>
              <a:t>Kap </a:t>
            </a:r>
            <a:r>
              <a:rPr lang="tr-TR" sz="2800" dirty="0" smtClean="0"/>
              <a:t>imge şemasının , </a:t>
            </a:r>
            <a:r>
              <a:rPr lang="tr-TR" sz="2800" i="1" dirty="0" smtClean="0"/>
              <a:t>durumlar</a:t>
            </a:r>
            <a:r>
              <a:rPr lang="tr-TR" sz="2800" dirty="0" smtClean="0"/>
              <a:t> soyut kavramsal alanına metaforik yansıması</a:t>
            </a:r>
          </a:p>
          <a:p>
            <a:pPr lvl="1"/>
            <a:r>
              <a:rPr lang="tr-TR" sz="2400" dirty="0" smtClean="0"/>
              <a:t>Bu evi almak için çok sıkıntıya </a:t>
            </a:r>
            <a:r>
              <a:rPr lang="tr-TR" sz="2400" i="1" dirty="0" smtClean="0"/>
              <a:t>girdik</a:t>
            </a:r>
            <a:r>
              <a:rPr lang="tr-TR" sz="2400" dirty="0" smtClean="0"/>
              <a:t>.</a:t>
            </a:r>
          </a:p>
          <a:p>
            <a:pPr lvl="1"/>
            <a:r>
              <a:rPr lang="tr-TR" sz="2400" dirty="0" smtClean="0"/>
              <a:t>Depresyondan </a:t>
            </a:r>
            <a:r>
              <a:rPr lang="tr-TR" sz="2400" i="1" dirty="0" smtClean="0"/>
              <a:t>çıkamadım</a:t>
            </a:r>
            <a:r>
              <a:rPr lang="tr-TR" sz="2400" dirty="0" smtClean="0"/>
              <a:t> bir türlü!</a:t>
            </a:r>
          </a:p>
          <a:p>
            <a:pPr lvl="1"/>
            <a:r>
              <a:rPr lang="tr-TR" sz="2400" dirty="0" smtClean="0"/>
              <a:t>Sporun etkisiyle hızla forma </a:t>
            </a:r>
            <a:r>
              <a:rPr lang="tr-TR" sz="2400" i="1" dirty="0" smtClean="0"/>
              <a:t>giriyorum</a:t>
            </a:r>
            <a:r>
              <a:rPr lang="tr-TR" sz="2400" dirty="0" smtClean="0"/>
              <a:t>.</a:t>
            </a:r>
          </a:p>
          <a:p>
            <a:pPr lvl="1"/>
            <a:r>
              <a:rPr lang="tr-TR" sz="2400" dirty="0" smtClean="0"/>
              <a:t>Kazadan bir ay sonra komadan </a:t>
            </a:r>
            <a:r>
              <a:rPr lang="tr-TR" sz="2400" i="1" dirty="0" smtClean="0"/>
              <a:t>çıkabildi</a:t>
            </a:r>
            <a:r>
              <a:rPr lang="tr-TR" sz="2400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İmge şemaları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Dünyayla etkileşimimiz ve dünyayı gözlemlememizden ortaya çıkan soyut kavramsal sunumlar</a:t>
            </a:r>
          </a:p>
          <a:p>
            <a:pPr lvl="1"/>
            <a:r>
              <a:rPr lang="tr-TR" sz="2000" dirty="0" smtClean="0"/>
              <a:t>KAP</a:t>
            </a:r>
          </a:p>
          <a:p>
            <a:pPr lvl="1"/>
            <a:r>
              <a:rPr lang="tr-TR" sz="2000" dirty="0" smtClean="0"/>
              <a:t>YOL</a:t>
            </a:r>
          </a:p>
          <a:p>
            <a:pPr lvl="1"/>
            <a:r>
              <a:rPr lang="tr-TR" sz="2000" dirty="0" smtClean="0"/>
              <a:t>PARÇA-BÜTÜN</a:t>
            </a:r>
          </a:p>
          <a:p>
            <a:pPr lvl="1"/>
            <a:r>
              <a:rPr lang="tr-TR" sz="2000" dirty="0" smtClean="0"/>
              <a:t>GÜÇ</a:t>
            </a:r>
          </a:p>
          <a:p>
            <a:pPr lvl="1"/>
            <a:r>
              <a:rPr lang="tr-TR" sz="2000" dirty="0" smtClean="0"/>
              <a:t>BAĞ</a:t>
            </a:r>
          </a:p>
          <a:p>
            <a:pPr lvl="1"/>
            <a:r>
              <a:rPr lang="tr-TR" sz="2000" dirty="0" smtClean="0"/>
              <a:t>MERKEZ-ÇEVRE</a:t>
            </a:r>
          </a:p>
          <a:p>
            <a:pPr lvl="1"/>
            <a:r>
              <a:rPr lang="tr-TR" sz="2000" dirty="0" smtClean="0"/>
              <a:t>YUKARI-AŞAĞI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9827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Bilişsel anlambilimin inceleme </a:t>
            </a:r>
            <a:r>
              <a:rPr lang="tr-TR" dirty="0" err="1" smtClean="0"/>
              <a:t>alanlari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sz="2800" b="1" dirty="0"/>
              <a:t>Ansiklopedik </a:t>
            </a:r>
            <a:r>
              <a:rPr lang="tr-TR" sz="2800" b="1" dirty="0" smtClean="0"/>
              <a:t>anlambilim/Çerçeve anlambilimi</a:t>
            </a:r>
            <a:endParaRPr lang="tr-TR" sz="2800" b="1" dirty="0"/>
          </a:p>
          <a:p>
            <a:r>
              <a:rPr lang="tr-TR" sz="2800" dirty="0"/>
              <a:t>Fillmore (1982)</a:t>
            </a:r>
          </a:p>
          <a:p>
            <a:pPr lvl="1"/>
            <a:r>
              <a:rPr lang="tr-TR" sz="2400" dirty="0"/>
              <a:t>Çerçeve anlambilimi </a:t>
            </a:r>
          </a:p>
          <a:p>
            <a:pPr lvl="1"/>
            <a:r>
              <a:rPr lang="tr-TR" sz="2400" dirty="0" smtClean="0"/>
              <a:t>HIRSIZLIK çerçevesi </a:t>
            </a:r>
          </a:p>
          <a:p>
            <a:pPr lvl="2"/>
            <a:r>
              <a:rPr lang="tr-TR" sz="1800" dirty="0"/>
              <a:t>“çalmak”, “soymak”</a:t>
            </a:r>
          </a:p>
          <a:p>
            <a:pPr lvl="3"/>
            <a:r>
              <a:rPr lang="tr-TR" sz="1800" dirty="0"/>
              <a:t>Şu rolleri içerir: (1) HIRSIZ (2) HEDEF (soyulan kişi ya da yer) (3) EŞYALAR (çalınan)</a:t>
            </a:r>
          </a:p>
          <a:p>
            <a:pPr lvl="3"/>
            <a:r>
              <a:rPr lang="tr-TR" sz="1800" dirty="0"/>
              <a:t>Soymak: HIRSIZ ve HEDEF</a:t>
            </a:r>
          </a:p>
          <a:p>
            <a:pPr lvl="3"/>
            <a:r>
              <a:rPr lang="tr-TR" sz="1800" dirty="0"/>
              <a:t>Çalmak: HIRSIZ ve EŞYALAR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Bilişsel anlambilimin inceleme </a:t>
            </a:r>
            <a:r>
              <a:rPr lang="tr-TR" dirty="0" err="1" smtClean="0"/>
              <a:t>alanlari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tr-TR" sz="2000" dirty="0" smtClean="0"/>
              <a:t>a. Adam zenginleri soydu (paralarını).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tr-TR" sz="2000" dirty="0" smtClean="0"/>
              <a:t>	&lt;HIRSIZ HEDEF eşya&gt;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tr-TR" sz="2000" dirty="0" smtClean="0"/>
              <a:t>	b. Adam zenginlerin paralarını çaldı.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tr-TR" sz="2000" dirty="0" smtClean="0"/>
              <a:t>	&lt;HIRSIZ hedef EŞYA&gt;</a:t>
            </a:r>
          </a:p>
          <a:p>
            <a:pPr>
              <a:buNone/>
            </a:pPr>
            <a:r>
              <a:rPr lang="tr-TR" sz="2400" dirty="0" smtClean="0"/>
              <a:t>a. *Adam parayı soydu.</a:t>
            </a:r>
          </a:p>
          <a:p>
            <a:pPr>
              <a:buNone/>
            </a:pPr>
            <a:r>
              <a:rPr lang="tr-TR" sz="2400" dirty="0" smtClean="0"/>
              <a:t>b. *Adam zenginleri çaldı.</a:t>
            </a:r>
          </a:p>
          <a:p>
            <a:pPr>
              <a:buNone/>
            </a:pPr>
            <a:r>
              <a:rPr lang="tr-TR" sz="2400" dirty="0" smtClean="0"/>
              <a:t>Sözcük anlamına ilişkin bilgi, karmaşık bilgi ağları gerektirir.</a:t>
            </a: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Bilişsel anlambilimin inceleme alanları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tr-TR" sz="2400" b="1" dirty="0" err="1" smtClean="0"/>
              <a:t>Kategorileme</a:t>
            </a:r>
            <a:r>
              <a:rPr lang="tr-TR" sz="2400" b="1" dirty="0" smtClean="0"/>
              <a:t> ve ideal bilişsel modeller</a:t>
            </a:r>
          </a:p>
          <a:p>
            <a:pPr lvl="1"/>
            <a:r>
              <a:rPr lang="tr-TR" sz="2000" dirty="0" smtClean="0"/>
              <a:t>Bilişsellik ilkesinin bir ürünüdür</a:t>
            </a:r>
          </a:p>
          <a:p>
            <a:pPr lvl="1"/>
            <a:r>
              <a:rPr lang="tr-TR" sz="2000" dirty="0" smtClean="0"/>
              <a:t>İnsan bilişine ait bir yetenek</a:t>
            </a:r>
          </a:p>
          <a:p>
            <a:pPr lvl="2"/>
            <a:r>
              <a:rPr lang="tr-TR" sz="1600" dirty="0" smtClean="0"/>
              <a:t>Prototipler (</a:t>
            </a:r>
            <a:r>
              <a:rPr lang="tr-TR" sz="1600" dirty="0" err="1" smtClean="0"/>
              <a:t>Rosch</a:t>
            </a:r>
            <a:r>
              <a:rPr lang="tr-TR" sz="1600" dirty="0" smtClean="0"/>
              <a:t>)</a:t>
            </a:r>
          </a:p>
          <a:p>
            <a:pPr lvl="3"/>
            <a:r>
              <a:rPr lang="tr-TR" sz="1600" dirty="0" smtClean="0"/>
              <a:t>Kuş </a:t>
            </a:r>
          </a:p>
          <a:p>
            <a:pPr lvl="2"/>
            <a:r>
              <a:rPr lang="tr-TR" sz="1600" dirty="0" smtClean="0"/>
              <a:t>İdeal Bilişsel Modeller (</a:t>
            </a:r>
            <a:r>
              <a:rPr lang="tr-TR" sz="1600" dirty="0" err="1" smtClean="0"/>
              <a:t>Lakoff</a:t>
            </a:r>
            <a:r>
              <a:rPr lang="tr-TR" sz="1600" dirty="0" smtClean="0"/>
              <a:t>)</a:t>
            </a:r>
          </a:p>
          <a:p>
            <a:pPr lvl="3"/>
            <a:r>
              <a:rPr lang="tr-TR" sz="1600" dirty="0" smtClean="0"/>
              <a:t>Bekar – EVLİLİK ideal bilişsel modeliyle açıklanır</a:t>
            </a:r>
          </a:p>
          <a:p>
            <a:pPr lvl="4"/>
            <a:r>
              <a:rPr lang="tr-TR" sz="1600" dirty="0" smtClean="0"/>
              <a:t>Bekarlar evlenmeyen </a:t>
            </a:r>
            <a:r>
              <a:rPr lang="tr-TR" sz="1600" dirty="0" err="1" smtClean="0"/>
              <a:t>yetişkinlerdiri</a:t>
            </a:r>
            <a:r>
              <a:rPr lang="tr-TR" sz="1600" dirty="0" smtClean="0"/>
              <a:t> evlenebilirler</a:t>
            </a:r>
          </a:p>
          <a:p>
            <a:pPr lvl="3"/>
            <a:r>
              <a:rPr lang="tr-TR" sz="1600" dirty="0" smtClean="0"/>
              <a:t>Bekar – KATOLİKLİK ideal bilişsel modeli</a:t>
            </a:r>
          </a:p>
          <a:p>
            <a:pPr lvl="4"/>
            <a:r>
              <a:rPr lang="tr-TR" sz="1600" dirty="0" smtClean="0"/>
              <a:t>Papazlar evlenmez</a:t>
            </a:r>
          </a:p>
          <a:p>
            <a:pPr>
              <a:buNone/>
              <a:defRPr/>
            </a:pPr>
            <a:r>
              <a:rPr lang="tr-TR" sz="2400" b="1" dirty="0" smtClean="0"/>
              <a:t>Metafor ve ad eksiltme</a:t>
            </a:r>
          </a:p>
          <a:p>
            <a:pPr>
              <a:buNone/>
              <a:defRPr/>
            </a:pPr>
            <a:endParaRPr lang="tr-TR" sz="24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Bilişsel anlambilimin inceleme </a:t>
            </a:r>
            <a:r>
              <a:rPr lang="tr-TR" dirty="0" err="1" smtClean="0"/>
              <a:t>alanlari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/>
              <a:t>Sözcük anlamı ve çokanlamlılık</a:t>
            </a:r>
          </a:p>
          <a:p>
            <a:pPr lvl="1"/>
            <a:r>
              <a:rPr lang="tr-TR" sz="2400" dirty="0" smtClean="0"/>
              <a:t>Sözlüksel öğelerin birden fazla anlamı vardır</a:t>
            </a:r>
          </a:p>
          <a:p>
            <a:pPr lvl="1"/>
            <a:r>
              <a:rPr lang="tr-TR" sz="2400" dirty="0" smtClean="0"/>
              <a:t>Anlamlar ilişkiliyse çokanlamlılıktan söz ederiz</a:t>
            </a:r>
          </a:p>
          <a:p>
            <a:pPr lvl="2"/>
            <a:r>
              <a:rPr lang="tr-TR" sz="1800" dirty="0" smtClean="0"/>
              <a:t>Örn: “üzerinden” </a:t>
            </a:r>
            <a:endParaRPr lang="tr-TR" sz="1800" dirty="0"/>
          </a:p>
          <a:p>
            <a:endParaRPr lang="tr-TR" sz="2200" dirty="0" smtClean="0"/>
          </a:p>
          <a:p>
            <a:pPr lvl="2"/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ilkeler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3200" dirty="0" smtClean="0"/>
              <a:t>2. Dilsel anlam dinamik ve esnektir </a:t>
            </a:r>
          </a:p>
          <a:p>
            <a:pPr marL="914400" lvl="1" indent="-514350"/>
            <a:r>
              <a:rPr lang="tr-TR" sz="2400" dirty="0" smtClean="0"/>
              <a:t>Anlam değişir</a:t>
            </a:r>
          </a:p>
          <a:p>
            <a:pPr marL="1097280" lvl="2" indent="-514350"/>
            <a:r>
              <a:rPr lang="tr-TR" sz="2000" dirty="0" smtClean="0"/>
              <a:t>Anlam dünyamızı biçimlendirir</a:t>
            </a:r>
          </a:p>
          <a:p>
            <a:pPr marL="914400" lvl="1" indent="-514350"/>
            <a:r>
              <a:rPr lang="tr-TR" sz="2400" dirty="0" smtClean="0"/>
              <a:t>Daha az tipik olan kategoriler – aile benzerliği</a:t>
            </a:r>
          </a:p>
          <a:p>
            <a:pPr marL="1314450" lvl="2" indent="-514350"/>
            <a:r>
              <a:rPr lang="tr-TR" sz="2000" dirty="0" smtClean="0"/>
              <a:t>Kuş?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ilkeler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3. D</a:t>
            </a:r>
            <a:r>
              <a:rPr lang="tr-TR" sz="2800" b="0" dirty="0" smtClean="0">
                <a:solidFill>
                  <a:schemeClr val="tx1"/>
                </a:solidFill>
              </a:rPr>
              <a:t>ilsel anlam ansiklopediktir</a:t>
            </a:r>
          </a:p>
          <a:p>
            <a:pPr marL="914400" lvl="1" indent="-514350"/>
            <a:r>
              <a:rPr lang="tr-TR" sz="2400" dirty="0" smtClean="0"/>
              <a:t>Anlam zihinde bağımsız bir modül, tüm deneyimlerimizi yansıtır</a:t>
            </a:r>
          </a:p>
          <a:p>
            <a:pPr marL="1314450" lvl="2" indent="-514350"/>
            <a:r>
              <a:rPr lang="tr-TR" sz="1800" b="0" dirty="0" smtClean="0">
                <a:solidFill>
                  <a:schemeClr val="tx1"/>
                </a:solidFill>
              </a:rPr>
              <a:t>Sadece zihni değil, bedeni olan varlıklarız</a:t>
            </a:r>
          </a:p>
          <a:p>
            <a:pPr marL="1771650" lvl="3" indent="-514350"/>
            <a:r>
              <a:rPr lang="tr-TR" sz="1800" dirty="0" smtClean="0"/>
              <a:t>Dünya deneyimimizi etkiler</a:t>
            </a:r>
          </a:p>
          <a:p>
            <a:pPr marL="2228850" lvl="4" indent="-514350"/>
            <a:r>
              <a:rPr lang="tr-TR" sz="1800" b="0" dirty="0" smtClean="0">
                <a:solidFill>
                  <a:schemeClr val="tx1"/>
                </a:solidFill>
              </a:rPr>
              <a:t>Evin önü/arkası</a:t>
            </a:r>
          </a:p>
          <a:p>
            <a:pPr marL="1314450" lvl="2" indent="-514350"/>
            <a:r>
              <a:rPr lang="tr-TR" sz="1800" b="0" dirty="0" smtClean="0">
                <a:solidFill>
                  <a:schemeClr val="tx1"/>
                </a:solidFill>
              </a:rPr>
              <a:t>Kültürel ve toplumsal kimlik</a:t>
            </a:r>
          </a:p>
          <a:p>
            <a:pPr marL="1771650" lvl="3" indent="-514350"/>
            <a:r>
              <a:rPr lang="tr-TR" sz="1800" dirty="0" smtClean="0"/>
              <a:t>Dil kimliğimizi açığa çıkarır</a:t>
            </a:r>
          </a:p>
          <a:p>
            <a:pPr marL="1771650" lvl="3" indent="-514350"/>
            <a:r>
              <a:rPr lang="tr-TR" sz="1800" b="0" dirty="0" smtClean="0">
                <a:solidFill>
                  <a:schemeClr val="tx1"/>
                </a:solidFill>
              </a:rPr>
              <a:t>Kültürel deneyimi içerir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ilkeler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tr-TR" sz="2800" b="0" dirty="0" smtClean="0">
                <a:solidFill>
                  <a:schemeClr val="tx1"/>
                </a:solidFill>
              </a:rPr>
              <a:t>4. Dilsel anlam kullanıma ve deneyime dayalıdır </a:t>
            </a:r>
          </a:p>
          <a:p>
            <a:pPr marL="914400" lvl="1" indent="-514350"/>
            <a:r>
              <a:rPr lang="tr-TR" sz="2400" dirty="0" smtClean="0"/>
              <a:t>Anlam deneyimsel temellidir</a:t>
            </a:r>
          </a:p>
          <a:p>
            <a:pPr marL="914400" lvl="1" indent="-514350"/>
            <a:r>
              <a:rPr lang="tr-TR" sz="2400" dirty="0" smtClean="0"/>
              <a:t>Dilbilgisinde de kullanıma bağlı bir model kabul edilir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Bilişsel anlambilim</a:t>
            </a:r>
          </a:p>
          <a:p>
            <a:r>
              <a:rPr lang="tr-TR" sz="2400" dirty="0" smtClean="0"/>
              <a:t>Dilbilgisine bilişsel yaklaşımlar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98619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anlambilim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Bilişsel anlambilim</a:t>
            </a:r>
          </a:p>
          <a:p>
            <a:pPr lvl="1"/>
            <a:r>
              <a:rPr lang="tr-TR" sz="2400" dirty="0" smtClean="0">
                <a:solidFill>
                  <a:schemeClr val="tx1"/>
                </a:solidFill>
              </a:rPr>
              <a:t>Deneyim, kavramsal sistem ve dille kodlanan anlamsal yapı arasındaki ilişkiyi araştıran alan</a:t>
            </a:r>
          </a:p>
          <a:p>
            <a:pPr lvl="1"/>
            <a:r>
              <a:rPr lang="tr-TR" sz="2400" b="0" dirty="0" smtClean="0"/>
              <a:t>İnsan zihnini anlambilimi kullanarak modellemeyi hedefler</a:t>
            </a:r>
            <a:endParaRPr lang="tr-TR" sz="2400" b="0" dirty="0" smtClean="0">
              <a:solidFill>
                <a:schemeClr val="tx1"/>
              </a:solidFill>
            </a:endParaRPr>
          </a:p>
          <a:p>
            <a:endParaRPr lang="tr-TR" sz="2800" b="0" dirty="0" smtClean="0">
              <a:solidFill>
                <a:schemeClr val="tx1"/>
              </a:solidFill>
            </a:endParaRP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16327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Dilbilgisine bilişsel yaklaşımlar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b="0" dirty="0" smtClean="0">
                <a:solidFill>
                  <a:schemeClr val="tx1"/>
                </a:solidFill>
              </a:rPr>
              <a:t>Dilbilgisine bilişsel yaklaşımlar</a:t>
            </a:r>
          </a:p>
          <a:p>
            <a:pPr lvl="1"/>
            <a:r>
              <a:rPr lang="tr-TR" sz="2400" b="0" dirty="0" smtClean="0">
                <a:solidFill>
                  <a:schemeClr val="tx1"/>
                </a:solidFill>
              </a:rPr>
              <a:t>Kendi başına zihnin doğasını incelemekten çok dil sitemini (zihinsel dilbilgisi) modellemeye odaklanır</a:t>
            </a:r>
          </a:p>
          <a:p>
            <a:pPr lvl="1"/>
            <a:r>
              <a:rPr lang="tr-TR" sz="2400" b="0" dirty="0" smtClean="0">
                <a:solidFill>
                  <a:schemeClr val="tx1"/>
                </a:solidFill>
              </a:rPr>
              <a:t>Bunu yaparken bilişsel anlambilim çalışmalarının vargılarına dayanır. </a:t>
            </a:r>
          </a:p>
          <a:p>
            <a:pPr lvl="2"/>
            <a:r>
              <a:rPr lang="tr-TR" sz="1800" b="0" dirty="0" smtClean="0">
                <a:solidFill>
                  <a:schemeClr val="tx1"/>
                </a:solidFill>
              </a:rPr>
              <a:t>Bu da dilbilgisine bilişsel yaklaşımlarda merkezde anlamın olduğunu gösterir.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093651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3027</TotalTime>
  <Words>1402</Words>
  <Application>Microsoft Office PowerPoint</Application>
  <PresentationFormat>Ekran Gösterisi (4:3)</PresentationFormat>
  <Paragraphs>272</Paragraphs>
  <Slides>37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Wingdings</vt:lpstr>
      <vt:lpstr>Office Teması</vt:lpstr>
      <vt:lpstr>Bilişsel Dilbilim Temel Kavramlar </vt:lpstr>
      <vt:lpstr>Bilişsel dilbilim</vt:lpstr>
      <vt:lpstr>Genel ilkeler</vt:lpstr>
      <vt:lpstr>Genel ilkeler</vt:lpstr>
      <vt:lpstr>Genel ilkeler</vt:lpstr>
      <vt:lpstr>Genel ilkeler</vt:lpstr>
      <vt:lpstr>Bilişsel dilbilim</vt:lpstr>
      <vt:lpstr>Bilişsel anlambilim</vt:lpstr>
      <vt:lpstr>Dilbilgisine bilişsel yaklaşımlar</vt:lpstr>
      <vt:lpstr>Temel Eğilimler</vt:lpstr>
      <vt:lpstr>Temel eğilimler</vt:lpstr>
      <vt:lpstr>Temel eğilimler</vt:lpstr>
      <vt:lpstr>Bilişsel dilbilimin altı ilkesi</vt:lpstr>
      <vt:lpstr>Altı temel ilke</vt:lpstr>
      <vt:lpstr>Altı temel ilke</vt:lpstr>
      <vt:lpstr>Altı temel ilke</vt:lpstr>
      <vt:lpstr>Altı temel ilke</vt:lpstr>
      <vt:lpstr>Altı temel ilke</vt:lpstr>
      <vt:lpstr>Altı temel ilke</vt:lpstr>
      <vt:lpstr>Genel kabuller</vt:lpstr>
      <vt:lpstr>Genel kabuller</vt:lpstr>
      <vt:lpstr>Bilişsel anlambilim</vt:lpstr>
      <vt:lpstr>Bilişsel anlambilim</vt:lpstr>
      <vt:lpstr>Bilişsel anlambilim</vt:lpstr>
      <vt:lpstr>Bilişsel anlambilim</vt:lpstr>
      <vt:lpstr>Bilişsel anlambilim</vt:lpstr>
      <vt:lpstr>Bilişsel anlambilim</vt:lpstr>
      <vt:lpstr>Bilişsel anlambilim</vt:lpstr>
      <vt:lpstr>Bilişsel anlambilim</vt:lpstr>
      <vt:lpstr>Temel ilkeler - özet</vt:lpstr>
      <vt:lpstr>Bilişsel anlambilimin temel  inceleme alanları</vt:lpstr>
      <vt:lpstr>PowerPoint Sunusu</vt:lpstr>
      <vt:lpstr>İmge şemaları</vt:lpstr>
      <vt:lpstr>Bilişsel anlambilimin inceleme alanlari</vt:lpstr>
      <vt:lpstr>Bilişsel anlambilimin inceleme alanlari</vt:lpstr>
      <vt:lpstr>Bilişsel anlambilimin inceleme alanları</vt:lpstr>
      <vt:lpstr>Bilişsel anlambilimin inceleme alanlari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Bilişsel Dilbilim</dc:title>
  <dc:creator>Elif Akkok</dc:creator>
  <cp:lastModifiedBy>user</cp:lastModifiedBy>
  <cp:revision>172</cp:revision>
  <dcterms:created xsi:type="dcterms:W3CDTF">2014-03-17T20:37:37Z</dcterms:created>
  <dcterms:modified xsi:type="dcterms:W3CDTF">2018-04-04T15:12:20Z</dcterms:modified>
</cp:coreProperties>
</file>