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137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2DEA05A-D514-4176-A5BE-A826FDCF14C6}" type="datetimeFigureOut">
              <a:rPr lang="tr-TR" smtClean="0"/>
              <a:t>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E877C94-9266-4751-9C74-29BEE14DB3D4}" type="slidenum">
              <a:rPr lang="tr-TR" smtClean="0"/>
              <a:t>‹#›</a:t>
            </a:fld>
            <a:endParaRPr lang="tr-TR"/>
          </a:p>
        </p:txBody>
      </p:sp>
    </p:spTree>
    <p:extLst>
      <p:ext uri="{BB962C8B-B14F-4D97-AF65-F5344CB8AC3E}">
        <p14:creationId xmlns:p14="http://schemas.microsoft.com/office/powerpoint/2010/main" val="2681742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DEA05A-D514-4176-A5BE-A826FDCF14C6}" type="datetimeFigureOut">
              <a:rPr lang="tr-TR" smtClean="0"/>
              <a:t>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E877C94-9266-4751-9C74-29BEE14DB3D4}" type="slidenum">
              <a:rPr lang="tr-TR" smtClean="0"/>
              <a:t>‹#›</a:t>
            </a:fld>
            <a:endParaRPr lang="tr-TR"/>
          </a:p>
        </p:txBody>
      </p:sp>
    </p:spTree>
    <p:extLst>
      <p:ext uri="{BB962C8B-B14F-4D97-AF65-F5344CB8AC3E}">
        <p14:creationId xmlns:p14="http://schemas.microsoft.com/office/powerpoint/2010/main" val="4267095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DEA05A-D514-4176-A5BE-A826FDCF14C6}" type="datetimeFigureOut">
              <a:rPr lang="tr-TR" smtClean="0"/>
              <a:t>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E877C94-9266-4751-9C74-29BEE14DB3D4}" type="slidenum">
              <a:rPr lang="tr-TR" smtClean="0"/>
              <a:t>‹#›</a:t>
            </a:fld>
            <a:endParaRPr lang="tr-TR"/>
          </a:p>
        </p:txBody>
      </p:sp>
    </p:spTree>
    <p:extLst>
      <p:ext uri="{BB962C8B-B14F-4D97-AF65-F5344CB8AC3E}">
        <p14:creationId xmlns:p14="http://schemas.microsoft.com/office/powerpoint/2010/main" val="1093506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DEA05A-D514-4176-A5BE-A826FDCF14C6}" type="datetimeFigureOut">
              <a:rPr lang="tr-TR" smtClean="0"/>
              <a:t>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E877C94-9266-4751-9C74-29BEE14DB3D4}" type="slidenum">
              <a:rPr lang="tr-TR" smtClean="0"/>
              <a:t>‹#›</a:t>
            </a:fld>
            <a:endParaRPr lang="tr-TR"/>
          </a:p>
        </p:txBody>
      </p:sp>
    </p:spTree>
    <p:extLst>
      <p:ext uri="{BB962C8B-B14F-4D97-AF65-F5344CB8AC3E}">
        <p14:creationId xmlns:p14="http://schemas.microsoft.com/office/powerpoint/2010/main" val="364213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2DEA05A-D514-4176-A5BE-A826FDCF14C6}" type="datetimeFigureOut">
              <a:rPr lang="tr-TR" smtClean="0"/>
              <a:t>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E877C94-9266-4751-9C74-29BEE14DB3D4}" type="slidenum">
              <a:rPr lang="tr-TR" smtClean="0"/>
              <a:t>‹#›</a:t>
            </a:fld>
            <a:endParaRPr lang="tr-TR"/>
          </a:p>
        </p:txBody>
      </p:sp>
    </p:spTree>
    <p:extLst>
      <p:ext uri="{BB962C8B-B14F-4D97-AF65-F5344CB8AC3E}">
        <p14:creationId xmlns:p14="http://schemas.microsoft.com/office/powerpoint/2010/main" val="3962866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2DEA05A-D514-4176-A5BE-A826FDCF14C6}" type="datetimeFigureOut">
              <a:rPr lang="tr-TR" smtClean="0"/>
              <a:t>6.11.2017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E877C94-9266-4751-9C74-29BEE14DB3D4}" type="slidenum">
              <a:rPr lang="tr-TR" smtClean="0"/>
              <a:t>‹#›</a:t>
            </a:fld>
            <a:endParaRPr lang="tr-TR"/>
          </a:p>
        </p:txBody>
      </p:sp>
    </p:spTree>
    <p:extLst>
      <p:ext uri="{BB962C8B-B14F-4D97-AF65-F5344CB8AC3E}">
        <p14:creationId xmlns:p14="http://schemas.microsoft.com/office/powerpoint/2010/main" val="328774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2DEA05A-D514-4176-A5BE-A826FDCF14C6}" type="datetimeFigureOut">
              <a:rPr lang="tr-TR" smtClean="0"/>
              <a:t>6.11.2017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E877C94-9266-4751-9C74-29BEE14DB3D4}" type="slidenum">
              <a:rPr lang="tr-TR" smtClean="0"/>
              <a:t>‹#›</a:t>
            </a:fld>
            <a:endParaRPr lang="tr-TR"/>
          </a:p>
        </p:txBody>
      </p:sp>
    </p:spTree>
    <p:extLst>
      <p:ext uri="{BB962C8B-B14F-4D97-AF65-F5344CB8AC3E}">
        <p14:creationId xmlns:p14="http://schemas.microsoft.com/office/powerpoint/2010/main" val="3958263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2DEA05A-D514-4176-A5BE-A826FDCF14C6}" type="datetimeFigureOut">
              <a:rPr lang="tr-TR" smtClean="0"/>
              <a:t>6.11.2017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E877C94-9266-4751-9C74-29BEE14DB3D4}" type="slidenum">
              <a:rPr lang="tr-TR" smtClean="0"/>
              <a:t>‹#›</a:t>
            </a:fld>
            <a:endParaRPr lang="tr-TR"/>
          </a:p>
        </p:txBody>
      </p:sp>
    </p:spTree>
    <p:extLst>
      <p:ext uri="{BB962C8B-B14F-4D97-AF65-F5344CB8AC3E}">
        <p14:creationId xmlns:p14="http://schemas.microsoft.com/office/powerpoint/2010/main" val="595757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DEA05A-D514-4176-A5BE-A826FDCF14C6}" type="datetimeFigureOut">
              <a:rPr lang="tr-TR" smtClean="0"/>
              <a:t>6.11.2017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E877C94-9266-4751-9C74-29BEE14DB3D4}" type="slidenum">
              <a:rPr lang="tr-TR" smtClean="0"/>
              <a:t>‹#›</a:t>
            </a:fld>
            <a:endParaRPr lang="tr-TR"/>
          </a:p>
        </p:txBody>
      </p:sp>
    </p:spTree>
    <p:extLst>
      <p:ext uri="{BB962C8B-B14F-4D97-AF65-F5344CB8AC3E}">
        <p14:creationId xmlns:p14="http://schemas.microsoft.com/office/powerpoint/2010/main" val="3807884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2DEA05A-D514-4176-A5BE-A826FDCF14C6}" type="datetimeFigureOut">
              <a:rPr lang="tr-TR" smtClean="0"/>
              <a:t>6.11.2017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E877C94-9266-4751-9C74-29BEE14DB3D4}" type="slidenum">
              <a:rPr lang="tr-TR" smtClean="0"/>
              <a:t>‹#›</a:t>
            </a:fld>
            <a:endParaRPr lang="tr-TR"/>
          </a:p>
        </p:txBody>
      </p:sp>
    </p:spTree>
    <p:extLst>
      <p:ext uri="{BB962C8B-B14F-4D97-AF65-F5344CB8AC3E}">
        <p14:creationId xmlns:p14="http://schemas.microsoft.com/office/powerpoint/2010/main" val="3235255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2DEA05A-D514-4176-A5BE-A826FDCF14C6}" type="datetimeFigureOut">
              <a:rPr lang="tr-TR" smtClean="0"/>
              <a:t>6.11.2017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E877C94-9266-4751-9C74-29BEE14DB3D4}" type="slidenum">
              <a:rPr lang="tr-TR" smtClean="0"/>
              <a:t>‹#›</a:t>
            </a:fld>
            <a:endParaRPr lang="tr-TR"/>
          </a:p>
        </p:txBody>
      </p:sp>
    </p:spTree>
    <p:extLst>
      <p:ext uri="{BB962C8B-B14F-4D97-AF65-F5344CB8AC3E}">
        <p14:creationId xmlns:p14="http://schemas.microsoft.com/office/powerpoint/2010/main" val="4185346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DEA05A-D514-4176-A5BE-A826FDCF14C6}" type="datetimeFigureOut">
              <a:rPr lang="tr-TR" smtClean="0"/>
              <a:t>6.11.2017</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877C94-9266-4751-9C74-29BEE14DB3D4}" type="slidenum">
              <a:rPr lang="tr-TR" smtClean="0"/>
              <a:t>‹#›</a:t>
            </a:fld>
            <a:endParaRPr lang="tr-TR"/>
          </a:p>
        </p:txBody>
      </p:sp>
    </p:spTree>
    <p:extLst>
      <p:ext uri="{BB962C8B-B14F-4D97-AF65-F5344CB8AC3E}">
        <p14:creationId xmlns:p14="http://schemas.microsoft.com/office/powerpoint/2010/main" val="21752666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txBox="1">
            <a:spLocks/>
          </p:cNvSpPr>
          <p:nvPr/>
        </p:nvSpPr>
        <p:spPr bwMode="auto">
          <a:xfrm>
            <a:off x="-727075" y="1862138"/>
            <a:ext cx="8751888"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tr-TR" altLang="tr-TR" sz="6000" b="1" dirty="0">
                <a:latin typeface="Californian FB" panose="0207040306080B030204" pitchFamily="18" charset="0"/>
              </a:rPr>
              <a:t>Gen Mühendisliği </a:t>
            </a:r>
            <a:br>
              <a:rPr lang="tr-TR" altLang="tr-TR" sz="6000" b="1" dirty="0">
                <a:latin typeface="Californian FB" panose="0207040306080B030204" pitchFamily="18" charset="0"/>
              </a:rPr>
            </a:br>
            <a:r>
              <a:rPr lang="tr-TR" altLang="tr-TR" sz="6000" b="1" dirty="0">
                <a:latin typeface="Californian FB" panose="0207040306080B030204" pitchFamily="18" charset="0"/>
              </a:rPr>
              <a:t>ve </a:t>
            </a:r>
            <a:br>
              <a:rPr lang="tr-TR" altLang="tr-TR" sz="6000" b="1" dirty="0">
                <a:latin typeface="Californian FB" panose="0207040306080B030204" pitchFamily="18" charset="0"/>
              </a:rPr>
            </a:br>
            <a:r>
              <a:rPr lang="tr-TR" altLang="tr-TR" sz="6000" b="1" dirty="0">
                <a:latin typeface="Californian FB" panose="0207040306080B030204" pitchFamily="18" charset="0"/>
              </a:rPr>
              <a:t>Veteriner Hekimlikte </a:t>
            </a:r>
            <a:r>
              <a:rPr lang="tr-TR" altLang="tr-TR" sz="6000" b="1" dirty="0" smtClean="0">
                <a:latin typeface="Californian FB" panose="0207040306080B030204" pitchFamily="18" charset="0"/>
              </a:rPr>
              <a:t>Biyoteknoloji</a:t>
            </a:r>
            <a:endParaRPr lang="tr-TR" altLang="tr-TR" sz="6000" b="1" dirty="0">
              <a:latin typeface="Californian FB" panose="0207040306080B030204" pitchFamily="18" charset="0"/>
            </a:endParaRPr>
          </a:p>
        </p:txBody>
      </p:sp>
      <p:sp>
        <p:nvSpPr>
          <p:cNvPr id="8" name="2 Alt Başlık"/>
          <p:cNvSpPr txBox="1">
            <a:spLocks/>
          </p:cNvSpPr>
          <p:nvPr/>
        </p:nvSpPr>
        <p:spPr bwMode="auto">
          <a:xfrm>
            <a:off x="1147763" y="5373688"/>
            <a:ext cx="7207250" cy="1752600"/>
          </a:xfrm>
          <a:prstGeom prst="rect">
            <a:avLst/>
          </a:prstGeom>
          <a:noFill/>
          <a:ln w="9525">
            <a:noFill/>
            <a:miter lim="800000"/>
            <a:headEnd/>
            <a:tailEnd/>
          </a:ln>
        </p:spPr>
        <p:txBody>
          <a:bodyPr/>
          <a:lstStyle/>
          <a:p>
            <a:pPr marL="26988" indent="-342900" eaLnBrk="1" hangingPunct="1">
              <a:spcBef>
                <a:spcPct val="20000"/>
              </a:spcBef>
              <a:defRPr/>
            </a:pPr>
            <a:r>
              <a:rPr lang="tr-TR" sz="3200" b="1" dirty="0">
                <a:latin typeface="+mn-lt"/>
                <a:cs typeface="ＭＳ Ｐゴシック" charset="0"/>
              </a:rPr>
              <a:t>Doç. Dr. Bengi ÇINAR KUL</a:t>
            </a:r>
          </a:p>
        </p:txBody>
      </p:sp>
      <p:pic>
        <p:nvPicPr>
          <p:cNvPr id="7172" name="Resim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27725" y="4479925"/>
            <a:ext cx="3152775"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6627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endParaRPr lang="tr-TR" altLang="tr-TR" smtClean="0"/>
          </a:p>
        </p:txBody>
      </p:sp>
      <p:sp>
        <p:nvSpPr>
          <p:cNvPr id="41987" name="Content Placeholder 2"/>
          <p:cNvSpPr>
            <a:spLocks noGrp="1"/>
          </p:cNvSpPr>
          <p:nvPr>
            <p:ph idx="1"/>
          </p:nvPr>
        </p:nvSpPr>
        <p:spPr>
          <a:xfrm>
            <a:off x="2" y="1117602"/>
            <a:ext cx="8912225" cy="4156075"/>
          </a:xfrm>
        </p:spPr>
        <p:txBody>
          <a:bodyPr/>
          <a:lstStyle/>
          <a:p>
            <a:pPr eaLnBrk="1" hangingPunct="1">
              <a:lnSpc>
                <a:spcPct val="90000"/>
              </a:lnSpc>
            </a:pPr>
            <a:r>
              <a:rPr lang="en-US" altLang="tr-TR" smtClean="0"/>
              <a:t>Biyoteknoloji ve gen teknolojileri destekli araştırmalar ile hayvanla</a:t>
            </a:r>
            <a:r>
              <a:rPr lang="tr-TR" altLang="tr-TR" smtClean="0"/>
              <a:t>r</a:t>
            </a:r>
            <a:r>
              <a:rPr lang="en-US" altLang="tr-TR" smtClean="0"/>
              <a:t>ın verim özelliklerinin iyileştirilmesi, </a:t>
            </a:r>
          </a:p>
          <a:p>
            <a:pPr eaLnBrk="1" hangingPunct="1">
              <a:lnSpc>
                <a:spcPct val="90000"/>
              </a:lnSpc>
            </a:pPr>
            <a:r>
              <a:rPr lang="en-US" altLang="tr-TR" smtClean="0"/>
              <a:t>hayvan gen kaynaklarının korunması , </a:t>
            </a:r>
          </a:p>
          <a:p>
            <a:pPr eaLnBrk="1" hangingPunct="1">
              <a:lnSpc>
                <a:spcPct val="90000"/>
              </a:lnSpc>
            </a:pPr>
            <a:r>
              <a:rPr lang="en-US" altLang="tr-TR" smtClean="0"/>
              <a:t>ekonomik kayıplara sebep olan hastalıkların eradike edilmesi ve</a:t>
            </a:r>
          </a:p>
          <a:p>
            <a:pPr eaLnBrk="1" hangingPunct="1">
              <a:lnSpc>
                <a:spcPct val="90000"/>
              </a:lnSpc>
            </a:pPr>
            <a:r>
              <a:rPr lang="en-US" altLang="tr-TR" smtClean="0"/>
              <a:t>hastalıkların tedavisinde kullanılan proteinlerin büyük ölçekte üretilmesini sağlayan ileri gen teknolojilerinin hayvanlarda uygulanması</a:t>
            </a:r>
          </a:p>
        </p:txBody>
      </p:sp>
    </p:spTree>
    <p:extLst>
      <p:ext uri="{BB962C8B-B14F-4D97-AF65-F5344CB8AC3E}">
        <p14:creationId xmlns:p14="http://schemas.microsoft.com/office/powerpoint/2010/main" val="2097291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endParaRPr lang="tr-TR" altLang="tr-TR" smtClean="0"/>
          </a:p>
        </p:txBody>
      </p:sp>
      <p:sp>
        <p:nvSpPr>
          <p:cNvPr id="43011" name="Content Placeholder 2"/>
          <p:cNvSpPr>
            <a:spLocks noGrp="1"/>
          </p:cNvSpPr>
          <p:nvPr>
            <p:ph idx="1"/>
          </p:nvPr>
        </p:nvSpPr>
        <p:spPr/>
        <p:txBody>
          <a:bodyPr/>
          <a:lstStyle/>
          <a:p>
            <a:pPr marL="0" indent="0">
              <a:buNone/>
            </a:pPr>
            <a:r>
              <a:rPr lang="tr-TR" altLang="tr-TR" dirty="0"/>
              <a:t> Klasik ıslah çalışmalarının bazı dezavantajları bulunmaktadır:</a:t>
            </a:r>
          </a:p>
          <a:p>
            <a:pPr marL="0" indent="0"/>
            <a:r>
              <a:rPr lang="tr-TR" altLang="tr-TR" dirty="0"/>
              <a:t>B</a:t>
            </a:r>
            <a:r>
              <a:rPr lang="en-US" altLang="tr-TR" dirty="0" err="1"/>
              <a:t>ireylerin</a:t>
            </a:r>
            <a:r>
              <a:rPr lang="en-US" altLang="tr-TR" dirty="0"/>
              <a:t> </a:t>
            </a:r>
            <a:r>
              <a:rPr lang="en-US" altLang="tr-TR" dirty="0" err="1"/>
              <a:t>genetik</a:t>
            </a:r>
            <a:r>
              <a:rPr lang="en-US" altLang="tr-TR" dirty="0"/>
              <a:t> </a:t>
            </a:r>
            <a:r>
              <a:rPr lang="en-US" altLang="tr-TR" dirty="0" err="1"/>
              <a:t>değeri</a:t>
            </a:r>
            <a:r>
              <a:rPr lang="tr-TR" altLang="tr-TR" dirty="0" err="1"/>
              <a:t>nin</a:t>
            </a:r>
            <a:r>
              <a:rPr lang="tr-TR" altLang="tr-TR" dirty="0"/>
              <a:t>,</a:t>
            </a:r>
            <a:r>
              <a:rPr lang="en-US" altLang="tr-TR" dirty="0"/>
              <a:t> </a:t>
            </a:r>
            <a:r>
              <a:rPr lang="en-US" altLang="tr-TR" dirty="0" err="1"/>
              <a:t>kendisinin</a:t>
            </a:r>
            <a:r>
              <a:rPr lang="en-US" altLang="tr-TR" dirty="0"/>
              <a:t> </a:t>
            </a:r>
            <a:r>
              <a:rPr lang="en-US" altLang="tr-TR" dirty="0" err="1"/>
              <a:t>veya</a:t>
            </a:r>
            <a:r>
              <a:rPr lang="en-US" altLang="tr-TR" dirty="0"/>
              <a:t> </a:t>
            </a:r>
            <a:r>
              <a:rPr lang="en-US" altLang="tr-TR" dirty="0" err="1"/>
              <a:t>akrabalarının</a:t>
            </a:r>
            <a:r>
              <a:rPr lang="en-US" altLang="tr-TR" dirty="0"/>
              <a:t> </a:t>
            </a:r>
            <a:r>
              <a:rPr lang="en-US" altLang="tr-TR" dirty="0" err="1"/>
              <a:t>performanslarına</a:t>
            </a:r>
            <a:r>
              <a:rPr lang="en-US" altLang="tr-TR" dirty="0"/>
              <a:t> </a:t>
            </a:r>
            <a:r>
              <a:rPr lang="en-US" altLang="tr-TR" dirty="0" err="1"/>
              <a:t>göre</a:t>
            </a:r>
            <a:r>
              <a:rPr lang="en-US" altLang="tr-TR" dirty="0"/>
              <a:t> </a:t>
            </a:r>
            <a:r>
              <a:rPr lang="tr-TR" altLang="tr-TR" dirty="0"/>
              <a:t>belirlenmesi</a:t>
            </a:r>
            <a:r>
              <a:rPr lang="en-US" altLang="tr-TR" dirty="0"/>
              <a:t>,</a:t>
            </a:r>
            <a:endParaRPr lang="tr-TR" altLang="tr-TR" dirty="0"/>
          </a:p>
          <a:p>
            <a:pPr marL="0" indent="0"/>
            <a:r>
              <a:rPr lang="tr-TR" altLang="tr-TR" dirty="0"/>
              <a:t>Genetik ilerlemenin </a:t>
            </a:r>
            <a:r>
              <a:rPr lang="en-US" altLang="tr-TR" dirty="0" err="1"/>
              <a:t>zahmetli</a:t>
            </a:r>
            <a:r>
              <a:rPr lang="en-US" altLang="tr-TR" dirty="0"/>
              <a:t> </a:t>
            </a:r>
            <a:r>
              <a:rPr lang="en-US" altLang="tr-TR" dirty="0" err="1"/>
              <a:t>ve</a:t>
            </a:r>
            <a:r>
              <a:rPr lang="en-US" altLang="tr-TR" dirty="0"/>
              <a:t> zaman </a:t>
            </a:r>
            <a:r>
              <a:rPr lang="en-US" altLang="tr-TR" dirty="0" err="1"/>
              <a:t>gerektiren</a:t>
            </a:r>
            <a:r>
              <a:rPr lang="en-US" altLang="tr-TR" dirty="0"/>
              <a:t> </a:t>
            </a:r>
            <a:r>
              <a:rPr lang="tr-TR" altLang="tr-TR" dirty="0"/>
              <a:t>ölçümlerle yapılması</a:t>
            </a:r>
            <a:r>
              <a:rPr lang="en-US" altLang="tr-TR" dirty="0"/>
              <a:t>… </a:t>
            </a:r>
            <a:endParaRPr lang="tr-TR" altLang="tr-TR" dirty="0"/>
          </a:p>
          <a:p>
            <a:pPr marL="0" indent="0">
              <a:buNone/>
            </a:pPr>
            <a:r>
              <a:rPr lang="tr-TR" altLang="tr-TR" dirty="0"/>
              <a:t>Bu nedenle </a:t>
            </a:r>
            <a:r>
              <a:rPr lang="en-US" altLang="tr-TR" dirty="0" err="1"/>
              <a:t>klasik</a:t>
            </a:r>
            <a:r>
              <a:rPr lang="en-US" altLang="tr-TR" dirty="0"/>
              <a:t> </a:t>
            </a:r>
            <a:r>
              <a:rPr lang="en-US" altLang="tr-TR" dirty="0" err="1"/>
              <a:t>hayvan</a:t>
            </a:r>
            <a:r>
              <a:rPr lang="en-US" altLang="tr-TR" dirty="0"/>
              <a:t> </a:t>
            </a:r>
            <a:r>
              <a:rPr lang="en-US" altLang="tr-TR" dirty="0" err="1"/>
              <a:t>ıslah</a:t>
            </a:r>
            <a:r>
              <a:rPr lang="en-US" altLang="tr-TR" dirty="0"/>
              <a:t> </a:t>
            </a:r>
            <a:r>
              <a:rPr lang="en-US" altLang="tr-TR" dirty="0" err="1"/>
              <a:t>yöntemlerinin</a:t>
            </a:r>
            <a:r>
              <a:rPr lang="en-US" altLang="tr-TR" dirty="0"/>
              <a:t> </a:t>
            </a:r>
            <a:r>
              <a:rPr lang="en-US" altLang="tr-TR" dirty="0" err="1"/>
              <a:t>yanında</a:t>
            </a:r>
            <a:r>
              <a:rPr lang="en-US" altLang="tr-TR" dirty="0"/>
              <a:t> modern </a:t>
            </a:r>
            <a:r>
              <a:rPr lang="en-US" altLang="tr-TR" dirty="0" err="1"/>
              <a:t>biyoteknolojik</a:t>
            </a:r>
            <a:r>
              <a:rPr lang="en-US" altLang="tr-TR" dirty="0"/>
              <a:t> </a:t>
            </a:r>
            <a:r>
              <a:rPr lang="en-US" altLang="tr-TR" dirty="0" err="1"/>
              <a:t>yöntemlerin</a:t>
            </a:r>
            <a:r>
              <a:rPr lang="en-US" altLang="tr-TR" dirty="0"/>
              <a:t> </a:t>
            </a:r>
            <a:r>
              <a:rPr lang="en-US" altLang="tr-TR" dirty="0" err="1"/>
              <a:t>üretim</a:t>
            </a:r>
            <a:r>
              <a:rPr lang="en-US" altLang="tr-TR" dirty="0"/>
              <a:t> </a:t>
            </a:r>
            <a:r>
              <a:rPr lang="en-US" altLang="tr-TR" dirty="0" err="1"/>
              <a:t>çalışmalarına</a:t>
            </a:r>
            <a:r>
              <a:rPr lang="en-US" altLang="tr-TR" dirty="0"/>
              <a:t> </a:t>
            </a:r>
            <a:r>
              <a:rPr lang="en-US" altLang="tr-TR" dirty="0" err="1"/>
              <a:t>katılması</a:t>
            </a:r>
            <a:r>
              <a:rPr lang="en-US" altLang="tr-TR" dirty="0"/>
              <a:t>  </a:t>
            </a:r>
            <a:r>
              <a:rPr lang="en-US" altLang="tr-TR" dirty="0" err="1"/>
              <a:t>zorunlu</a:t>
            </a:r>
            <a:r>
              <a:rPr lang="tr-TR" altLang="tr-TR" dirty="0" err="1"/>
              <a:t>luğu</a:t>
            </a:r>
            <a:r>
              <a:rPr lang="tr-TR" altLang="tr-TR" dirty="0"/>
              <a:t>…</a:t>
            </a:r>
            <a:endParaRPr lang="en-US" altLang="tr-TR" dirty="0"/>
          </a:p>
        </p:txBody>
      </p:sp>
    </p:spTree>
    <p:extLst>
      <p:ext uri="{BB962C8B-B14F-4D97-AF65-F5344CB8AC3E}">
        <p14:creationId xmlns:p14="http://schemas.microsoft.com/office/powerpoint/2010/main" val="35985570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US" altLang="tr-TR" smtClean="0"/>
              <a:t>Moleküler ıslah yöntemleri</a:t>
            </a:r>
            <a:r>
              <a:rPr lang="tr-TR" altLang="tr-TR" smtClean="0"/>
              <a:t> kullanıldığında</a:t>
            </a:r>
            <a:r>
              <a:rPr lang="en-US" altLang="tr-TR" smtClean="0"/>
              <a:t>;</a:t>
            </a:r>
            <a:endParaRPr lang="tr-TR" altLang="tr-TR" smtClean="0"/>
          </a:p>
        </p:txBody>
      </p:sp>
      <p:sp>
        <p:nvSpPr>
          <p:cNvPr id="44035" name="Content Placeholder 2"/>
          <p:cNvSpPr>
            <a:spLocks noGrp="1"/>
          </p:cNvSpPr>
          <p:nvPr>
            <p:ph idx="1"/>
          </p:nvPr>
        </p:nvSpPr>
        <p:spPr>
          <a:xfrm>
            <a:off x="300040" y="1757365"/>
            <a:ext cx="7945437" cy="4308475"/>
          </a:xfrm>
        </p:spPr>
        <p:txBody>
          <a:bodyPr/>
          <a:lstStyle/>
          <a:p>
            <a:pPr eaLnBrk="1" hangingPunct="1">
              <a:lnSpc>
                <a:spcPct val="90000"/>
              </a:lnSpc>
            </a:pPr>
            <a:r>
              <a:rPr lang="tr-TR" altLang="tr-TR" sz="2200"/>
              <a:t>Genetik ilerlemenin ve damızlık değerinin tayini,</a:t>
            </a:r>
          </a:p>
          <a:p>
            <a:pPr eaLnBrk="1" hangingPunct="1">
              <a:lnSpc>
                <a:spcPct val="90000"/>
              </a:lnSpc>
            </a:pPr>
            <a:r>
              <a:rPr lang="en-US" altLang="tr-TR" sz="2200"/>
              <a:t>verim özellikleri ve hastalıkları  kontrol eden veya hastalıklara dirençliği belirleyen genlerin moleküler düzeyde tespiti (marker destekli ıslah yöntemi), </a:t>
            </a:r>
            <a:endParaRPr lang="tr-TR" altLang="tr-TR" sz="2200"/>
          </a:p>
          <a:p>
            <a:pPr eaLnBrk="1" hangingPunct="1">
              <a:lnSpc>
                <a:spcPct val="90000"/>
              </a:lnSpc>
            </a:pPr>
            <a:r>
              <a:rPr lang="en-US" altLang="tr-TR" sz="2200"/>
              <a:t>in-vitro  ve in-vivo  embriyo üretimi, </a:t>
            </a:r>
            <a:endParaRPr lang="tr-TR" altLang="tr-TR" sz="2200"/>
          </a:p>
          <a:p>
            <a:pPr eaLnBrk="1" hangingPunct="1">
              <a:lnSpc>
                <a:spcPct val="90000"/>
              </a:lnSpc>
            </a:pPr>
            <a:r>
              <a:rPr lang="en-US" altLang="tr-TR" sz="2200"/>
              <a:t>embriyo transferi, embriyonun dondurulması , manipülasyonu, cinsiyetinin belirlenmesi ve yönlendirilmesi</a:t>
            </a:r>
            <a:r>
              <a:rPr lang="tr-TR" altLang="tr-TR" sz="2200"/>
              <a:t> </a:t>
            </a:r>
            <a:r>
              <a:rPr lang="en-US" altLang="tr-TR" sz="2200"/>
              <a:t>gibi teknikler klasik üretim sürecini önemli ölçüde kısaltabilmektedir. </a:t>
            </a:r>
          </a:p>
          <a:p>
            <a:pPr eaLnBrk="1" hangingPunct="1">
              <a:lnSpc>
                <a:spcPct val="90000"/>
              </a:lnSpc>
            </a:pPr>
            <a:r>
              <a:rPr lang="en-US" altLang="tr-TR" sz="2200"/>
              <a:t>Bu tekniklerle hayvanların verim kapasiteleri yükseltilerek hayvancılığın ülke ekonomisindeki katkı  payı  artırılabilecektir.</a:t>
            </a:r>
          </a:p>
        </p:txBody>
      </p:sp>
    </p:spTree>
    <p:extLst>
      <p:ext uri="{BB962C8B-B14F-4D97-AF65-F5344CB8AC3E}">
        <p14:creationId xmlns:p14="http://schemas.microsoft.com/office/powerpoint/2010/main" val="24840773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endParaRPr lang="tr-TR" altLang="tr-TR" smtClean="0"/>
          </a:p>
        </p:txBody>
      </p:sp>
      <p:sp>
        <p:nvSpPr>
          <p:cNvPr id="32771" name="Content Placeholder 2"/>
          <p:cNvSpPr>
            <a:spLocks noGrp="1"/>
          </p:cNvSpPr>
          <p:nvPr>
            <p:ph idx="1"/>
          </p:nvPr>
        </p:nvSpPr>
        <p:spPr>
          <a:xfrm>
            <a:off x="457200" y="1054102"/>
            <a:ext cx="8432800" cy="4525963"/>
          </a:xfrm>
        </p:spPr>
        <p:txBody>
          <a:bodyPr/>
          <a:lstStyle/>
          <a:p>
            <a:pPr eaLnBrk="1" hangingPunct="1"/>
            <a:r>
              <a:rPr lang="en-US" altLang="tr-TR" b="1" smtClean="0">
                <a:solidFill>
                  <a:srgbClr val="FF0000"/>
                </a:solidFill>
              </a:rPr>
              <a:t>Genom:</a:t>
            </a:r>
            <a:r>
              <a:rPr lang="tr-TR" altLang="tr-TR" smtClean="0"/>
              <a:t>Genom, bir kromozom takımı üzerindeki bütün genetik materyali, </a:t>
            </a:r>
          </a:p>
          <a:p>
            <a:pPr eaLnBrk="1" hangingPunct="1">
              <a:buFont typeface="Arial" panose="020B0604020202020204" pitchFamily="34" charset="0"/>
              <a:buNone/>
            </a:pPr>
            <a:r>
              <a:rPr lang="tr-TR" altLang="tr-TR" smtClean="0"/>
              <a:t>	bir organizmanın sahip olduğu genetik 	şifrelerin tamamı</a:t>
            </a:r>
          </a:p>
          <a:p>
            <a:pPr eaLnBrk="1" hangingPunct="1"/>
            <a:r>
              <a:rPr lang="en-US" altLang="tr-TR" smtClean="0"/>
              <a:t>Gen ?</a:t>
            </a:r>
            <a:endParaRPr lang="tr-TR" altLang="tr-TR" smtClean="0"/>
          </a:p>
          <a:p>
            <a:pPr eaLnBrk="1" hangingPunct="1"/>
            <a:endParaRPr lang="tr-TR" altLang="tr-TR" smtClean="0"/>
          </a:p>
          <a:p>
            <a:pPr eaLnBrk="1" hangingPunct="1"/>
            <a:endParaRPr lang="tr-TR" altLang="tr-TR" smtClean="0"/>
          </a:p>
          <a:p>
            <a:pPr eaLnBrk="1" hangingPunct="1"/>
            <a:r>
              <a:rPr lang="tr-TR" altLang="tr-TR" smtClean="0"/>
              <a:t>Genotip</a:t>
            </a:r>
          </a:p>
          <a:p>
            <a:pPr eaLnBrk="1" hangingPunct="1"/>
            <a:r>
              <a:rPr lang="tr-TR" altLang="tr-TR" smtClean="0"/>
              <a:t>Fenotip</a:t>
            </a:r>
          </a:p>
          <a:p>
            <a:pPr eaLnBrk="1" hangingPunct="1"/>
            <a:endParaRPr lang="en-US" altLang="tr-TR" smtClean="0"/>
          </a:p>
          <a:p>
            <a:pPr eaLnBrk="1" hangingPunct="1">
              <a:buFont typeface="Arial" panose="020B0604020202020204" pitchFamily="34" charset="0"/>
              <a:buNone/>
            </a:pPr>
            <a:endParaRPr lang="en-US" altLang="tr-TR" smtClean="0"/>
          </a:p>
        </p:txBody>
      </p:sp>
      <p:sp>
        <p:nvSpPr>
          <p:cNvPr id="4" name="3 Dikdörtgen"/>
          <p:cNvSpPr>
            <a:spLocks noChangeArrowheads="1"/>
          </p:cNvSpPr>
          <p:nvPr/>
        </p:nvSpPr>
        <p:spPr bwMode="auto">
          <a:xfrm>
            <a:off x="2087565" y="3235325"/>
            <a:ext cx="7386637"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tr-TR" altLang="tr-TR"/>
              <a:t>Canlıya ait özelliklerden sorumlu belirli DNA bölümleri…</a:t>
            </a:r>
          </a:p>
          <a:p>
            <a:pPr eaLnBrk="1" hangingPunct="1">
              <a:spcBef>
                <a:spcPct val="0"/>
              </a:spcBef>
              <a:buFontTx/>
              <a:buNone/>
            </a:pPr>
            <a:r>
              <a:rPr lang="tr-TR" altLang="tr-TR"/>
              <a:t>Bir gen bir enzim???</a:t>
            </a:r>
          </a:p>
        </p:txBody>
      </p:sp>
    </p:spTree>
    <p:extLst>
      <p:ext uri="{BB962C8B-B14F-4D97-AF65-F5344CB8AC3E}">
        <p14:creationId xmlns:p14="http://schemas.microsoft.com/office/powerpoint/2010/main" val="17822730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3 Metin kutusu"/>
          <p:cNvSpPr txBox="1">
            <a:spLocks noChangeArrowheads="1"/>
          </p:cNvSpPr>
          <p:nvPr/>
        </p:nvSpPr>
        <p:spPr bwMode="auto">
          <a:xfrm>
            <a:off x="835025" y="392113"/>
            <a:ext cx="5068888"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tr-TR" altLang="tr-TR" b="1"/>
              <a:t>Neden genom çalışmaları ve </a:t>
            </a:r>
          </a:p>
          <a:p>
            <a:pPr eaLnBrk="1" hangingPunct="1">
              <a:spcBef>
                <a:spcPct val="0"/>
              </a:spcBef>
              <a:buFontTx/>
              <a:buNone/>
            </a:pPr>
            <a:r>
              <a:rPr lang="tr-TR" altLang="tr-TR" b="1"/>
              <a:t>gen teknolojileri önemli…</a:t>
            </a:r>
          </a:p>
        </p:txBody>
      </p:sp>
      <p:pic>
        <p:nvPicPr>
          <p:cNvPr id="34819" name="Picture 10"/>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00900" y="392115"/>
            <a:ext cx="1257300" cy="1258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0" name="5 Metin kutusu"/>
          <p:cNvSpPr txBox="1">
            <a:spLocks noChangeArrowheads="1"/>
          </p:cNvSpPr>
          <p:nvPr/>
        </p:nvSpPr>
        <p:spPr bwMode="auto">
          <a:xfrm>
            <a:off x="460377" y="2019300"/>
            <a:ext cx="868362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tr-TR" altLang="tr-TR" sz="1800" b="1" i="1" u="sng"/>
              <a:t>Dünya’da giderek artan açlık</a:t>
            </a:r>
          </a:p>
          <a:p>
            <a:pPr eaLnBrk="1" hangingPunct="1">
              <a:spcBef>
                <a:spcPct val="0"/>
              </a:spcBef>
              <a:buFontTx/>
              <a:buNone/>
            </a:pPr>
            <a:r>
              <a:rPr lang="tr-TR" altLang="tr-TR" sz="1800"/>
              <a:t>Transgenik bitkiler yaparak daha verimli, daha dayanıklı, daha besleyici ürünler elde etmek.</a:t>
            </a:r>
          </a:p>
          <a:p>
            <a:pPr eaLnBrk="1" hangingPunct="1">
              <a:spcBef>
                <a:spcPct val="0"/>
              </a:spcBef>
              <a:buFontTx/>
              <a:buNone/>
            </a:pPr>
            <a:r>
              <a:rPr lang="tr-TR" altLang="tr-TR" sz="1800"/>
              <a:t>Benzer şekilde tüm çiftlik hayvanları için uygulama alanları geliştirmek</a:t>
            </a:r>
          </a:p>
          <a:p>
            <a:pPr eaLnBrk="1" hangingPunct="1">
              <a:spcBef>
                <a:spcPct val="0"/>
              </a:spcBef>
              <a:buFontTx/>
              <a:buNone/>
            </a:pPr>
            <a:endParaRPr lang="tr-TR" altLang="tr-TR" sz="1800" u="sng"/>
          </a:p>
          <a:p>
            <a:pPr eaLnBrk="1" hangingPunct="1">
              <a:spcBef>
                <a:spcPct val="0"/>
              </a:spcBef>
              <a:buFontTx/>
              <a:buNone/>
            </a:pPr>
            <a:r>
              <a:rPr lang="tr-TR" altLang="tr-TR" sz="1800" b="1" i="1" u="sng"/>
              <a:t>Mevcut genetik profili belirlemek, patentlemek</a:t>
            </a:r>
          </a:p>
          <a:p>
            <a:pPr eaLnBrk="1" hangingPunct="1">
              <a:spcBef>
                <a:spcPct val="0"/>
              </a:spcBef>
              <a:buFontTx/>
              <a:buNone/>
            </a:pPr>
            <a:r>
              <a:rPr lang="tr-TR" altLang="tr-TR" sz="1800"/>
              <a:t>Ülkenin sahip olduğu doğal bitki ve hayvan çeşitlerinin moleküler portresini çıkartmak </a:t>
            </a:r>
          </a:p>
          <a:p>
            <a:pPr eaLnBrk="1" hangingPunct="1">
              <a:spcBef>
                <a:spcPct val="0"/>
              </a:spcBef>
              <a:buFontTx/>
              <a:buNone/>
            </a:pPr>
            <a:r>
              <a:rPr lang="tr-TR" altLang="tr-TR" sz="1800"/>
              <a:t>suretiyle patentlenip pazarlanabillecek tarımsal, farmasötik ve diğer yararlı ürünlerin </a:t>
            </a:r>
          </a:p>
          <a:p>
            <a:pPr eaLnBrk="1" hangingPunct="1">
              <a:spcBef>
                <a:spcPct val="0"/>
              </a:spcBef>
              <a:buFontTx/>
              <a:buNone/>
            </a:pPr>
            <a:r>
              <a:rPr lang="tr-TR" altLang="tr-TR" sz="1800"/>
              <a:t>geliştirilmesini sağlayacak genetik materyali tespit etmek</a:t>
            </a:r>
          </a:p>
          <a:p>
            <a:pPr eaLnBrk="1" hangingPunct="1">
              <a:spcBef>
                <a:spcPct val="0"/>
              </a:spcBef>
              <a:buFontTx/>
              <a:buNone/>
            </a:pPr>
            <a:endParaRPr lang="tr-TR" altLang="tr-TR" sz="1800"/>
          </a:p>
          <a:p>
            <a:pPr eaLnBrk="1" hangingPunct="1">
              <a:spcBef>
                <a:spcPct val="0"/>
              </a:spcBef>
              <a:buFontTx/>
              <a:buNone/>
            </a:pPr>
            <a:r>
              <a:rPr lang="tr-TR" altLang="tr-TR" sz="1800" b="1" i="1" u="sng"/>
              <a:t>GDO ürün geliştirmek ve belirlemek</a:t>
            </a:r>
          </a:p>
          <a:p>
            <a:pPr eaLnBrk="1" hangingPunct="1">
              <a:spcBef>
                <a:spcPct val="0"/>
              </a:spcBef>
              <a:buFontTx/>
              <a:buNone/>
            </a:pPr>
            <a:r>
              <a:rPr lang="tr-TR" altLang="tr-TR" sz="1800"/>
              <a:t>Pazara sunulmuş GDO ürünleri tespit etmek</a:t>
            </a:r>
          </a:p>
          <a:p>
            <a:pPr eaLnBrk="1" hangingPunct="1">
              <a:spcBef>
                <a:spcPct val="0"/>
              </a:spcBef>
              <a:buFontTx/>
              <a:buNone/>
            </a:pPr>
            <a:endParaRPr lang="tr-TR" altLang="tr-TR" sz="1800"/>
          </a:p>
        </p:txBody>
      </p:sp>
    </p:spTree>
    <p:extLst>
      <p:ext uri="{BB962C8B-B14F-4D97-AF65-F5344CB8AC3E}">
        <p14:creationId xmlns:p14="http://schemas.microsoft.com/office/powerpoint/2010/main" val="1013887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31774" y="176213"/>
            <a:ext cx="4638675" cy="1143000"/>
          </a:xfrm>
        </p:spPr>
        <p:txBody>
          <a:bodyPr/>
          <a:lstStyle/>
          <a:p>
            <a:pPr eaLnBrk="1" hangingPunct="1"/>
            <a:r>
              <a:rPr lang="tr-TR" altLang="tr-TR" sz="3600" b="1" i="1" u="sng"/>
              <a:t>Küreselleşme </a:t>
            </a:r>
          </a:p>
        </p:txBody>
      </p:sp>
      <p:pic>
        <p:nvPicPr>
          <p:cNvPr id="35843" name="Picture 5" descr="http://dunyalilar.org/wp-content/uploads/2014/06/k%C3%BCreselle%C5%9Fm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5790" y="0"/>
            <a:ext cx="2225675" cy="221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4" name="4 Metin kutusu"/>
          <p:cNvSpPr txBox="1">
            <a:spLocks noChangeArrowheads="1"/>
          </p:cNvSpPr>
          <p:nvPr/>
        </p:nvSpPr>
        <p:spPr bwMode="auto">
          <a:xfrm>
            <a:off x="322265" y="2052638"/>
            <a:ext cx="8169275" cy="526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tr-TR" altLang="tr-TR" sz="2400"/>
              <a:t>Gelişmiş ülkelerde özel sektörün genom çalışmalarına yatırımı, devlet kurumlarına oranla çok daha fazla…</a:t>
            </a:r>
          </a:p>
          <a:p>
            <a:pPr eaLnBrk="1" hangingPunct="1">
              <a:spcBef>
                <a:spcPct val="0"/>
              </a:spcBef>
              <a:buFontTx/>
              <a:buNone/>
            </a:pPr>
            <a:endParaRPr lang="tr-TR" altLang="tr-TR" sz="2400"/>
          </a:p>
          <a:p>
            <a:pPr eaLnBrk="1" hangingPunct="1">
              <a:spcBef>
                <a:spcPct val="0"/>
              </a:spcBef>
              <a:buFontTx/>
              <a:buNone/>
            </a:pPr>
            <a:r>
              <a:rPr lang="tr-TR" altLang="tr-TR" sz="2400"/>
              <a:t>Gelişmiş ülkeler ilaç geliştirmeye yönelik çalışmalarını kendilerinde görülen hastalıklara göre yapmaktalar.</a:t>
            </a:r>
          </a:p>
          <a:p>
            <a:pPr eaLnBrk="1" hangingPunct="1">
              <a:spcBef>
                <a:spcPct val="0"/>
              </a:spcBef>
              <a:buFontTx/>
              <a:buNone/>
            </a:pPr>
            <a:endParaRPr lang="tr-TR" altLang="tr-TR" sz="2400"/>
          </a:p>
          <a:p>
            <a:pPr eaLnBrk="1" hangingPunct="1">
              <a:spcBef>
                <a:spcPct val="0"/>
              </a:spcBef>
              <a:buFontTx/>
              <a:buNone/>
            </a:pPr>
            <a:r>
              <a:rPr lang="tr-TR" altLang="tr-TR" sz="2400"/>
              <a:t>Ancak 1997 verilerine göre dünya nüfusunun %80’ini oluşturan ülkeler ilaç pazarından %20’lik bir payla yararlanıyorlar.</a:t>
            </a:r>
          </a:p>
          <a:p>
            <a:pPr eaLnBrk="1" hangingPunct="1">
              <a:spcBef>
                <a:spcPct val="0"/>
              </a:spcBef>
              <a:buFontTx/>
              <a:buNone/>
            </a:pPr>
            <a:endParaRPr lang="tr-TR" altLang="tr-TR" sz="2400"/>
          </a:p>
          <a:p>
            <a:pPr eaLnBrk="1" hangingPunct="1">
              <a:spcBef>
                <a:spcPct val="0"/>
              </a:spcBef>
              <a:buFontTx/>
              <a:buNone/>
            </a:pPr>
            <a:r>
              <a:rPr lang="tr-TR" altLang="tr-TR" sz="2400"/>
              <a:t>Küresel araştırma yatırımları dünya nüfusunun %80’ini  barındıran gelişmekte olan ülkelerin ihtiyaçlarını göz ardı etmekteler.</a:t>
            </a:r>
          </a:p>
          <a:p>
            <a:pPr eaLnBrk="1" hangingPunct="1">
              <a:spcBef>
                <a:spcPct val="0"/>
              </a:spcBef>
              <a:buFontTx/>
              <a:buNone/>
            </a:pPr>
            <a:endParaRPr lang="tr-TR" altLang="tr-TR" sz="2400"/>
          </a:p>
          <a:p>
            <a:pPr eaLnBrk="1" hangingPunct="1">
              <a:spcBef>
                <a:spcPct val="0"/>
              </a:spcBef>
              <a:buFontTx/>
              <a:buNone/>
            </a:pPr>
            <a:endParaRPr lang="tr-TR" altLang="tr-TR" sz="2400"/>
          </a:p>
        </p:txBody>
      </p:sp>
    </p:spTree>
    <p:extLst>
      <p:ext uri="{BB962C8B-B14F-4D97-AF65-F5344CB8AC3E}">
        <p14:creationId xmlns:p14="http://schemas.microsoft.com/office/powerpoint/2010/main" val="40440317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endParaRPr lang="tr-TR" altLang="tr-TR" smtClean="0"/>
          </a:p>
        </p:txBody>
      </p:sp>
      <p:pic>
        <p:nvPicPr>
          <p:cNvPr id="36867" name="Picture 5" descr="Küreselleşme Nedir? Küreselleşmenin Etkileri Nelerdi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613" y="117477"/>
            <a:ext cx="1619250"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8" name="4 Metin kutusu"/>
          <p:cNvSpPr txBox="1">
            <a:spLocks noChangeArrowheads="1"/>
          </p:cNvSpPr>
          <p:nvPr/>
        </p:nvSpPr>
        <p:spPr bwMode="auto">
          <a:xfrm>
            <a:off x="201615" y="1731963"/>
            <a:ext cx="8308975" cy="526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tr-TR" altLang="tr-TR" sz="2400"/>
              <a:t>Gelişmiş ülkeler, gelişmekte olan ülke kökenli bitkilerden genetik modifiye (GM) bitkiler elde etmektedirler. Çoğunlukla izinsiz gerçekleştirilen bu çalışmalar sonucu, gelişmekte olan ülkeler kendi kaynaklarını büyük paralar ödeyerek geri alma durumunda kalmaktadırlar.</a:t>
            </a:r>
          </a:p>
          <a:p>
            <a:pPr eaLnBrk="1" hangingPunct="1">
              <a:spcBef>
                <a:spcPct val="0"/>
              </a:spcBef>
              <a:buFontTx/>
              <a:buNone/>
            </a:pPr>
            <a:r>
              <a:rPr lang="tr-TR" altLang="tr-TR" sz="2400"/>
              <a:t>GM bitki ve hayvan ürünlerinin denetim ve tespitine yönelik altyapı ve bilgi eksikliği nedeniyle piyasaya sürümü çok sıkı denetim altında yapılması gereken bu besinler gelişmekte olan ülkelerde kontrolsüz olarak pazara sunulmaktadır.</a:t>
            </a:r>
          </a:p>
          <a:p>
            <a:pPr eaLnBrk="1" hangingPunct="1">
              <a:spcBef>
                <a:spcPct val="0"/>
              </a:spcBef>
              <a:buFontTx/>
              <a:buNone/>
            </a:pPr>
            <a:endParaRPr lang="tr-TR" altLang="tr-TR" sz="2400"/>
          </a:p>
          <a:p>
            <a:pPr eaLnBrk="1" hangingPunct="1">
              <a:spcBef>
                <a:spcPct val="0"/>
              </a:spcBef>
              <a:buFontTx/>
              <a:buNone/>
            </a:pPr>
            <a:r>
              <a:rPr lang="tr-TR" altLang="tr-TR" sz="2400"/>
              <a:t>DNA dizilerinin ve genomik bilgilerin patentlenmesi!!!</a:t>
            </a:r>
          </a:p>
          <a:p>
            <a:pPr eaLnBrk="1" hangingPunct="1">
              <a:spcBef>
                <a:spcPct val="0"/>
              </a:spcBef>
              <a:buFontTx/>
              <a:buNone/>
            </a:pPr>
            <a:endParaRPr lang="tr-TR" altLang="tr-TR" sz="2400"/>
          </a:p>
          <a:p>
            <a:pPr eaLnBrk="1" hangingPunct="1">
              <a:spcBef>
                <a:spcPct val="0"/>
              </a:spcBef>
              <a:buFontTx/>
              <a:buNone/>
            </a:pPr>
            <a:endParaRPr lang="tr-TR" altLang="tr-TR" sz="2400"/>
          </a:p>
          <a:p>
            <a:pPr eaLnBrk="1" hangingPunct="1">
              <a:spcBef>
                <a:spcPct val="0"/>
              </a:spcBef>
              <a:buFontTx/>
              <a:buNone/>
            </a:pPr>
            <a:endParaRPr lang="tr-TR" altLang="tr-TR" sz="2400"/>
          </a:p>
        </p:txBody>
      </p:sp>
      <p:pic>
        <p:nvPicPr>
          <p:cNvPr id="36869" name="Picture 7" descr="http://www.stellarix.com/blog/wp-content/uploads/2011/06/DNA-patent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46927" y="4649790"/>
            <a:ext cx="1539875" cy="193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7725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endParaRPr lang="tr-TR" altLang="tr-TR" smtClean="0"/>
          </a:p>
        </p:txBody>
      </p:sp>
      <p:sp>
        <p:nvSpPr>
          <p:cNvPr id="37891" name="Content Placeholder 2"/>
          <p:cNvSpPr>
            <a:spLocks noGrp="1"/>
          </p:cNvSpPr>
          <p:nvPr>
            <p:ph idx="1"/>
          </p:nvPr>
        </p:nvSpPr>
        <p:spPr>
          <a:xfrm>
            <a:off x="650731" y="647700"/>
            <a:ext cx="7345362" cy="5602288"/>
          </a:xfrm>
        </p:spPr>
        <p:txBody>
          <a:bodyPr/>
          <a:lstStyle/>
          <a:p>
            <a:pPr eaLnBrk="1" hangingPunct="1"/>
            <a:endParaRPr lang="en-US" altLang="tr-TR" dirty="0">
              <a:latin typeface="Times New Roman" panose="02020603050405020304" pitchFamily="18" charset="0"/>
              <a:cs typeface="Times New Roman" panose="02020603050405020304" pitchFamily="18" charset="0"/>
            </a:endParaRPr>
          </a:p>
          <a:p>
            <a:pPr eaLnBrk="1" hangingPunct="1"/>
            <a:endParaRPr lang="en-US" altLang="tr-TR" dirty="0">
              <a:latin typeface="Times New Roman" panose="02020603050405020304" pitchFamily="18" charset="0"/>
              <a:cs typeface="Times New Roman" panose="02020603050405020304" pitchFamily="18" charset="0"/>
            </a:endParaRPr>
          </a:p>
          <a:p>
            <a:pPr eaLnBrk="1" hangingPunct="1"/>
            <a:r>
              <a:rPr lang="en-US" altLang="tr-TR" dirty="0">
                <a:latin typeface="Times New Roman" panose="02020603050405020304" pitchFamily="18" charset="0"/>
                <a:cs typeface="Times New Roman" panose="02020603050405020304" pitchFamily="18" charset="0"/>
              </a:rPr>
              <a:t>Biyoteknoloji </a:t>
            </a:r>
            <a:r>
              <a:rPr lang="en-US" altLang="tr-TR" dirty="0" err="1">
                <a:latin typeface="Times New Roman" panose="02020603050405020304" pitchFamily="18" charset="0"/>
                <a:cs typeface="Times New Roman" panose="02020603050405020304" pitchFamily="18" charset="0"/>
              </a:rPr>
              <a:t>ve</a:t>
            </a:r>
            <a:r>
              <a:rPr lang="en-US" altLang="tr-TR" dirty="0">
                <a:latin typeface="Times New Roman" panose="02020603050405020304" pitchFamily="18" charset="0"/>
                <a:cs typeface="Times New Roman" panose="02020603050405020304" pitchFamily="18" charset="0"/>
              </a:rPr>
              <a:t> Gen </a:t>
            </a:r>
            <a:r>
              <a:rPr lang="en-US" altLang="tr-TR" dirty="0" err="1">
                <a:latin typeface="Times New Roman" panose="02020603050405020304" pitchFamily="18" charset="0"/>
                <a:cs typeface="Times New Roman" panose="02020603050405020304" pitchFamily="18" charset="0"/>
              </a:rPr>
              <a:t>Teknolojileri</a:t>
            </a:r>
            <a:r>
              <a:rPr lang="en-US" altLang="tr-TR" dirty="0">
                <a:latin typeface="Times New Roman" panose="02020603050405020304" pitchFamily="18" charset="0"/>
                <a:cs typeface="Times New Roman" panose="02020603050405020304" pitchFamily="18" charset="0"/>
              </a:rPr>
              <a:t> </a:t>
            </a:r>
            <a:r>
              <a:rPr lang="en-US" altLang="tr-TR" dirty="0" err="1">
                <a:latin typeface="Times New Roman" panose="02020603050405020304" pitchFamily="18" charset="0"/>
                <a:cs typeface="Times New Roman" panose="02020603050405020304" pitchFamily="18" charset="0"/>
              </a:rPr>
              <a:t>Strateji</a:t>
            </a:r>
            <a:r>
              <a:rPr lang="en-US" altLang="tr-TR" dirty="0">
                <a:latin typeface="Times New Roman" panose="02020603050405020304" pitchFamily="18" charset="0"/>
                <a:cs typeface="Times New Roman" panose="02020603050405020304" pitchFamily="18" charset="0"/>
              </a:rPr>
              <a:t> </a:t>
            </a:r>
            <a:r>
              <a:rPr lang="en-US" altLang="tr-TR" dirty="0" err="1">
                <a:latin typeface="Times New Roman" panose="02020603050405020304" pitchFamily="18" charset="0"/>
                <a:cs typeface="Times New Roman" panose="02020603050405020304" pitchFamily="18" charset="0"/>
              </a:rPr>
              <a:t>belgesi</a:t>
            </a:r>
            <a:r>
              <a:rPr lang="en-US" altLang="tr-TR" dirty="0">
                <a:latin typeface="Times New Roman" panose="02020603050405020304" pitchFamily="18" charset="0"/>
                <a:cs typeface="Times New Roman" panose="02020603050405020304" pitchFamily="18" charset="0"/>
              </a:rPr>
              <a:t>, </a:t>
            </a:r>
            <a:r>
              <a:rPr lang="en-US" altLang="tr-TR" dirty="0" err="1">
                <a:latin typeface="Times New Roman" panose="02020603050405020304" pitchFamily="18" charset="0"/>
                <a:cs typeface="Times New Roman" panose="02020603050405020304" pitchFamily="18" charset="0"/>
              </a:rPr>
              <a:t>dört</a:t>
            </a:r>
            <a:r>
              <a:rPr lang="en-US" altLang="tr-TR" dirty="0">
                <a:latin typeface="Times New Roman" panose="02020603050405020304" pitchFamily="18" charset="0"/>
                <a:cs typeface="Times New Roman" panose="02020603050405020304" pitchFamily="18" charset="0"/>
              </a:rPr>
              <a:t> </a:t>
            </a:r>
            <a:r>
              <a:rPr lang="en-US" altLang="tr-TR" dirty="0" err="1">
                <a:latin typeface="Times New Roman" panose="02020603050405020304" pitchFamily="18" charset="0"/>
                <a:cs typeface="Times New Roman" panose="02020603050405020304" pitchFamily="18" charset="0"/>
              </a:rPr>
              <a:t>ana</a:t>
            </a:r>
            <a:r>
              <a:rPr lang="en-US" altLang="tr-TR" dirty="0">
                <a:latin typeface="Times New Roman" panose="02020603050405020304" pitchFamily="18" charset="0"/>
                <a:cs typeface="Times New Roman" panose="02020603050405020304" pitchFamily="18" charset="0"/>
              </a:rPr>
              <a:t> </a:t>
            </a:r>
            <a:r>
              <a:rPr lang="en-US" altLang="tr-TR" dirty="0" err="1">
                <a:latin typeface="Times New Roman" panose="02020603050405020304" pitchFamily="18" charset="0"/>
                <a:cs typeface="Times New Roman" panose="02020603050405020304" pitchFamily="18" charset="0"/>
              </a:rPr>
              <a:t>sektöre</a:t>
            </a:r>
            <a:r>
              <a:rPr lang="en-US" altLang="tr-TR" dirty="0">
                <a:latin typeface="Times New Roman" panose="02020603050405020304" pitchFamily="18" charset="0"/>
                <a:cs typeface="Times New Roman" panose="02020603050405020304" pitchFamily="18" charset="0"/>
              </a:rPr>
              <a:t> </a:t>
            </a:r>
            <a:r>
              <a:rPr lang="en-US" altLang="tr-TR" dirty="0" err="1">
                <a:latin typeface="Times New Roman" panose="02020603050405020304" pitchFamily="18" charset="0"/>
                <a:cs typeface="Times New Roman" panose="02020603050405020304" pitchFamily="18" charset="0"/>
              </a:rPr>
              <a:t>odaklanmıştır</a:t>
            </a:r>
            <a:r>
              <a:rPr lang="en-US" altLang="tr-TR" dirty="0">
                <a:latin typeface="Times New Roman" panose="02020603050405020304" pitchFamily="18" charset="0"/>
                <a:cs typeface="Times New Roman" panose="02020603050405020304" pitchFamily="18" charset="0"/>
              </a:rPr>
              <a:t>. </a:t>
            </a:r>
          </a:p>
          <a:p>
            <a:pPr eaLnBrk="1" hangingPunct="1"/>
            <a:r>
              <a:rPr lang="en-US" altLang="tr-TR" dirty="0" err="1">
                <a:latin typeface="Times New Roman" panose="02020603050405020304" pitchFamily="18" charset="0"/>
                <a:cs typeface="Times New Roman" panose="02020603050405020304" pitchFamily="18" charset="0"/>
              </a:rPr>
              <a:t>Bunlar</a:t>
            </a:r>
            <a:r>
              <a:rPr lang="en-US" altLang="tr-TR" dirty="0">
                <a:latin typeface="Times New Roman" panose="02020603050405020304" pitchFamily="18" charset="0"/>
                <a:cs typeface="Times New Roman" panose="02020603050405020304" pitchFamily="18" charset="0"/>
              </a:rPr>
              <a:t> </a:t>
            </a:r>
            <a:r>
              <a:rPr lang="en-US" altLang="tr-TR" dirty="0" err="1">
                <a:latin typeface="Times New Roman" panose="02020603050405020304" pitchFamily="18" charset="0"/>
                <a:cs typeface="Times New Roman" panose="02020603050405020304" pitchFamily="18" charset="0"/>
              </a:rPr>
              <a:t>sırasıyla</a:t>
            </a:r>
            <a:r>
              <a:rPr lang="en-US" altLang="tr-TR" dirty="0">
                <a:latin typeface="Times New Roman" panose="02020603050405020304" pitchFamily="18" charset="0"/>
                <a:cs typeface="Times New Roman" panose="02020603050405020304" pitchFamily="18" charset="0"/>
              </a:rPr>
              <a:t>, </a:t>
            </a:r>
          </a:p>
          <a:p>
            <a:pPr lvl="1" eaLnBrk="1" hangingPunct="1"/>
            <a:r>
              <a:rPr lang="en-US" altLang="tr-TR" b="1" dirty="0" err="1" smtClean="0">
                <a:latin typeface="Times New Roman" panose="02020603050405020304" pitchFamily="18" charset="0"/>
                <a:cs typeface="Times New Roman" panose="02020603050405020304" pitchFamily="18" charset="0"/>
              </a:rPr>
              <a:t>sağlık</a:t>
            </a:r>
            <a:r>
              <a:rPr lang="en-US" altLang="tr-TR" b="1" dirty="0" smtClean="0">
                <a:latin typeface="Times New Roman" panose="02020603050405020304" pitchFamily="18" charset="0"/>
                <a:cs typeface="Times New Roman" panose="02020603050405020304" pitchFamily="18" charset="0"/>
              </a:rPr>
              <a:t> </a:t>
            </a:r>
          </a:p>
          <a:p>
            <a:pPr lvl="1" eaLnBrk="1" hangingPunct="1"/>
            <a:r>
              <a:rPr lang="en-US" altLang="tr-TR" b="1" dirty="0" err="1" smtClean="0">
                <a:latin typeface="Times New Roman" panose="02020603050405020304" pitchFamily="18" charset="0"/>
                <a:cs typeface="Times New Roman" panose="02020603050405020304" pitchFamily="18" charset="0"/>
              </a:rPr>
              <a:t>tarım</a:t>
            </a:r>
            <a:r>
              <a:rPr lang="en-US" altLang="tr-TR" b="1" dirty="0" smtClean="0">
                <a:latin typeface="Times New Roman" panose="02020603050405020304" pitchFamily="18" charset="0"/>
                <a:cs typeface="Times New Roman" panose="02020603050405020304" pitchFamily="18" charset="0"/>
              </a:rPr>
              <a:t>, </a:t>
            </a:r>
          </a:p>
          <a:p>
            <a:pPr lvl="1" eaLnBrk="1" hangingPunct="1"/>
            <a:r>
              <a:rPr lang="en-US" altLang="tr-TR" b="1" dirty="0" err="1" smtClean="0">
                <a:latin typeface="Times New Roman" panose="02020603050405020304" pitchFamily="18" charset="0"/>
                <a:cs typeface="Times New Roman" panose="02020603050405020304" pitchFamily="18" charset="0"/>
              </a:rPr>
              <a:t>hayvancılık</a:t>
            </a:r>
            <a:r>
              <a:rPr lang="en-US" altLang="tr-TR" b="1" dirty="0" smtClean="0">
                <a:latin typeface="Times New Roman" panose="02020603050405020304" pitchFamily="18" charset="0"/>
                <a:cs typeface="Times New Roman" panose="02020603050405020304" pitchFamily="18" charset="0"/>
              </a:rPr>
              <a:t> </a:t>
            </a:r>
            <a:r>
              <a:rPr lang="en-US" altLang="tr-TR" b="1" dirty="0" err="1" smtClean="0">
                <a:latin typeface="Times New Roman" panose="02020603050405020304" pitchFamily="18" charset="0"/>
                <a:cs typeface="Times New Roman" panose="02020603050405020304" pitchFamily="18" charset="0"/>
              </a:rPr>
              <a:t>ve</a:t>
            </a:r>
            <a:r>
              <a:rPr lang="en-US" altLang="tr-TR" b="1" dirty="0" smtClean="0">
                <a:latin typeface="Times New Roman" panose="02020603050405020304" pitchFamily="18" charset="0"/>
                <a:cs typeface="Times New Roman" panose="02020603050405020304" pitchFamily="18" charset="0"/>
              </a:rPr>
              <a:t> </a:t>
            </a:r>
          </a:p>
          <a:p>
            <a:pPr lvl="1" eaLnBrk="1" hangingPunct="1"/>
            <a:r>
              <a:rPr lang="en-US" altLang="tr-TR" b="1" dirty="0" err="1" smtClean="0">
                <a:latin typeface="Times New Roman" panose="02020603050405020304" pitchFamily="18" charset="0"/>
                <a:cs typeface="Times New Roman" panose="02020603050405020304" pitchFamily="18" charset="0"/>
              </a:rPr>
              <a:t>endüstriyel</a:t>
            </a:r>
            <a:r>
              <a:rPr lang="en-US" altLang="tr-TR" b="1" dirty="0" smtClean="0">
                <a:latin typeface="Times New Roman" panose="02020603050405020304" pitchFamily="18" charset="0"/>
                <a:cs typeface="Times New Roman" panose="02020603050405020304" pitchFamily="18" charset="0"/>
              </a:rPr>
              <a:t> </a:t>
            </a:r>
            <a:r>
              <a:rPr lang="en-US" altLang="tr-TR" b="1" dirty="0" err="1" smtClean="0">
                <a:latin typeface="Times New Roman" panose="02020603050405020304" pitchFamily="18" charset="0"/>
                <a:cs typeface="Times New Roman" panose="02020603050405020304" pitchFamily="18" charset="0"/>
              </a:rPr>
              <a:t>biyoteknoloji</a:t>
            </a:r>
            <a:r>
              <a:rPr lang="en-US" altLang="tr-TR" b="1" dirty="0" smtClean="0">
                <a:latin typeface="Times New Roman" panose="02020603050405020304" pitchFamily="18" charset="0"/>
                <a:cs typeface="Times New Roman" panose="02020603050405020304" pitchFamily="18" charset="0"/>
              </a:rPr>
              <a:t>  </a:t>
            </a:r>
            <a:r>
              <a:rPr lang="en-US" altLang="tr-TR" dirty="0" err="1" smtClean="0">
                <a:latin typeface="Times New Roman" panose="02020603050405020304" pitchFamily="18" charset="0"/>
                <a:cs typeface="Times New Roman" panose="02020603050405020304" pitchFamily="18" charset="0"/>
              </a:rPr>
              <a:t>sektörleridir</a:t>
            </a:r>
            <a:r>
              <a:rPr lang="en-US" altLang="tr-TR"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65170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tr-TR" altLang="tr-TR" b="1" smtClean="0"/>
              <a:t>Türkiye???</a:t>
            </a:r>
          </a:p>
        </p:txBody>
      </p:sp>
      <p:sp>
        <p:nvSpPr>
          <p:cNvPr id="2" name="İçerik Yer Tutucusu 1"/>
          <p:cNvSpPr>
            <a:spLocks noGrp="1"/>
          </p:cNvSpPr>
          <p:nvPr>
            <p:ph idx="1"/>
          </p:nvPr>
        </p:nvSpPr>
        <p:spPr/>
        <p:txBody>
          <a:bodyPr/>
          <a:lstStyle/>
          <a:p>
            <a:endParaRPr lang="tr-TR"/>
          </a:p>
        </p:txBody>
      </p:sp>
      <p:pic>
        <p:nvPicPr>
          <p:cNvPr id="38916" name="Picture 10"/>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00900" y="392115"/>
            <a:ext cx="1257300" cy="1258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62202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Resim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19850" y="0"/>
            <a:ext cx="272415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39" name="Content Placeholder 2"/>
          <p:cNvSpPr>
            <a:spLocks noGrp="1"/>
          </p:cNvSpPr>
          <p:nvPr>
            <p:ph idx="1"/>
          </p:nvPr>
        </p:nvSpPr>
        <p:spPr>
          <a:xfrm>
            <a:off x="317211" y="1417640"/>
            <a:ext cx="8408988" cy="3895725"/>
          </a:xfrm>
        </p:spPr>
        <p:txBody>
          <a:bodyPr/>
          <a:lstStyle/>
          <a:p>
            <a:pPr eaLnBrk="1" hangingPunct="1"/>
            <a:r>
              <a:rPr lang="en-US" altLang="tr-TR" dirty="0"/>
              <a:t> </a:t>
            </a:r>
            <a:r>
              <a:rPr lang="en-US" altLang="tr-TR" dirty="0" err="1"/>
              <a:t>Sanayileşmiş</a:t>
            </a:r>
            <a:r>
              <a:rPr lang="en-US" altLang="tr-TR" dirty="0"/>
              <a:t>  </a:t>
            </a:r>
            <a:r>
              <a:rPr lang="en-US" altLang="tr-TR" dirty="0" err="1"/>
              <a:t>aynı</a:t>
            </a:r>
            <a:r>
              <a:rPr lang="en-US" altLang="tr-TR" dirty="0"/>
              <a:t>  </a:t>
            </a:r>
            <a:r>
              <a:rPr lang="en-US" altLang="tr-TR" dirty="0" err="1"/>
              <a:t>zamanda</a:t>
            </a:r>
            <a:r>
              <a:rPr lang="en-US" altLang="tr-TR" dirty="0"/>
              <a:t> </a:t>
            </a:r>
            <a:r>
              <a:rPr lang="en-US" altLang="tr-TR" dirty="0" err="1"/>
              <a:t>tarımda</a:t>
            </a:r>
            <a:r>
              <a:rPr lang="en-US" altLang="tr-TR" dirty="0"/>
              <a:t> </a:t>
            </a:r>
            <a:r>
              <a:rPr lang="en-US" altLang="tr-TR" dirty="0" err="1"/>
              <a:t>ileri</a:t>
            </a:r>
            <a:r>
              <a:rPr lang="en-US" altLang="tr-TR" dirty="0"/>
              <a:t> </a:t>
            </a:r>
            <a:r>
              <a:rPr lang="en-US" altLang="tr-TR" dirty="0" err="1"/>
              <a:t>olan</a:t>
            </a:r>
            <a:r>
              <a:rPr lang="en-US" altLang="tr-TR" dirty="0"/>
              <a:t> </a:t>
            </a:r>
            <a:r>
              <a:rPr lang="en-US" altLang="tr-TR" dirty="0" err="1"/>
              <a:t>ülkelerle</a:t>
            </a:r>
            <a:r>
              <a:rPr lang="en-US" altLang="tr-TR" dirty="0"/>
              <a:t> </a:t>
            </a:r>
            <a:r>
              <a:rPr lang="en-US" altLang="tr-TR" dirty="0" err="1"/>
              <a:t>kıyaslandığında</a:t>
            </a:r>
            <a:r>
              <a:rPr lang="en-US" altLang="tr-TR" dirty="0"/>
              <a:t>, </a:t>
            </a:r>
            <a:r>
              <a:rPr lang="en-US" altLang="tr-TR" dirty="0" err="1"/>
              <a:t>ülkemizde</a:t>
            </a:r>
            <a:r>
              <a:rPr lang="en-US" altLang="tr-TR" dirty="0"/>
              <a:t> </a:t>
            </a:r>
            <a:r>
              <a:rPr lang="en-US" altLang="tr-TR" dirty="0" err="1"/>
              <a:t>tarım</a:t>
            </a:r>
            <a:r>
              <a:rPr lang="en-US" altLang="tr-TR" dirty="0"/>
              <a:t> </a:t>
            </a:r>
            <a:r>
              <a:rPr lang="en-US" altLang="tr-TR" dirty="0" err="1"/>
              <a:t>sektörü</a:t>
            </a:r>
            <a:r>
              <a:rPr lang="en-US" altLang="tr-TR" dirty="0"/>
              <a:t> </a:t>
            </a:r>
            <a:r>
              <a:rPr lang="en-US" altLang="tr-TR" dirty="0" err="1"/>
              <a:t>içerisinde</a:t>
            </a:r>
            <a:r>
              <a:rPr lang="en-US" altLang="tr-TR" dirty="0"/>
              <a:t> </a:t>
            </a:r>
            <a:r>
              <a:rPr lang="en-US" altLang="tr-TR" dirty="0" err="1"/>
              <a:t>hayvancılık</a:t>
            </a:r>
            <a:r>
              <a:rPr lang="en-US" altLang="tr-TR" dirty="0"/>
              <a:t> </a:t>
            </a:r>
            <a:r>
              <a:rPr lang="en-US" altLang="tr-TR" dirty="0" err="1"/>
              <a:t>faaliyetlerinin</a:t>
            </a:r>
            <a:r>
              <a:rPr lang="en-US" altLang="tr-TR" dirty="0"/>
              <a:t> </a:t>
            </a:r>
            <a:r>
              <a:rPr lang="en-US" altLang="tr-TR" dirty="0" err="1"/>
              <a:t>yeri</a:t>
            </a:r>
            <a:r>
              <a:rPr lang="en-US" altLang="tr-TR" dirty="0"/>
              <a:t> </a:t>
            </a:r>
            <a:r>
              <a:rPr lang="en-US" altLang="tr-TR" dirty="0" err="1"/>
              <a:t>oldukça</a:t>
            </a:r>
            <a:r>
              <a:rPr lang="en-US" altLang="tr-TR" dirty="0"/>
              <a:t> </a:t>
            </a:r>
            <a:r>
              <a:rPr lang="en-US" altLang="tr-TR" dirty="0" err="1"/>
              <a:t>geridir</a:t>
            </a:r>
            <a:r>
              <a:rPr lang="en-US" altLang="tr-TR" dirty="0"/>
              <a:t>. </a:t>
            </a:r>
          </a:p>
          <a:p>
            <a:pPr eaLnBrk="1" hangingPunct="1"/>
            <a:r>
              <a:rPr lang="en-US" altLang="tr-TR" dirty="0" err="1"/>
              <a:t>Kişi</a:t>
            </a:r>
            <a:r>
              <a:rPr lang="en-US" altLang="tr-TR" dirty="0"/>
              <a:t> </a:t>
            </a:r>
            <a:r>
              <a:rPr lang="en-US" altLang="tr-TR" dirty="0" err="1"/>
              <a:t>başına</a:t>
            </a:r>
            <a:r>
              <a:rPr lang="en-US" altLang="tr-TR" dirty="0"/>
              <a:t> </a:t>
            </a:r>
            <a:r>
              <a:rPr lang="en-US" altLang="tr-TR" dirty="0" err="1"/>
              <a:t>hayvansal</a:t>
            </a:r>
            <a:r>
              <a:rPr lang="en-US" altLang="tr-TR" dirty="0"/>
              <a:t> </a:t>
            </a:r>
            <a:r>
              <a:rPr lang="en-US" altLang="tr-TR" dirty="0" err="1"/>
              <a:t>ürün</a:t>
            </a:r>
            <a:r>
              <a:rPr lang="en-US" altLang="tr-TR" dirty="0"/>
              <a:t> </a:t>
            </a:r>
            <a:r>
              <a:rPr lang="en-US" altLang="tr-TR" dirty="0" err="1"/>
              <a:t>tüketimi</a:t>
            </a:r>
            <a:r>
              <a:rPr lang="en-US" altLang="tr-TR" dirty="0"/>
              <a:t> </a:t>
            </a:r>
            <a:r>
              <a:rPr lang="en-US" altLang="tr-TR" dirty="0" err="1"/>
              <a:t>gelişmiş</a:t>
            </a:r>
            <a:r>
              <a:rPr lang="en-US" altLang="tr-TR" dirty="0"/>
              <a:t>  </a:t>
            </a:r>
            <a:r>
              <a:rPr lang="en-US" altLang="tr-TR" dirty="0" err="1"/>
              <a:t>ülkelerin</a:t>
            </a:r>
            <a:r>
              <a:rPr lang="en-US" altLang="tr-TR" dirty="0"/>
              <a:t> </a:t>
            </a:r>
            <a:r>
              <a:rPr lang="en-US" altLang="tr-TR" dirty="0" err="1"/>
              <a:t>oldukça</a:t>
            </a:r>
            <a:r>
              <a:rPr lang="en-US" altLang="tr-TR" dirty="0"/>
              <a:t> </a:t>
            </a:r>
            <a:r>
              <a:rPr lang="en-US" altLang="tr-TR" dirty="0" err="1"/>
              <a:t>altındadır</a:t>
            </a:r>
            <a:r>
              <a:rPr lang="en-US" altLang="tr-TR" dirty="0"/>
              <a:t>. </a:t>
            </a:r>
          </a:p>
          <a:p>
            <a:pPr eaLnBrk="1" hangingPunct="1"/>
            <a:r>
              <a:rPr lang="en-US" altLang="tr-TR" dirty="0"/>
              <a:t>Et </a:t>
            </a:r>
            <a:r>
              <a:rPr lang="en-US" altLang="tr-TR" dirty="0" err="1"/>
              <a:t>ve</a:t>
            </a:r>
            <a:r>
              <a:rPr lang="en-US" altLang="tr-TR" dirty="0"/>
              <a:t> et </a:t>
            </a:r>
            <a:r>
              <a:rPr lang="en-US" altLang="tr-TR" dirty="0" err="1"/>
              <a:t>ürünlerinin</a:t>
            </a:r>
            <a:r>
              <a:rPr lang="en-US" altLang="tr-TR" dirty="0"/>
              <a:t> </a:t>
            </a:r>
            <a:r>
              <a:rPr lang="en-US" altLang="tr-TR" dirty="0" err="1"/>
              <a:t>tüketim</a:t>
            </a:r>
            <a:r>
              <a:rPr lang="en-US" altLang="tr-TR" dirty="0"/>
              <a:t> </a:t>
            </a:r>
            <a:r>
              <a:rPr lang="en-US" altLang="tr-TR" dirty="0" err="1"/>
              <a:t>oranı</a:t>
            </a:r>
            <a:r>
              <a:rPr lang="en-US" altLang="tr-TR" dirty="0"/>
              <a:t>  %3 </a:t>
            </a:r>
            <a:r>
              <a:rPr lang="en-US" altLang="tr-TR" dirty="0" err="1"/>
              <a:t>ile</a:t>
            </a:r>
            <a:r>
              <a:rPr lang="en-US" altLang="tr-TR" dirty="0"/>
              <a:t> </a:t>
            </a:r>
            <a:r>
              <a:rPr lang="en-US" altLang="tr-TR" dirty="0" err="1"/>
              <a:t>diğer</a:t>
            </a:r>
            <a:r>
              <a:rPr lang="en-US" altLang="tr-TR" dirty="0"/>
              <a:t> </a:t>
            </a:r>
            <a:r>
              <a:rPr lang="en-US" altLang="tr-TR" dirty="0" err="1"/>
              <a:t>gıda</a:t>
            </a:r>
            <a:r>
              <a:rPr lang="en-US" altLang="tr-TR" dirty="0"/>
              <a:t> </a:t>
            </a:r>
            <a:r>
              <a:rPr lang="en-US" altLang="tr-TR" dirty="0" err="1"/>
              <a:t>grupları</a:t>
            </a:r>
            <a:r>
              <a:rPr lang="en-US" altLang="tr-TR" dirty="0"/>
              <a:t>  </a:t>
            </a:r>
            <a:r>
              <a:rPr lang="en-US" altLang="tr-TR" dirty="0" err="1"/>
              <a:t>içerisinde</a:t>
            </a:r>
            <a:r>
              <a:rPr lang="en-US" altLang="tr-TR" dirty="0"/>
              <a:t> </a:t>
            </a:r>
            <a:r>
              <a:rPr lang="en-US" altLang="tr-TR" dirty="0" err="1"/>
              <a:t>en</a:t>
            </a:r>
            <a:r>
              <a:rPr lang="en-US" altLang="tr-TR" dirty="0"/>
              <a:t> </a:t>
            </a:r>
            <a:r>
              <a:rPr lang="en-US" altLang="tr-TR" dirty="0" err="1"/>
              <a:t>az</a:t>
            </a:r>
            <a:r>
              <a:rPr lang="en-US" altLang="tr-TR" dirty="0"/>
              <a:t> </a:t>
            </a:r>
            <a:r>
              <a:rPr lang="en-US" altLang="tr-TR" dirty="0" err="1"/>
              <a:t>olanıdır</a:t>
            </a:r>
            <a:r>
              <a:rPr lang="en-US" altLang="tr-TR" dirty="0"/>
              <a:t>.</a:t>
            </a:r>
          </a:p>
        </p:txBody>
      </p:sp>
      <p:sp>
        <p:nvSpPr>
          <p:cNvPr id="39940" name="3 Dikdörtgen"/>
          <p:cNvSpPr>
            <a:spLocks noChangeArrowheads="1"/>
          </p:cNvSpPr>
          <p:nvPr/>
        </p:nvSpPr>
        <p:spPr bwMode="auto">
          <a:xfrm>
            <a:off x="600077" y="5313365"/>
            <a:ext cx="8378825"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tr-TR" altLang="tr-TR" sz="1800" dirty="0"/>
              <a:t> Kırmızı ette sadece büyükbaş küçükbaş hayvan eti tüketen Türkiye’de yıllık kişi başı tüketim 15 kilogram civarında.</a:t>
            </a:r>
          </a:p>
          <a:p>
            <a:pPr eaLnBrk="1" hangingPunct="1">
              <a:spcBef>
                <a:spcPct val="0"/>
              </a:spcBef>
              <a:buFontTx/>
              <a:buNone/>
            </a:pPr>
            <a:r>
              <a:rPr lang="tr-TR" altLang="tr-TR" sz="1800" dirty="0"/>
              <a:t>Gelişmiş ülkelerde bu rakam 54 kilogram.</a:t>
            </a:r>
          </a:p>
        </p:txBody>
      </p:sp>
    </p:spTree>
    <p:extLst>
      <p:ext uri="{BB962C8B-B14F-4D97-AF65-F5344CB8AC3E}">
        <p14:creationId xmlns:p14="http://schemas.microsoft.com/office/powerpoint/2010/main" val="739935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endParaRPr lang="tr-TR" altLang="tr-TR" smtClean="0"/>
          </a:p>
        </p:txBody>
      </p:sp>
      <p:sp>
        <p:nvSpPr>
          <p:cNvPr id="40963" name="Content Placeholder 2"/>
          <p:cNvSpPr>
            <a:spLocks noGrp="1"/>
          </p:cNvSpPr>
          <p:nvPr>
            <p:ph idx="1"/>
          </p:nvPr>
        </p:nvSpPr>
        <p:spPr/>
        <p:txBody>
          <a:bodyPr/>
          <a:lstStyle/>
          <a:p>
            <a:pPr eaLnBrk="1" hangingPunct="1"/>
            <a:r>
              <a:rPr lang="en-US" altLang="tr-TR" smtClean="0"/>
              <a:t> Türkiye bu alanda kaybettiği mesafeyi kısa sürede kapatmak için </a:t>
            </a:r>
            <a:r>
              <a:rPr lang="en-US" altLang="tr-TR" b="1" u="sng" smtClean="0"/>
              <a:t>modern teknolojileri hayvancılık alanında en kısa zamanda ve en yaygın şekilde</a:t>
            </a:r>
            <a:r>
              <a:rPr lang="en-US" altLang="tr-TR" smtClean="0"/>
              <a:t> uygulamaya sokmak durumundadır.</a:t>
            </a:r>
          </a:p>
        </p:txBody>
      </p:sp>
    </p:spTree>
    <p:extLst>
      <p:ext uri="{BB962C8B-B14F-4D97-AF65-F5344CB8AC3E}">
        <p14:creationId xmlns:p14="http://schemas.microsoft.com/office/powerpoint/2010/main" val="25942272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559</Words>
  <Application>Microsoft Office PowerPoint</Application>
  <PresentationFormat>Ekran Gösterisi (4:3)</PresentationFormat>
  <Paragraphs>66</Paragraphs>
  <Slides>12</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12</vt:i4>
      </vt:variant>
    </vt:vector>
  </HeadingPairs>
  <TitlesOfParts>
    <vt:vector size="20" baseType="lpstr">
      <vt:lpstr>MS PGothic</vt:lpstr>
      <vt:lpstr>MS PGothic</vt:lpstr>
      <vt:lpstr>Arial</vt:lpstr>
      <vt:lpstr>Calibri</vt:lpstr>
      <vt:lpstr>Calibri Light</vt:lpstr>
      <vt:lpstr>Californian FB</vt:lpstr>
      <vt:lpstr>Times New Roman</vt:lpstr>
      <vt:lpstr>Office Teması</vt:lpstr>
      <vt:lpstr>PowerPoint Sunusu</vt:lpstr>
      <vt:lpstr>PowerPoint Sunusu</vt:lpstr>
      <vt:lpstr>PowerPoint Sunusu</vt:lpstr>
      <vt:lpstr>Küreselleşme </vt:lpstr>
      <vt:lpstr>PowerPoint Sunusu</vt:lpstr>
      <vt:lpstr>PowerPoint Sunusu</vt:lpstr>
      <vt:lpstr>Türkiye???</vt:lpstr>
      <vt:lpstr>PowerPoint Sunusu</vt:lpstr>
      <vt:lpstr>PowerPoint Sunusu</vt:lpstr>
      <vt:lpstr>PowerPoint Sunusu</vt:lpstr>
      <vt:lpstr>PowerPoint Sunusu</vt:lpstr>
      <vt:lpstr>Moleküler ıslah yöntemleri kullanıldığında;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Bengi ÇINAR KUL</dc:creator>
  <cp:lastModifiedBy>Bengi ÇINAR KUL</cp:lastModifiedBy>
  <cp:revision>1</cp:revision>
  <dcterms:created xsi:type="dcterms:W3CDTF">2017-11-06T09:01:08Z</dcterms:created>
  <dcterms:modified xsi:type="dcterms:W3CDTF">2017-11-06T09:02:36Z</dcterms:modified>
</cp:coreProperties>
</file>