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3" r:id="rId1"/>
  </p:sldMasterIdLst>
  <p:sldIdLst>
    <p:sldId id="256" r:id="rId2"/>
    <p:sldId id="268" r:id="rId3"/>
    <p:sldId id="269" r:id="rId4"/>
    <p:sldId id="270" r:id="rId5"/>
    <p:sldId id="271" r:id="rId6"/>
    <p:sldId id="272" r:id="rId7"/>
    <p:sldId id="273" r:id="rId8"/>
    <p:sldId id="274" r:id="rId9"/>
    <p:sldId id="275" r:id="rId10"/>
    <p:sldId id="276" r:id="rId11"/>
    <p:sldId id="277" r:id="rId12"/>
    <p:sldId id="278" r:id="rId13"/>
    <p:sldId id="266" r:id="rId14"/>
    <p:sldId id="267" r:id="rId15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C77D"/>
    <a:srgbClr val="2047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5" autoAdjust="0"/>
    <p:restoredTop sz="96433" autoAdjust="0"/>
  </p:normalViewPr>
  <p:slideViewPr>
    <p:cSldViewPr snapToGrid="0">
      <p:cViewPr varScale="1">
        <p:scale>
          <a:sx n="87" d="100"/>
          <a:sy n="87" d="100"/>
        </p:scale>
        <p:origin x="648" y="9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3200" b="0" spc="-50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ctr">
              <a:buNone/>
              <a:defRPr sz="1800" cap="all" spc="200" baseline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r-TR" dirty="0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28.11.2017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Resim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1391" y="826686"/>
            <a:ext cx="1527835" cy="1527835"/>
          </a:xfrm>
          <a:prstGeom prst="rect">
            <a:avLst/>
          </a:prstGeom>
        </p:spPr>
      </p:pic>
      <p:sp>
        <p:nvSpPr>
          <p:cNvPr id="12" name="Metin kutusu 11"/>
          <p:cNvSpPr txBox="1"/>
          <p:nvPr userDrawn="1"/>
        </p:nvSpPr>
        <p:spPr>
          <a:xfrm>
            <a:off x="3929604" y="1051995"/>
            <a:ext cx="5188408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3200" b="0" dirty="0" smtClean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Ankara Üniversitesi</a:t>
            </a:r>
          </a:p>
          <a:p>
            <a:pPr algn="ctr"/>
            <a:r>
              <a:rPr lang="tr-TR" sz="3200" b="0" dirty="0" smtClean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Nallıhan</a:t>
            </a:r>
            <a:r>
              <a:rPr lang="tr-TR" sz="3200" b="0" baseline="0" dirty="0" smtClean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Meslek Yüksekokulu</a:t>
            </a:r>
            <a:endParaRPr lang="tr-TR" sz="3200" b="0" dirty="0">
              <a:solidFill>
                <a:srgbClr val="20478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1310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28.11.2017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268733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28.11.2017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76137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28.11.2017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45756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3600" b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1800" cap="all" spc="200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28.11.2017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026285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tr-TR" dirty="0" smtClean="0"/>
              <a:t>Asıl metin stillerini düzenlemek için tıklatın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28.11.2017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19802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28.11.2017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59142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28.11.2017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89620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28.11.2017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492813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>
            <a:lvl1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28.11.2017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231924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28.11.2017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650226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28.11.2017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3786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4" r:id="rId1"/>
    <p:sldLayoutId id="2147483805" r:id="rId2"/>
    <p:sldLayoutId id="2147483806" r:id="rId3"/>
    <p:sldLayoutId id="2147483807" r:id="rId4"/>
    <p:sldLayoutId id="2147483808" r:id="rId5"/>
    <p:sldLayoutId id="2147483809" r:id="rId6"/>
    <p:sldLayoutId id="2147483810" r:id="rId7"/>
    <p:sldLayoutId id="2147483811" r:id="rId8"/>
    <p:sldLayoutId id="2147483812" r:id="rId9"/>
    <p:sldLayoutId id="2147483813" r:id="rId10"/>
    <p:sldLayoutId id="2147483814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3600" kern="1200" spc="-50" baseline="0">
          <a:solidFill>
            <a:srgbClr val="204788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sindirgi.balikesir.edu.tr/dersnotu/1.pdf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Yarı iletken </a:t>
            </a:r>
            <a:r>
              <a:rPr lang="tr-TR" dirty="0"/>
              <a:t>malzemelerin diyot, </a:t>
            </a:r>
            <a:r>
              <a:rPr lang="tr-TR" dirty="0" err="1" smtClean="0"/>
              <a:t>triyakların</a:t>
            </a:r>
            <a:r>
              <a:rPr lang="tr-TR" dirty="0" smtClean="0"/>
              <a:t> </a:t>
            </a:r>
            <a:r>
              <a:rPr lang="tr-TR" dirty="0"/>
              <a:t>incelenmesi</a:t>
            </a:r>
            <a:endParaRPr lang="tr-TR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NET 205 GÜÇ ELEKTRONİĞİ</a:t>
            </a:r>
            <a:endParaRPr lang="tr-TR" dirty="0"/>
          </a:p>
          <a:p>
            <a:r>
              <a:rPr lang="tr-TR" dirty="0" err="1"/>
              <a:t>Öğr</a:t>
            </a:r>
            <a:r>
              <a:rPr lang="tr-TR" dirty="0"/>
              <a:t>. Gör. Taner DİNDAR</a:t>
            </a:r>
          </a:p>
        </p:txBody>
      </p:sp>
    </p:spTree>
    <p:extLst>
      <p:ext uri="{BB962C8B-B14F-4D97-AF65-F5344CB8AC3E}">
        <p14:creationId xmlns:p14="http://schemas.microsoft.com/office/powerpoint/2010/main" val="27590128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HIZLI TOPARLANAN DİYOT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2600" dirty="0"/>
              <a:t>Hızlı diyotların geçiş zamanları 3- 5µs gibi çok kısa, dolayısıyla da çalışma frekanslarının 150- 200kHz gibi yüksek olmasıdır. 2- 3kV, 200-300A gibi değerlere kadar bulunabilen bu diyotlar DCDC ve DC-AC dönüştürücülerde ve yüksek frekanslı uygulamalarda </a:t>
            </a:r>
            <a:r>
              <a:rPr lang="tr-TR" sz="2600" dirty="0" smtClean="0"/>
              <a:t>kullanılmaktadırlar[1].</a:t>
            </a:r>
            <a:endParaRPr lang="tr-TR" sz="2600" dirty="0"/>
          </a:p>
        </p:txBody>
      </p:sp>
    </p:spTree>
    <p:extLst>
      <p:ext uri="{BB962C8B-B14F-4D97-AF65-F5344CB8AC3E}">
        <p14:creationId xmlns:p14="http://schemas.microsoft.com/office/powerpoint/2010/main" val="42511153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SCHOTTKY DİYOT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2400" dirty="0" err="1"/>
              <a:t>Schottky</a:t>
            </a:r>
            <a:r>
              <a:rPr lang="tr-TR" sz="2400" dirty="0"/>
              <a:t> güç diyotlarının genel yapısı, temel elektronikte kullanılan diyotlardan oldukça farklıdır. Bu diyotlarda </a:t>
            </a:r>
            <a:r>
              <a:rPr lang="tr-TR" sz="2400" dirty="0" smtClean="0"/>
              <a:t>görüldüğü </a:t>
            </a:r>
            <a:r>
              <a:rPr lang="tr-TR" sz="2400" dirty="0"/>
              <a:t>gibi normal diyotlarda olduğu gibi P-N birleşimi yerine, daha hızlı olması için N-Metal birleşimi kullanılmıştır.</a:t>
            </a:r>
          </a:p>
          <a:p>
            <a:pPr algn="just"/>
            <a:r>
              <a:rPr lang="tr-TR" sz="2400" dirty="0" err="1" smtClean="0"/>
              <a:t>Schottky</a:t>
            </a:r>
            <a:r>
              <a:rPr lang="tr-TR" sz="2400" dirty="0" smtClean="0"/>
              <a:t> </a:t>
            </a:r>
            <a:r>
              <a:rPr lang="tr-TR" sz="2400" dirty="0"/>
              <a:t>diyotlarda N-Metal birleşimi kullanılması sayesinde çok düşük geçiş zamanı dolayısıyla da çok yüksek çalışma frekansı elde edilmekle beraber, N-Metal birleşiminin ters polarmada sızıntı akım seviyesinin oldukça yüksek olması en önemli </a:t>
            </a:r>
            <a:r>
              <a:rPr lang="tr-TR" sz="2400" dirty="0" smtClean="0"/>
              <a:t>dezavantajlarıdır[1]. 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39325759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SCHOTTKY DİYOT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2600" dirty="0"/>
              <a:t>Bu diyotların daha çok düşük gerilim yüksek akımlı dönüştürücü devrelerinde anahtar olarak ve normal güç devrelerinde koruma elemanı olarak kullanımları yaygındır. </a:t>
            </a:r>
            <a:r>
              <a:rPr lang="tr-TR" sz="2600" dirty="0" smtClean="0"/>
              <a:t>Çalışma </a:t>
            </a:r>
            <a:r>
              <a:rPr lang="tr-TR" sz="2600" dirty="0"/>
              <a:t>gerilimleri 100V civarında çalışma akımları ise 250-300A seviyelerine kadar </a:t>
            </a:r>
            <a:r>
              <a:rPr lang="tr-TR" sz="2600" dirty="0" smtClean="0"/>
              <a:t>çıkmaktadır[1].</a:t>
            </a:r>
            <a:endParaRPr lang="tr-TR" sz="2600" dirty="0"/>
          </a:p>
        </p:txBody>
      </p:sp>
    </p:spTree>
    <p:extLst>
      <p:ext uri="{BB962C8B-B14F-4D97-AF65-F5344CB8AC3E}">
        <p14:creationId xmlns:p14="http://schemas.microsoft.com/office/powerpoint/2010/main" val="15154264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KAYNAKLAR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[</a:t>
            </a:r>
            <a:r>
              <a:rPr lang="tr-TR" dirty="0" smtClean="0"/>
              <a:t>1]</a:t>
            </a:r>
            <a:r>
              <a:rPr lang="tr-TR" dirty="0"/>
              <a:t> </a:t>
            </a:r>
            <a:r>
              <a:rPr lang="tr-TR" dirty="0">
                <a:hlinkClick r:id="rId2"/>
              </a:rPr>
              <a:t>http://</a:t>
            </a:r>
            <a:r>
              <a:rPr lang="tr-TR" dirty="0" smtClean="0">
                <a:hlinkClick r:id="rId2"/>
              </a:rPr>
              <a:t>sindirgi.balikesir.edu.tr/dersnotu/1.pdf</a:t>
            </a:r>
            <a:r>
              <a:rPr lang="tr-TR" dirty="0" smtClean="0"/>
              <a:t> (</a:t>
            </a:r>
            <a:r>
              <a:rPr lang="tr-TR" dirty="0"/>
              <a:t>Erişim tar: </a:t>
            </a:r>
            <a:r>
              <a:rPr lang="tr-TR" dirty="0" smtClean="0"/>
              <a:t>20.11.2017)</a:t>
            </a:r>
          </a:p>
          <a:p>
            <a:endParaRPr lang="tr-TR" dirty="0"/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223146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DİNLEDİĞİNİZ İÇİN TEŞEKKÜRLER…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b="1" dirty="0" smtClean="0">
                <a:solidFill>
                  <a:schemeClr val="bg1"/>
                </a:solidFill>
              </a:rPr>
              <a:t>(1791 </a:t>
            </a:r>
            <a:r>
              <a:rPr lang="tr-TR" b="1" dirty="0">
                <a:solidFill>
                  <a:schemeClr val="bg1"/>
                </a:solidFill>
              </a:rPr>
              <a:t>- 1867)</a:t>
            </a:r>
            <a:br>
              <a:rPr lang="tr-TR" b="1" dirty="0">
                <a:solidFill>
                  <a:schemeClr val="bg1"/>
                </a:solidFill>
              </a:rPr>
            </a:br>
            <a:endParaRPr lang="tr-TR" sz="2800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707903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GÜÇ DİYOTLARI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400" dirty="0" smtClean="0"/>
              <a:t>Güç </a:t>
            </a:r>
            <a:r>
              <a:rPr lang="tr-TR" sz="2400" dirty="0"/>
              <a:t>diyotları, </a:t>
            </a:r>
            <a:r>
              <a:rPr lang="tr-TR" sz="2400" dirty="0" smtClean="0"/>
              <a:t>kontrolsüz </a:t>
            </a:r>
            <a:r>
              <a:rPr lang="tr-TR" sz="2400" dirty="0"/>
              <a:t>güç anahtarlarıdır. </a:t>
            </a:r>
            <a:endParaRPr lang="tr-TR" sz="2400" dirty="0" smtClean="0"/>
          </a:p>
          <a:p>
            <a:r>
              <a:rPr lang="tr-TR" sz="2400" dirty="0" smtClean="0"/>
              <a:t>Bu </a:t>
            </a:r>
            <a:r>
              <a:rPr lang="tr-TR" sz="2400" dirty="0"/>
              <a:t>diyotlar; </a:t>
            </a:r>
            <a:endParaRPr lang="tr-TR" sz="2400" dirty="0" smtClean="0"/>
          </a:p>
          <a:p>
            <a:r>
              <a:rPr lang="tr-TR" sz="2400" dirty="0" smtClean="0"/>
              <a:t>1</a:t>
            </a:r>
            <a:r>
              <a:rPr lang="tr-TR" sz="2400" dirty="0"/>
              <a:t>) Genel amaçlı (şebeke) diyotlar, </a:t>
            </a:r>
            <a:endParaRPr lang="tr-TR" sz="2400" dirty="0" smtClean="0"/>
          </a:p>
          <a:p>
            <a:r>
              <a:rPr lang="tr-TR" sz="2400" dirty="0" smtClean="0"/>
              <a:t>2</a:t>
            </a:r>
            <a:r>
              <a:rPr lang="tr-TR" sz="2400" dirty="0"/>
              <a:t>) Hızlı toparlanan (hızlı) diyotlar, </a:t>
            </a:r>
            <a:endParaRPr lang="tr-TR" sz="2400" dirty="0" smtClean="0"/>
          </a:p>
          <a:p>
            <a:r>
              <a:rPr lang="tr-TR" sz="2400" dirty="0" smtClean="0"/>
              <a:t>3</a:t>
            </a:r>
            <a:r>
              <a:rPr lang="tr-TR" sz="2400" dirty="0"/>
              <a:t>) </a:t>
            </a:r>
            <a:r>
              <a:rPr lang="tr-TR" sz="2400" dirty="0" err="1"/>
              <a:t>Schottky</a:t>
            </a:r>
            <a:r>
              <a:rPr lang="tr-TR" sz="2400" dirty="0"/>
              <a:t> (çok hızlı) diyotlar, olmak üzere 3 ayrı türde bulunmaktadır, bu türlerin kendilerine ait özellikleri ve buna bağlı olarak da kullanım alanları bulunmaktadır. Şimdi bu türleri ayrıntısıyla inceleyelim.</a:t>
            </a:r>
            <a:endParaRPr lang="tr-TR" sz="2400" dirty="0" smtClean="0"/>
          </a:p>
        </p:txBody>
      </p:sp>
    </p:spTree>
    <p:extLst>
      <p:ext uri="{BB962C8B-B14F-4D97-AF65-F5344CB8AC3E}">
        <p14:creationId xmlns:p14="http://schemas.microsoft.com/office/powerpoint/2010/main" val="3144313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GENEL AMAÇLI DİYOTLAR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2400" dirty="0" smtClean="0"/>
              <a:t>Genel </a:t>
            </a:r>
            <a:r>
              <a:rPr lang="tr-TR" sz="2400" dirty="0"/>
              <a:t>amaçlı güç diyotlarının genel yapısı ve çalışması temel elektronikte kullanılan diyotlarla aynıdır. Bu diyotlarda da normal diyotlarda olduğu gibi, </a:t>
            </a:r>
            <a:r>
              <a:rPr lang="tr-TR" sz="2400" dirty="0" err="1"/>
              <a:t>anod</a:t>
            </a:r>
            <a:r>
              <a:rPr lang="tr-TR" sz="2400" dirty="0"/>
              <a:t> terminali, katoda göre </a:t>
            </a:r>
            <a:r>
              <a:rPr lang="tr-TR" sz="2400" dirty="0" smtClean="0"/>
              <a:t>0,7 VOLT daha </a:t>
            </a:r>
            <a:r>
              <a:rPr lang="tr-TR" sz="2400" dirty="0"/>
              <a:t>pozitif olduğunda iletime geçer. Bilindiği gibi </a:t>
            </a:r>
            <a:r>
              <a:rPr lang="tr-TR" sz="2400" dirty="0" err="1"/>
              <a:t>diyodun</a:t>
            </a:r>
            <a:r>
              <a:rPr lang="tr-TR" sz="2400" dirty="0"/>
              <a:t> yalıtıma geçebilmesi içinse </a:t>
            </a:r>
            <a:r>
              <a:rPr lang="tr-TR" sz="2400" dirty="0" err="1"/>
              <a:t>anod-katod</a:t>
            </a:r>
            <a:r>
              <a:rPr lang="tr-TR" sz="2400" dirty="0"/>
              <a:t> arasındaki potansiyel farkının 0,7V altına inmesi veya negatife düşmesi yeterlidir. Diyot iletimde olduğunda tam iletim, yalıtımda olduğunda ise tam yalıtım durumunda bulunur, geçiş anı dışında herhangi ara durumu </a:t>
            </a:r>
            <a:r>
              <a:rPr lang="tr-TR" sz="2400" dirty="0" smtClean="0"/>
              <a:t>yoktur[1].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2619893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GENEL AMAÇLI DİYOTLAR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2400" dirty="0"/>
              <a:t>Genel amaçlı diyotlar düşük frekansta çalışmaları nedeniyle çok yüksek akım-gerilimlerde kullanılabilirler (5kV-5kA gibi). Genel amaçlı diyotların en önemli özelliklerinden birisi de, geçiş zamanının uzun </a:t>
            </a:r>
            <a:r>
              <a:rPr lang="tr-TR" sz="2400" dirty="0" smtClean="0"/>
              <a:t>olmasına rağmen, iletim </a:t>
            </a:r>
            <a:r>
              <a:rPr lang="tr-TR" sz="2400" dirty="0"/>
              <a:t>iç direncinin çok düşük olması nedeniyle iletim kayıplarının çok düşük olmasıdır. Bu özellikleri ile genel amaçlı diyotlar şebeke geriliminde </a:t>
            </a:r>
            <a:r>
              <a:rPr lang="tr-TR" sz="2400" dirty="0" err="1"/>
              <a:t>kontrolsuz</a:t>
            </a:r>
            <a:r>
              <a:rPr lang="tr-TR" sz="2400" dirty="0"/>
              <a:t> anahtar olarak çalışabilen çok kullanışlı yarıiletken </a:t>
            </a:r>
            <a:r>
              <a:rPr lang="tr-TR" sz="2400" dirty="0" smtClean="0"/>
              <a:t>elemanlardır[1].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6558102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GENEL AMAÇLI DİYOTLAR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Aşağıdaki </a:t>
            </a:r>
            <a:r>
              <a:rPr lang="tr-TR" dirty="0" smtClean="0"/>
              <a:t> </a:t>
            </a:r>
            <a:r>
              <a:rPr lang="tr-TR" dirty="0" err="1"/>
              <a:t>diyodun</a:t>
            </a:r>
            <a:r>
              <a:rPr lang="tr-TR" dirty="0"/>
              <a:t> temel karakteristik eğrisinin çıkarıldığı temel test devresi görülmektedir.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2039" y="2693289"/>
            <a:ext cx="4441826" cy="252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2656" y="2535936"/>
            <a:ext cx="3352800" cy="26773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Metin kutusu 3"/>
          <p:cNvSpPr txBox="1"/>
          <p:nvPr/>
        </p:nvSpPr>
        <p:spPr>
          <a:xfrm>
            <a:off x="2255520" y="5596128"/>
            <a:ext cx="61935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Şekil </a:t>
            </a:r>
            <a:r>
              <a:rPr lang="tr-TR" sz="20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Test ve </a:t>
            </a:r>
            <a:r>
              <a:rPr lang="tr-TR" sz="2000" dirty="0" err="1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karakteristlik</a:t>
            </a:r>
            <a:r>
              <a:rPr lang="tr-TR" sz="20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0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devresi[1]</a:t>
            </a:r>
            <a:endParaRPr lang="tr-TR" sz="2000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6917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GENEL AMAÇLI DİYOTLAR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2400" dirty="0"/>
              <a:t>Karakteristik eğriden görüldüğü gibi doğru yönde 0,7V’dan sonra iletime geçen diyot, </a:t>
            </a:r>
            <a:r>
              <a:rPr lang="tr-TR" sz="2400" dirty="0" err="1"/>
              <a:t>Imax</a:t>
            </a:r>
            <a:r>
              <a:rPr lang="tr-TR" sz="2400" dirty="0"/>
              <a:t>. akımına kadar güvenle çalışabilmektedir. Bu akım aşıldığında ise diyot yanar. Diyot üzerinden akacak akım değerini RL yük direnci belirlemektedir. Ters yönde ise </a:t>
            </a:r>
            <a:r>
              <a:rPr lang="tr-TR" sz="2400" dirty="0" err="1"/>
              <a:t>Vmax</a:t>
            </a:r>
            <a:r>
              <a:rPr lang="tr-TR" sz="2400" dirty="0"/>
              <a:t>. gerilim değerine kadar diyot güvenle yalıtımda kalacak (blokaj yapacak), bu değer aşılırsa ise diyot yanacaktır. Diyot üzerine gelecek olan ters gerilim değeri, tamamen VS kaynak gerilim değerine </a:t>
            </a:r>
            <a:r>
              <a:rPr lang="tr-TR" sz="2400" dirty="0" smtClean="0"/>
              <a:t>bağlıdır[1].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42280848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GENEL AMAÇLI DİYOTLAR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2400" dirty="0"/>
              <a:t>Bu durumda, genel amaçlı </a:t>
            </a:r>
            <a:r>
              <a:rPr lang="tr-TR" sz="2400" dirty="0" err="1"/>
              <a:t>diyodun</a:t>
            </a:r>
            <a:r>
              <a:rPr lang="tr-TR" sz="2400" dirty="0"/>
              <a:t>; doğru yönlü (A+, K-) gerilimde kendiliğinden tam iletime geçen, doğru yönlü gerilimi asla bloke edemeyen, ters yönlü (A-, K+) gerilimde ise yine kendiliğinden tam yalıtıma geçen bir yarıiletken güç anahtarı olduğu görülmektedir. Diyot bu özellikleriyle </a:t>
            </a:r>
            <a:r>
              <a:rPr lang="tr-TR" sz="2400" dirty="0" err="1"/>
              <a:t>AC’de</a:t>
            </a:r>
            <a:r>
              <a:rPr lang="tr-TR" sz="2400" dirty="0"/>
              <a:t> tek yönlü iletim sağladığı için doğrultucu olarak, </a:t>
            </a:r>
            <a:r>
              <a:rPr lang="tr-TR" sz="2400" dirty="0" err="1"/>
              <a:t>DC’de</a:t>
            </a:r>
            <a:r>
              <a:rPr lang="tr-TR" sz="2400" dirty="0"/>
              <a:t> ise anahtarlama elemanı olarak </a:t>
            </a:r>
            <a:r>
              <a:rPr lang="tr-TR" sz="2400" dirty="0" smtClean="0"/>
              <a:t>çalıştırılabilmektedir[1].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31422591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DİYOTLAR</a:t>
            </a:r>
            <a:endParaRPr lang="tr-TR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4779" y="2505647"/>
            <a:ext cx="3228975" cy="214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1352" y="1936242"/>
            <a:ext cx="3781425" cy="3086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Dikdörtgen 3"/>
          <p:cNvSpPr/>
          <p:nvPr/>
        </p:nvSpPr>
        <p:spPr>
          <a:xfrm>
            <a:off x="3973376" y="5377934"/>
            <a:ext cx="46281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Şekil </a:t>
            </a:r>
            <a:r>
              <a:rPr lang="tr-TR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tr-TR" dirty="0" err="1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Diyodun</a:t>
            </a:r>
            <a:r>
              <a:rPr lang="tr-TR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doğru-ters polarma devresi[1</a:t>
            </a:r>
            <a:r>
              <a:rPr lang="tr-TR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131455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HIZLI TOPARLANAN DİYOT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2400" dirty="0"/>
              <a:t>Hızlı toparlanan güç diyotlarının genel yapısı ve çalışması da </a:t>
            </a:r>
            <a:r>
              <a:rPr lang="tr-TR" sz="2400" dirty="0" smtClean="0"/>
              <a:t>temel </a:t>
            </a:r>
            <a:r>
              <a:rPr lang="tr-TR" sz="2400" dirty="0"/>
              <a:t>elektronikte kullanılan diyotlarla tamamen aynıdır. Bu diyotlarda da normal diyotlarda olduğu gibi, </a:t>
            </a:r>
            <a:r>
              <a:rPr lang="tr-TR" sz="2400" dirty="0" err="1"/>
              <a:t>anod</a:t>
            </a:r>
            <a:r>
              <a:rPr lang="tr-TR" sz="2400" dirty="0"/>
              <a:t> terminaline, katoda göre 0,7V daha pozitif gerilim geldiğinde eleman kendiliğinden iletime geçer. </a:t>
            </a:r>
            <a:r>
              <a:rPr lang="tr-TR" sz="2400" dirty="0" smtClean="0"/>
              <a:t>Hızlı </a:t>
            </a:r>
            <a:r>
              <a:rPr lang="tr-TR" sz="2400" dirty="0"/>
              <a:t>toparlanan (hızlı) diyotlarda, genel çalışma ilkeleri, temel karakteristik eğriler, ters toparlanma, çalışma dalga şekilleri, seri ve paralel bağlanmaları, ani akım ve gerilim davranışları ve korunmaları genel amaçlı diyotlardaki </a:t>
            </a:r>
            <a:r>
              <a:rPr lang="tr-TR" sz="2400" dirty="0" smtClean="0"/>
              <a:t>gibidir[1]. 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1356541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Geçmişe bakış">
  <a:themeElements>
    <a:clrScheme name="Sıcak Mavi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Geçmişe bakış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eçmişe bakış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1422</TotalTime>
  <Words>655</Words>
  <Application>Microsoft Office PowerPoint</Application>
  <PresentationFormat>Geniş ekran</PresentationFormat>
  <Paragraphs>36</Paragraphs>
  <Slides>14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14</vt:i4>
      </vt:variant>
    </vt:vector>
  </HeadingPairs>
  <TitlesOfParts>
    <vt:vector size="17" baseType="lpstr">
      <vt:lpstr>Calibri</vt:lpstr>
      <vt:lpstr>Times New Roman</vt:lpstr>
      <vt:lpstr>Geçmişe bakış</vt:lpstr>
      <vt:lpstr>Yarı iletken malzemelerin diyot, triyakların incelenmesi</vt:lpstr>
      <vt:lpstr>GÜÇ DİYOTLARI</vt:lpstr>
      <vt:lpstr>GENEL AMAÇLI DİYOTLAR</vt:lpstr>
      <vt:lpstr>GENEL AMAÇLI DİYOTLAR</vt:lpstr>
      <vt:lpstr>GENEL AMAÇLI DİYOTLAR</vt:lpstr>
      <vt:lpstr>GENEL AMAÇLI DİYOTLAR</vt:lpstr>
      <vt:lpstr>GENEL AMAÇLI DİYOTLAR</vt:lpstr>
      <vt:lpstr>DİYOTLAR</vt:lpstr>
      <vt:lpstr>HIZLI TOPARLANAN DİYOT</vt:lpstr>
      <vt:lpstr>HIZLI TOPARLANAN DİYOT</vt:lpstr>
      <vt:lpstr>SCHOTTKY DİYOT</vt:lpstr>
      <vt:lpstr>SCHOTTKY DİYOT</vt:lpstr>
      <vt:lpstr>KAYNAKLAR</vt:lpstr>
      <vt:lpstr>DİNLEDİĞİNİZ İÇİN TEŞEKKÜRLER…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HAFTA KONU</dc:title>
  <dc:creator>ufuk</dc:creator>
  <cp:lastModifiedBy>Taner</cp:lastModifiedBy>
  <cp:revision>81</cp:revision>
  <dcterms:created xsi:type="dcterms:W3CDTF">2017-11-14T11:12:27Z</dcterms:created>
  <dcterms:modified xsi:type="dcterms:W3CDTF">2017-11-28T17:12:40Z</dcterms:modified>
</cp:coreProperties>
</file>