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66" r:id="rId14"/>
    <p:sldId id="267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5" autoAdjust="0"/>
    <p:restoredTop sz="96433" autoAdjust="0"/>
  </p:normalViewPr>
  <p:slideViewPr>
    <p:cSldViewPr snapToGrid="0">
      <p:cViewPr varScale="1">
        <p:scale>
          <a:sx n="87" d="100"/>
          <a:sy n="87" d="100"/>
        </p:scale>
        <p:origin x="648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sindirgi.balikesir.edu.tr/dersnotu/1.pdf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Yarı iletken </a:t>
            </a:r>
            <a:r>
              <a:rPr lang="tr-TR" dirty="0"/>
              <a:t>malzemelerin diyot, </a:t>
            </a:r>
            <a:r>
              <a:rPr lang="tr-TR" dirty="0" err="1" smtClean="0"/>
              <a:t>triyakların</a:t>
            </a:r>
            <a:r>
              <a:rPr lang="tr-TR" dirty="0" smtClean="0"/>
              <a:t> </a:t>
            </a:r>
            <a:r>
              <a:rPr lang="tr-TR" dirty="0"/>
              <a:t>incelenmesi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NET 205 GÜÇ ELEKTRONİĞİ</a:t>
            </a:r>
            <a:endParaRPr lang="tr-TR" dirty="0"/>
          </a:p>
          <a:p>
            <a:r>
              <a:rPr lang="tr-TR" dirty="0" err="1"/>
              <a:t>Öğr</a:t>
            </a:r>
            <a:r>
              <a:rPr lang="tr-TR" dirty="0"/>
              <a:t>. Gör. Taner DİNDAR</a:t>
            </a: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HIZLI TOPARLANAN DİYOT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600" dirty="0"/>
              <a:t>Hızlı diyotların geçiş zamanları 3- 5µs gibi çok kısa, dolayısıyla da çalışma frekanslarının 150- 200kHz gibi yüksek olmasıdır. 2- 3kV, 200-300A gibi değerlere kadar bulunabilen bu diyotlar DCDC ve DC-AC dönüştürücülerde ve yüksek frekanslı uygulamalarda </a:t>
            </a:r>
            <a:r>
              <a:rPr lang="tr-TR" sz="2600" dirty="0" smtClean="0"/>
              <a:t>kullanılmaktadırlar[1].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4251115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SCHOTTKY DİYOT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 err="1"/>
              <a:t>Schottky</a:t>
            </a:r>
            <a:r>
              <a:rPr lang="tr-TR" sz="2400" dirty="0"/>
              <a:t> güç diyotlarının genel yapısı, temel elektronikte kullanılan diyotlardan oldukça farklıdır. Bu diyotlarda </a:t>
            </a:r>
            <a:r>
              <a:rPr lang="tr-TR" sz="2400" dirty="0" smtClean="0"/>
              <a:t>görüldüğü </a:t>
            </a:r>
            <a:r>
              <a:rPr lang="tr-TR" sz="2400" dirty="0"/>
              <a:t>gibi normal diyotlarda olduğu gibi P-N birleşimi yerine, daha hızlı olması için N-Metal birleşimi kullanılmıştır.</a:t>
            </a:r>
          </a:p>
          <a:p>
            <a:pPr algn="just"/>
            <a:r>
              <a:rPr lang="tr-TR" sz="2400" dirty="0" err="1" smtClean="0"/>
              <a:t>Schottky</a:t>
            </a:r>
            <a:r>
              <a:rPr lang="tr-TR" sz="2400" dirty="0" smtClean="0"/>
              <a:t> </a:t>
            </a:r>
            <a:r>
              <a:rPr lang="tr-TR" sz="2400" dirty="0"/>
              <a:t>diyotlarda N-Metal birleşimi kullanılması sayesinde çok düşük geçiş zamanı dolayısıyla da çok yüksek çalışma frekansı elde edilmekle beraber, N-Metal birleşiminin ters polarmada sızıntı akım seviyesinin oldukça yüksek olması en önemli </a:t>
            </a:r>
            <a:r>
              <a:rPr lang="tr-TR" sz="2400" dirty="0" smtClean="0"/>
              <a:t>dezavantajlarıdır[1].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932575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SCHOTTKY DİYOT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600" dirty="0"/>
              <a:t>Bu diyotların daha çok düşük gerilim yüksek akımlı dönüştürücü devrelerinde anahtar olarak ve normal güç devrelerinde koruma elemanı olarak kullanımları yaygındır. </a:t>
            </a:r>
            <a:r>
              <a:rPr lang="tr-TR" sz="2600" dirty="0" smtClean="0"/>
              <a:t>Çalışma </a:t>
            </a:r>
            <a:r>
              <a:rPr lang="tr-TR" sz="2600" dirty="0"/>
              <a:t>gerilimleri 100V civarında çalışma akımları ise 250-300A seviyelerine kadar </a:t>
            </a:r>
            <a:r>
              <a:rPr lang="tr-TR" sz="2600" dirty="0" smtClean="0"/>
              <a:t>çıkmaktadır[1].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515426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[</a:t>
            </a:r>
            <a:r>
              <a:rPr lang="tr-TR" dirty="0" smtClean="0"/>
              <a:t>1]</a:t>
            </a:r>
            <a:r>
              <a:rPr lang="tr-TR" dirty="0"/>
              <a:t> </a:t>
            </a:r>
            <a:r>
              <a:rPr lang="tr-TR" dirty="0">
                <a:hlinkClick r:id="rId2"/>
              </a:rPr>
              <a:t>http://</a:t>
            </a:r>
            <a:r>
              <a:rPr lang="tr-TR" dirty="0" smtClean="0">
                <a:hlinkClick r:id="rId2"/>
              </a:rPr>
              <a:t>sindirgi.balikesir.edu.tr/dersnotu/1.pdf</a:t>
            </a:r>
            <a:r>
              <a:rPr lang="tr-TR" dirty="0" smtClean="0"/>
              <a:t> (</a:t>
            </a:r>
            <a:r>
              <a:rPr lang="tr-TR" dirty="0"/>
              <a:t>Erişim tar: </a:t>
            </a:r>
            <a:r>
              <a:rPr lang="tr-TR" dirty="0" smtClean="0"/>
              <a:t>20.11.2017)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2314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DİNLEDİĞİNİZ İÇİN TEŞEKKÜRLER…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>
                <a:solidFill>
                  <a:schemeClr val="bg1"/>
                </a:solidFill>
              </a:rPr>
              <a:t>(1791 </a:t>
            </a:r>
            <a:r>
              <a:rPr lang="tr-TR" b="1" dirty="0">
                <a:solidFill>
                  <a:schemeClr val="bg1"/>
                </a:solidFill>
              </a:rPr>
              <a:t>- 1867)</a:t>
            </a:r>
            <a:br>
              <a:rPr lang="tr-TR" b="1" dirty="0">
                <a:solidFill>
                  <a:schemeClr val="bg1"/>
                </a:solidFill>
              </a:rPr>
            </a:br>
            <a:endParaRPr lang="tr-TR" sz="2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0790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GÜÇ DİYOTLARI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Güç </a:t>
            </a:r>
            <a:r>
              <a:rPr lang="tr-TR" sz="2400" dirty="0"/>
              <a:t>diyotları, </a:t>
            </a:r>
            <a:r>
              <a:rPr lang="tr-TR" sz="2400" dirty="0" smtClean="0"/>
              <a:t>kontrolsüz </a:t>
            </a:r>
            <a:r>
              <a:rPr lang="tr-TR" sz="2400" dirty="0"/>
              <a:t>güç anahtarlarıdır. </a:t>
            </a:r>
            <a:endParaRPr lang="tr-TR" sz="2400" dirty="0" smtClean="0"/>
          </a:p>
          <a:p>
            <a:r>
              <a:rPr lang="tr-TR" sz="2400" dirty="0" smtClean="0"/>
              <a:t>Bu </a:t>
            </a:r>
            <a:r>
              <a:rPr lang="tr-TR" sz="2400" dirty="0"/>
              <a:t>diyotlar; </a:t>
            </a:r>
            <a:endParaRPr lang="tr-TR" sz="2400" dirty="0" smtClean="0"/>
          </a:p>
          <a:p>
            <a:r>
              <a:rPr lang="tr-TR" sz="2400" dirty="0" smtClean="0"/>
              <a:t>1</a:t>
            </a:r>
            <a:r>
              <a:rPr lang="tr-TR" sz="2400" dirty="0"/>
              <a:t>) Genel amaçlı (şebeke) diyotlar, </a:t>
            </a:r>
            <a:endParaRPr lang="tr-TR" sz="2400" dirty="0" smtClean="0"/>
          </a:p>
          <a:p>
            <a:r>
              <a:rPr lang="tr-TR" sz="2400" dirty="0" smtClean="0"/>
              <a:t>2</a:t>
            </a:r>
            <a:r>
              <a:rPr lang="tr-TR" sz="2400" dirty="0"/>
              <a:t>) Hızlı toparlanan (hızlı) diyotlar, </a:t>
            </a:r>
            <a:endParaRPr lang="tr-TR" sz="2400" dirty="0" smtClean="0"/>
          </a:p>
          <a:p>
            <a:r>
              <a:rPr lang="tr-TR" sz="2400" dirty="0" smtClean="0"/>
              <a:t>3</a:t>
            </a:r>
            <a:r>
              <a:rPr lang="tr-TR" sz="2400" dirty="0"/>
              <a:t>) </a:t>
            </a:r>
            <a:r>
              <a:rPr lang="tr-TR" sz="2400" dirty="0" err="1"/>
              <a:t>Schottky</a:t>
            </a:r>
            <a:r>
              <a:rPr lang="tr-TR" sz="2400" dirty="0"/>
              <a:t> (çok hızlı) diyotlar, olmak üzere 3 ayrı türde bulunmaktadır, bu türlerin kendilerine ait özellikleri ve buna bağlı olarak da kullanım alanları bulunmaktadır. Şimdi bu türleri ayrıntısıyla inceleyelim.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314431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GENEL AMAÇLI DİYOTLAR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 smtClean="0"/>
              <a:t>Genel </a:t>
            </a:r>
            <a:r>
              <a:rPr lang="tr-TR" sz="2400" dirty="0"/>
              <a:t>amaçlı güç diyotlarının genel yapısı ve çalışması temel elektronikte kullanılan diyotlarla aynıdır. Bu diyotlarda da normal diyotlarda olduğu gibi, </a:t>
            </a:r>
            <a:r>
              <a:rPr lang="tr-TR" sz="2400" dirty="0" err="1"/>
              <a:t>anod</a:t>
            </a:r>
            <a:r>
              <a:rPr lang="tr-TR" sz="2400" dirty="0"/>
              <a:t> terminali, katoda göre </a:t>
            </a:r>
            <a:r>
              <a:rPr lang="tr-TR" sz="2400" dirty="0" smtClean="0"/>
              <a:t>0,7 VOLT daha </a:t>
            </a:r>
            <a:r>
              <a:rPr lang="tr-TR" sz="2400" dirty="0"/>
              <a:t>pozitif olduğunda iletime geçer. Bilindiği gibi </a:t>
            </a:r>
            <a:r>
              <a:rPr lang="tr-TR" sz="2400" dirty="0" err="1"/>
              <a:t>diyodun</a:t>
            </a:r>
            <a:r>
              <a:rPr lang="tr-TR" sz="2400" dirty="0"/>
              <a:t> yalıtıma geçebilmesi içinse </a:t>
            </a:r>
            <a:r>
              <a:rPr lang="tr-TR" sz="2400" dirty="0" err="1"/>
              <a:t>anod-katod</a:t>
            </a:r>
            <a:r>
              <a:rPr lang="tr-TR" sz="2400" dirty="0"/>
              <a:t> arasındaki potansiyel farkının 0,7V altına inmesi veya negatife düşmesi yeterlidir. Diyot iletimde olduğunda tam iletim, yalıtımda olduğunda ise tam yalıtım durumunda bulunur, geçiş anı dışında herhangi ara durumu </a:t>
            </a:r>
            <a:r>
              <a:rPr lang="tr-TR" sz="2400" dirty="0" smtClean="0"/>
              <a:t>yoktur[1].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61989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GENEL AMAÇLI DİYOTLAR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/>
              <a:t>Genel amaçlı diyotlar düşük frekansta çalışmaları nedeniyle çok yüksek akım-gerilimlerde kullanılabilirler (5kV-5kA gibi). Genel amaçlı diyotların en önemli özelliklerinden birisi de, geçiş zamanının uzun </a:t>
            </a:r>
            <a:r>
              <a:rPr lang="tr-TR" sz="2400" dirty="0" smtClean="0"/>
              <a:t>olmasına rağmen, iletim </a:t>
            </a:r>
            <a:r>
              <a:rPr lang="tr-TR" sz="2400" dirty="0"/>
              <a:t>iç direncinin çok düşük olması nedeniyle iletim kayıplarının çok düşük olmasıdır. Bu özellikleri ile genel amaçlı diyotlar şebeke geriliminde </a:t>
            </a:r>
            <a:r>
              <a:rPr lang="tr-TR" sz="2400" dirty="0" err="1"/>
              <a:t>kontrolsuz</a:t>
            </a:r>
            <a:r>
              <a:rPr lang="tr-TR" sz="2400" dirty="0"/>
              <a:t> anahtar olarak çalışabilen çok kullanışlı yarıiletken </a:t>
            </a:r>
            <a:r>
              <a:rPr lang="tr-TR" sz="2400" dirty="0" smtClean="0"/>
              <a:t>elemanlardır[1].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655810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GENEL AMAÇLI DİYOTLAR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Aşağıdaki </a:t>
            </a:r>
            <a:r>
              <a:rPr lang="tr-TR" dirty="0" smtClean="0"/>
              <a:t> </a:t>
            </a:r>
            <a:r>
              <a:rPr lang="tr-TR" dirty="0" err="1"/>
              <a:t>diyodun</a:t>
            </a:r>
            <a:r>
              <a:rPr lang="tr-TR" dirty="0"/>
              <a:t> temel karakteristik eğrisinin çıkarıldığı temel test devresi görülmektedir.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2039" y="2693289"/>
            <a:ext cx="4441826" cy="25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2656" y="2535936"/>
            <a:ext cx="3352800" cy="2677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Metin kutusu 3"/>
          <p:cNvSpPr txBox="1"/>
          <p:nvPr/>
        </p:nvSpPr>
        <p:spPr>
          <a:xfrm>
            <a:off x="2255520" y="5596128"/>
            <a:ext cx="61935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Şekil 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Test ve </a:t>
            </a:r>
            <a:r>
              <a:rPr lang="tr-TR" sz="20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karakteristlik</a:t>
            </a:r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devresi[1]</a:t>
            </a:r>
            <a:endParaRPr lang="tr-TR" sz="2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6917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GENEL AMAÇLI DİYOTLAR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/>
              <a:t>Karakteristik eğriden görüldüğü gibi doğru yönde 0,7V’dan sonra iletime geçen diyot, </a:t>
            </a:r>
            <a:r>
              <a:rPr lang="tr-TR" sz="2400" dirty="0" err="1"/>
              <a:t>Imax</a:t>
            </a:r>
            <a:r>
              <a:rPr lang="tr-TR" sz="2400" dirty="0"/>
              <a:t>. akımına kadar güvenle çalışabilmektedir. Bu akım aşıldığında ise diyot yanar. Diyot üzerinden akacak akım değerini RL yük direnci belirlemektedir. Ters yönde ise </a:t>
            </a:r>
            <a:r>
              <a:rPr lang="tr-TR" sz="2400" dirty="0" err="1"/>
              <a:t>Vmax</a:t>
            </a:r>
            <a:r>
              <a:rPr lang="tr-TR" sz="2400" dirty="0"/>
              <a:t>. gerilim değerine kadar diyot güvenle yalıtımda kalacak (blokaj yapacak), bu değer aşılırsa ise diyot yanacaktır. Diyot üzerine gelecek olan ters gerilim değeri, tamamen VS kaynak gerilim değerine </a:t>
            </a:r>
            <a:r>
              <a:rPr lang="tr-TR" sz="2400" dirty="0" smtClean="0"/>
              <a:t>bağlıdır[1].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4228084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GENEL AMAÇLI DİYOTLAR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/>
              <a:t>Bu durumda, genel amaçlı </a:t>
            </a:r>
            <a:r>
              <a:rPr lang="tr-TR" sz="2400" dirty="0" err="1"/>
              <a:t>diyodun</a:t>
            </a:r>
            <a:r>
              <a:rPr lang="tr-TR" sz="2400" dirty="0"/>
              <a:t>; doğru yönlü (A+, K-) gerilimde kendiliğinden tam iletime geçen, doğru yönlü gerilimi asla bloke edemeyen, ters yönlü (A-, K+) gerilimde ise yine kendiliğinden tam yalıtıma geçen bir yarıiletken güç anahtarı olduğu görülmektedir. Diyot bu özellikleriyle </a:t>
            </a:r>
            <a:r>
              <a:rPr lang="tr-TR" sz="2400" dirty="0" err="1"/>
              <a:t>AC’de</a:t>
            </a:r>
            <a:r>
              <a:rPr lang="tr-TR" sz="2400" dirty="0"/>
              <a:t> tek yönlü iletim sağladığı için doğrultucu olarak, </a:t>
            </a:r>
            <a:r>
              <a:rPr lang="tr-TR" sz="2400" dirty="0" err="1"/>
              <a:t>DC’de</a:t>
            </a:r>
            <a:r>
              <a:rPr lang="tr-TR" sz="2400" dirty="0"/>
              <a:t> ise anahtarlama elemanı olarak </a:t>
            </a:r>
            <a:r>
              <a:rPr lang="tr-TR" sz="2400" dirty="0" smtClean="0"/>
              <a:t>çalıştırılabilmektedir[1].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142259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DİYOTLAR</a:t>
            </a:r>
            <a:endParaRPr lang="tr-TR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4779" y="2505647"/>
            <a:ext cx="322897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1352" y="1936242"/>
            <a:ext cx="3781425" cy="3086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ikdörtgen 3"/>
          <p:cNvSpPr/>
          <p:nvPr/>
        </p:nvSpPr>
        <p:spPr>
          <a:xfrm>
            <a:off x="3973376" y="5377934"/>
            <a:ext cx="46281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Şekil 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Diyodun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doğru-ters polarma devresi[1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13145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HIZLI TOPARLANAN DİYOT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/>
              <a:t>Hızlı toparlanan güç diyotlarının genel yapısı ve çalışması da </a:t>
            </a:r>
            <a:r>
              <a:rPr lang="tr-TR" sz="2400" dirty="0" smtClean="0"/>
              <a:t>temel </a:t>
            </a:r>
            <a:r>
              <a:rPr lang="tr-TR" sz="2400" dirty="0"/>
              <a:t>elektronikte kullanılan diyotlarla tamamen aynıdır. Bu diyotlarda da normal diyotlarda olduğu gibi, </a:t>
            </a:r>
            <a:r>
              <a:rPr lang="tr-TR" sz="2400" dirty="0" err="1"/>
              <a:t>anod</a:t>
            </a:r>
            <a:r>
              <a:rPr lang="tr-TR" sz="2400" dirty="0"/>
              <a:t> terminaline, katoda göre 0,7V daha pozitif gerilim geldiğinde eleman kendiliğinden iletime geçer. </a:t>
            </a:r>
            <a:r>
              <a:rPr lang="tr-TR" sz="2400" dirty="0" smtClean="0"/>
              <a:t>Hızlı </a:t>
            </a:r>
            <a:r>
              <a:rPr lang="tr-TR" sz="2400" dirty="0"/>
              <a:t>toparlanan (hızlı) diyotlarda, genel çalışma ilkeleri, temel karakteristik eğriler, ters toparlanma, çalışma dalga şekilleri, seri ve paralel bağlanmaları, ani akım ve gerilim davranışları ve korunmaları genel amaçlı diyotlardaki </a:t>
            </a:r>
            <a:r>
              <a:rPr lang="tr-TR" sz="2400" dirty="0" smtClean="0"/>
              <a:t>gibidir[1].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356541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1422</TotalTime>
  <Words>655</Words>
  <Application>Microsoft Office PowerPoint</Application>
  <PresentationFormat>Geniş ekran</PresentationFormat>
  <Paragraphs>36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7" baseType="lpstr">
      <vt:lpstr>Calibri</vt:lpstr>
      <vt:lpstr>Times New Roman</vt:lpstr>
      <vt:lpstr>Geçmişe bakış</vt:lpstr>
      <vt:lpstr>Yarı iletken malzemelerin diyot, triyakların incelenmesi</vt:lpstr>
      <vt:lpstr>GÜÇ DİYOTLARI</vt:lpstr>
      <vt:lpstr>GENEL AMAÇLI DİYOTLAR</vt:lpstr>
      <vt:lpstr>GENEL AMAÇLI DİYOTLAR</vt:lpstr>
      <vt:lpstr>GENEL AMAÇLI DİYOTLAR</vt:lpstr>
      <vt:lpstr>GENEL AMAÇLI DİYOTLAR</vt:lpstr>
      <vt:lpstr>GENEL AMAÇLI DİYOTLAR</vt:lpstr>
      <vt:lpstr>DİYOTLAR</vt:lpstr>
      <vt:lpstr>HIZLI TOPARLANAN DİYOT</vt:lpstr>
      <vt:lpstr>HIZLI TOPARLANAN DİYOT</vt:lpstr>
      <vt:lpstr>SCHOTTKY DİYOT</vt:lpstr>
      <vt:lpstr>SCHOTTKY DİYOT</vt:lpstr>
      <vt:lpstr>KAYNAKLAR</vt:lpstr>
      <vt:lpstr>DİNLEDİĞİNİZ İÇİN TEŞEKKÜRLER…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Taner</cp:lastModifiedBy>
  <cp:revision>81</cp:revision>
  <dcterms:created xsi:type="dcterms:W3CDTF">2017-11-14T11:12:27Z</dcterms:created>
  <dcterms:modified xsi:type="dcterms:W3CDTF">2017-11-28T17:12:40Z</dcterms:modified>
</cp:coreProperties>
</file>