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8" r:id="rId3"/>
    <p:sldId id="281" r:id="rId4"/>
    <p:sldId id="284" r:id="rId5"/>
    <p:sldId id="282" r:id="rId6"/>
    <p:sldId id="285" r:id="rId7"/>
    <p:sldId id="283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304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005E"/>
    <a:srgbClr val="BE0260"/>
    <a:srgbClr val="018ACF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3" autoAdjust="0"/>
    <p:restoredTop sz="91255" autoAdjust="0"/>
  </p:normalViewPr>
  <p:slideViewPr>
    <p:cSldViewPr>
      <p:cViewPr varScale="1">
        <p:scale>
          <a:sx n="63" d="100"/>
          <a:sy n="63" d="100"/>
        </p:scale>
        <p:origin x="151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7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CDE2F3-0080-E844-BB30-CB3355BF044D}" type="datetimeFigureOut">
              <a:rPr lang="en-US" smtClean="0"/>
              <a:pPr/>
              <a:t>11/21/2018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14DFFA-034D-B446-8412-8EDAC2226E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262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Canlı evrimi ve türleşme için temel sebep ve bir açıdan da sonuç sayılabilecek bir kavram olan mutasyon, bir organizmanın, virüsün yada kromozom harici genetik elementlerin 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ekstrakromozomal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genetik element)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nükleotit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dizilişinde meydana gelen kalıcı değişmelere denir. Mutasyon genellikle DNA ve RNA üzerinde düzeltilememiş hatalar sonucu meydana gelir.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Bunun bir kaç temel sebebi vardır: DNA eşlenmesi sırasında meydana gelen hatalar, DNA üzerinde mobil genetik elementler (DNA üzerinde yer değiştirebilen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nükleotit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dizgeleri) sebebiyle oluşan silinme (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deletion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ya da eklenmeler (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insertion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radyasyon ve kimyasal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mutajenler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(mutasyon yapıcılar).  Mutasyonlar gözlenebilir karakterlerde (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fenotip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değişmeye sebep olabilir de olmayabilir de. Hem normal hem de normal dışı biyolojik süreçlerde rol oynayabilen mutasyon, bağışıklık sistemi oluşturmamızın, evrimimizin ve kanserin temel sebebidir.</a:t>
            </a:r>
          </a:p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 mutasyon, gen ürününü (proteinler) değiştirebileceği gibi, genlerin fonksiyonunu yitirmesine veya düzgün çalışmasına da sebep olabilir.  Tüm bu zararlara rağmen organizmalar , DNA tamiri mekanizmalarına sahiptir. Bu sayede bir mutasyonu düzeltebilir veya önleyebilirler. Ayrıca mutasyonlar sadece proteini direk olarak kodlayan DNA üzerinde olmak zorunda değildir, kod taşımayan RNA dizgeleri,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mRNA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siRNA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miRNA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tr-T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tRNA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üzerinde de mutasyon gerçekleşebilir. Bu mutasyonlar da yine DNA mutasyonlarıyla aynı sonuçları doğurabilmektedir.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4DFFA-034D-B446-8412-8EDAC2226E1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141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1138425"/>
            <a:ext cx="7772400" cy="13743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8720" y="4650640"/>
            <a:ext cx="6400800" cy="1374345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680310"/>
            <a:ext cx="822960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3918803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0005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1" y="1138425"/>
            <a:ext cx="7016195" cy="4275740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527605"/>
            <a:ext cx="822960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596539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0005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226402"/>
            <a:ext cx="4040188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596539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0005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226402"/>
            <a:ext cx="4041775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TEMEL </a:t>
            </a:r>
            <a:br>
              <a:rPr lang="en-US" dirty="0" smtClean="0"/>
            </a:br>
            <a:r>
              <a:rPr lang="en-US" dirty="0" smtClean="0"/>
              <a:t>GENETİK KAVRAMLAR-V</a:t>
            </a:r>
            <a:r>
              <a:rPr lang="tr-TR" dirty="0" smtClean="0"/>
              <a:t>II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Dr. </a:t>
            </a:r>
            <a:r>
              <a:rPr lang="en-US" dirty="0" err="1" smtClean="0"/>
              <a:t>Nüket</a:t>
            </a:r>
            <a:r>
              <a:rPr lang="en-US" dirty="0" smtClean="0"/>
              <a:t> BİLGEN</a:t>
            </a:r>
          </a:p>
          <a:p>
            <a:r>
              <a:rPr lang="en-US" dirty="0" smtClean="0"/>
              <a:t>A. </a:t>
            </a:r>
            <a:r>
              <a:rPr lang="en-US" dirty="0" err="1" smtClean="0"/>
              <a:t>Ü</a:t>
            </a:r>
            <a:r>
              <a:rPr lang="en-US" dirty="0" smtClean="0"/>
              <a:t>. </a:t>
            </a:r>
            <a:r>
              <a:rPr lang="en-US" dirty="0" err="1" smtClean="0"/>
              <a:t>Veteriner</a:t>
            </a:r>
            <a:r>
              <a:rPr lang="en-US" dirty="0" smtClean="0"/>
              <a:t> </a:t>
            </a:r>
            <a:r>
              <a:rPr lang="en-US" dirty="0" err="1" smtClean="0"/>
              <a:t>Fakültesi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Genetik</a:t>
            </a:r>
            <a:r>
              <a:rPr lang="en-US" dirty="0" smtClean="0"/>
              <a:t> </a:t>
            </a:r>
            <a:r>
              <a:rPr lang="en-US" dirty="0" err="1" smtClean="0"/>
              <a:t>Anabilim</a:t>
            </a:r>
            <a:r>
              <a:rPr lang="en-US" dirty="0" smtClean="0"/>
              <a:t> Dalı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Polimorfizm?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64" y="1596539"/>
            <a:ext cx="8515523" cy="4834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383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MUTASYONLAR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pPr marL="0" indent="0">
              <a:buNone/>
            </a:pPr>
            <a:r>
              <a:rPr lang="tr-TR" b="1" dirty="0" smtClean="0"/>
              <a:t>I- </a:t>
            </a:r>
            <a:r>
              <a:rPr lang="tr-TR" dirty="0"/>
              <a:t>Büyüklüklerine göre </a:t>
            </a:r>
          </a:p>
          <a:p>
            <a:pPr marL="0" indent="0">
              <a:buNone/>
            </a:pPr>
            <a:r>
              <a:rPr lang="tr-TR" b="1" dirty="0"/>
              <a:t>II- </a:t>
            </a:r>
            <a:r>
              <a:rPr lang="tr-TR" dirty="0" err="1"/>
              <a:t>Fenotipteki</a:t>
            </a:r>
            <a:r>
              <a:rPr lang="tr-TR" dirty="0"/>
              <a:t> etkilerine göre </a:t>
            </a:r>
          </a:p>
          <a:p>
            <a:pPr marL="0" indent="0">
              <a:buNone/>
            </a:pPr>
            <a:r>
              <a:rPr lang="sv-SE" b="1" dirty="0" smtClean="0"/>
              <a:t>III-</a:t>
            </a:r>
            <a:r>
              <a:rPr lang="sv-SE" dirty="0" smtClean="0"/>
              <a:t> </a:t>
            </a:r>
            <a:r>
              <a:rPr lang="sv-SE" dirty="0"/>
              <a:t>Meydana geliş biçimlerine göre </a:t>
            </a:r>
          </a:p>
          <a:p>
            <a:pPr marL="0" indent="0">
              <a:buNone/>
            </a:pPr>
            <a:r>
              <a:rPr lang="tr-TR" b="1" dirty="0"/>
              <a:t>IV- </a:t>
            </a:r>
            <a:r>
              <a:rPr lang="tr-TR" dirty="0"/>
              <a:t>Oluş nedenine göre </a:t>
            </a:r>
          </a:p>
          <a:p>
            <a:pPr marL="0" indent="0">
              <a:buNone/>
            </a:pPr>
            <a:r>
              <a:rPr lang="tr-TR" b="1" dirty="0"/>
              <a:t>V- </a:t>
            </a:r>
            <a:r>
              <a:rPr lang="tr-TR" dirty="0"/>
              <a:t>Meydana geldiği hücre tipine göre gruplandırılabilirler.</a:t>
            </a:r>
          </a:p>
        </p:txBody>
      </p:sp>
    </p:spTree>
    <p:extLst>
      <p:ext uri="{BB962C8B-B14F-4D97-AF65-F5344CB8AC3E}">
        <p14:creationId xmlns:p14="http://schemas.microsoft.com/office/powerpoint/2010/main" val="757920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Büyüklüklerine göre mutasyonlar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tr-TR" dirty="0"/>
          </a:p>
          <a:p>
            <a:pPr marL="0" indent="0">
              <a:buNone/>
            </a:pPr>
            <a:r>
              <a:rPr lang="tr-TR" b="1" dirty="0" err="1" smtClean="0">
                <a:solidFill>
                  <a:srgbClr val="C00000"/>
                </a:solidFill>
              </a:rPr>
              <a:t>A.Mikroskopik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>
                <a:solidFill>
                  <a:srgbClr val="C00000"/>
                </a:solidFill>
              </a:rPr>
              <a:t>(makro mutasyonlar; kromozom mutasyonları) </a:t>
            </a:r>
          </a:p>
          <a:p>
            <a:pPr marL="0" indent="0">
              <a:buNone/>
            </a:pPr>
            <a:r>
              <a:rPr lang="es-ES" dirty="0" smtClean="0"/>
              <a:t>-</a:t>
            </a:r>
            <a:r>
              <a:rPr lang="es-ES" dirty="0"/>
              <a:t>2000 kb ve daha büyük </a:t>
            </a:r>
            <a:endParaRPr lang="tr-TR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tr-TR" b="1" dirty="0" err="1">
                <a:solidFill>
                  <a:srgbClr val="C00000"/>
                </a:solidFill>
              </a:rPr>
              <a:t>B.Submikroskopik</a:t>
            </a:r>
            <a:r>
              <a:rPr lang="tr-TR" b="1" dirty="0">
                <a:solidFill>
                  <a:srgbClr val="C00000"/>
                </a:solidFill>
              </a:rPr>
              <a:t> (mikro mutasyonlar; gen mutasyonları) </a:t>
            </a:r>
          </a:p>
          <a:p>
            <a:pPr marL="0" indent="0">
              <a:buNone/>
            </a:pPr>
            <a:r>
              <a:rPr lang="tr-TR" dirty="0" smtClean="0"/>
              <a:t>- </a:t>
            </a:r>
            <a:r>
              <a:rPr lang="tr-TR" dirty="0"/>
              <a:t>Bir tek baz yada </a:t>
            </a:r>
          </a:p>
          <a:p>
            <a:pPr marL="0" indent="0">
              <a:buNone/>
            </a:pPr>
            <a:r>
              <a:rPr lang="tr-TR" dirty="0"/>
              <a:t>- mikroskop düzeyinde değerlendirilmeyecek kadar küçük olan mutasyonlar</a:t>
            </a:r>
          </a:p>
        </p:txBody>
      </p:sp>
    </p:spTree>
    <p:extLst>
      <p:ext uri="{BB962C8B-B14F-4D97-AF65-F5344CB8AC3E}">
        <p14:creationId xmlns:p14="http://schemas.microsoft.com/office/powerpoint/2010/main" val="2960685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5496" y="450605"/>
            <a:ext cx="6264696" cy="458115"/>
          </a:xfrm>
        </p:spPr>
        <p:txBody>
          <a:bodyPr>
            <a:normAutofit fontScale="90000"/>
          </a:bodyPr>
          <a:lstStyle/>
          <a:p>
            <a:r>
              <a:rPr lang="tr-TR" b="1" dirty="0" err="1">
                <a:solidFill>
                  <a:schemeClr val="bg2"/>
                </a:solidFill>
              </a:rPr>
              <a:t>A.Mikroskopik</a:t>
            </a:r>
            <a:r>
              <a:rPr lang="tr-TR" b="1" dirty="0">
                <a:solidFill>
                  <a:schemeClr val="bg2"/>
                </a:solidFill>
              </a:rPr>
              <a:t> (makro mutasyonlar; kromozom mutasyonları) </a:t>
            </a:r>
            <a:endParaRPr lang="tr-TR" dirty="0">
              <a:solidFill>
                <a:schemeClr val="bg2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Işık ya da elektron mikroskoplarla kolaylıkla ve kromozom düzeyinde saptanabilen: total kromozom, </a:t>
            </a:r>
            <a:r>
              <a:rPr lang="tr-TR" b="1" dirty="0"/>
              <a:t>kromozom kolu veya 2000 </a:t>
            </a:r>
            <a:r>
              <a:rPr lang="tr-TR" b="1" dirty="0" err="1"/>
              <a:t>kb</a:t>
            </a:r>
            <a:r>
              <a:rPr lang="tr-TR" b="1" dirty="0"/>
              <a:t> </a:t>
            </a:r>
            <a:r>
              <a:rPr lang="tr-TR" dirty="0"/>
              <a:t>büyüklüğündeki mutasyonlara denir (</a:t>
            </a:r>
            <a:r>
              <a:rPr lang="tr-TR" dirty="0" err="1"/>
              <a:t>Makromutasyonlar</a:t>
            </a:r>
            <a:r>
              <a:rPr lang="tr-TR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23423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Kromozomal</a:t>
            </a:r>
            <a:r>
              <a:rPr lang="tr-TR" dirty="0" smtClean="0"/>
              <a:t> sapmalar –sayısal değişimler- özellikle </a:t>
            </a:r>
            <a:r>
              <a:rPr lang="tr-TR" b="1" i="1" dirty="0" err="1"/>
              <a:t>Sitogenetik</a:t>
            </a:r>
            <a:r>
              <a:rPr lang="tr-TR" b="1" i="1" dirty="0"/>
              <a:t> </a:t>
            </a:r>
            <a:r>
              <a:rPr lang="tr-TR" dirty="0"/>
              <a:t>dalının konusudur.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 err="1" smtClean="0"/>
              <a:t>Sitogenetik</a:t>
            </a:r>
            <a:r>
              <a:rPr lang="tr-TR" b="1" dirty="0" smtClean="0"/>
              <a:t>?</a:t>
            </a:r>
            <a:endParaRPr lang="tr-TR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8147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Sitogenetik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Tıbbi Genetik; </a:t>
            </a:r>
            <a:r>
              <a:rPr lang="tr-TR" dirty="0" err="1"/>
              <a:t>Sitogenetik</a:t>
            </a:r>
            <a:r>
              <a:rPr lang="tr-TR" dirty="0"/>
              <a:t>,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Moleküler</a:t>
            </a:r>
            <a:r>
              <a:rPr lang="tr-TR" dirty="0"/>
              <a:t> </a:t>
            </a:r>
            <a:r>
              <a:rPr lang="tr-TR" dirty="0" err="1" smtClean="0"/>
              <a:t>sitogenetik</a:t>
            </a:r>
            <a:r>
              <a:rPr lang="tr-TR" dirty="0"/>
              <a:t>, Moleküler genetik ve </a:t>
            </a:r>
            <a:r>
              <a:rPr lang="tr-TR" dirty="0" smtClean="0"/>
              <a:t>Klinik genetik </a:t>
            </a:r>
            <a:r>
              <a:rPr lang="tr-TR" dirty="0"/>
              <a:t>şeklinde alt birimlere ayrılmış </a:t>
            </a:r>
            <a:r>
              <a:rPr lang="tr-TR" dirty="0" smtClean="0"/>
              <a:t>bir bilim dalıdır.</a:t>
            </a:r>
          </a:p>
          <a:p>
            <a:r>
              <a:rPr lang="tr-TR" dirty="0"/>
              <a:t>K</a:t>
            </a:r>
            <a:r>
              <a:rPr lang="tr-TR" dirty="0" smtClean="0"/>
              <a:t>romozomlarını </a:t>
            </a:r>
            <a:r>
              <a:rPr lang="tr-TR" dirty="0"/>
              <a:t>inceleyen </a:t>
            </a:r>
            <a:r>
              <a:rPr lang="tr-TR" dirty="0" smtClean="0"/>
              <a:t>dalına SİTOGENETİK </a:t>
            </a:r>
            <a:r>
              <a:rPr lang="tr-TR" dirty="0"/>
              <a:t>adı verilmektedir.</a:t>
            </a:r>
          </a:p>
        </p:txBody>
      </p:sp>
    </p:spTree>
    <p:extLst>
      <p:ext uri="{BB962C8B-B14F-4D97-AF65-F5344CB8AC3E}">
        <p14:creationId xmlns:p14="http://schemas.microsoft.com/office/powerpoint/2010/main" val="1601987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Sitogenetiğin</a:t>
            </a:r>
            <a:r>
              <a:rPr lang="tr-TR" dirty="0" smtClean="0"/>
              <a:t> tarihi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İnsan kromozomları ilk olarak </a:t>
            </a:r>
            <a:r>
              <a:rPr lang="tr-TR" dirty="0" smtClean="0"/>
              <a:t>1879’da Arnold </a:t>
            </a:r>
            <a:r>
              <a:rPr lang="tr-TR" dirty="0"/>
              <a:t>tarafından tümör hücrelerinden </a:t>
            </a:r>
            <a:r>
              <a:rPr lang="tr-TR" dirty="0" smtClean="0"/>
              <a:t>elde edilmiştir.</a:t>
            </a:r>
          </a:p>
          <a:p>
            <a:r>
              <a:rPr lang="tr-TR" dirty="0" smtClean="0"/>
              <a:t>1882’de </a:t>
            </a:r>
            <a:r>
              <a:rPr lang="tr-TR" dirty="0"/>
              <a:t>ilk olarak </a:t>
            </a:r>
            <a:r>
              <a:rPr lang="tr-TR" dirty="0" err="1" smtClean="0"/>
              <a:t>Flemming</a:t>
            </a:r>
            <a:r>
              <a:rPr lang="tr-TR" dirty="0"/>
              <a:t> </a:t>
            </a:r>
            <a:r>
              <a:rPr lang="tr-TR" dirty="0" smtClean="0"/>
              <a:t>tarafından </a:t>
            </a:r>
            <a:r>
              <a:rPr lang="tr-TR" dirty="0"/>
              <a:t>fotoğraflanmıştır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Sonrasında yapılan çalışmalar yavaş ilerlemiş ve elde edilen toplam kromozom sayısı, belirlenen cinsiye kromozomları açısından farklı sonuçlar elde edilmiştir.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243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1923’de </a:t>
            </a:r>
            <a:r>
              <a:rPr lang="tr-TR" dirty="0" err="1"/>
              <a:t>Painter</a:t>
            </a:r>
            <a:r>
              <a:rPr lang="tr-TR" dirty="0"/>
              <a:t> </a:t>
            </a:r>
            <a:r>
              <a:rPr lang="tr-TR" dirty="0" smtClean="0"/>
              <a:t>: insanda </a:t>
            </a:r>
            <a:r>
              <a:rPr lang="sv-SE" dirty="0" smtClean="0"/>
              <a:t>diploid </a:t>
            </a:r>
            <a:r>
              <a:rPr lang="sv-SE" dirty="0"/>
              <a:t>sayıda 48 kromozom olduğu </a:t>
            </a:r>
            <a:r>
              <a:rPr lang="sv-SE" dirty="0" smtClean="0"/>
              <a:t>ileri</a:t>
            </a:r>
            <a:r>
              <a:rPr lang="tr-TR" dirty="0" smtClean="0"/>
              <a:t> sürülmüştür</a:t>
            </a:r>
            <a:r>
              <a:rPr lang="tr-TR" dirty="0"/>
              <a:t>.</a:t>
            </a:r>
          </a:p>
          <a:p>
            <a:r>
              <a:rPr lang="tr-TR" dirty="0" smtClean="0"/>
              <a:t>1949’da </a:t>
            </a:r>
            <a:r>
              <a:rPr lang="tr-TR" dirty="0" err="1"/>
              <a:t>Murray</a:t>
            </a:r>
            <a:r>
              <a:rPr lang="tr-TR" dirty="0"/>
              <a:t> </a:t>
            </a:r>
            <a:r>
              <a:rPr lang="tr-TR" dirty="0" err="1"/>
              <a:t>Barr</a:t>
            </a:r>
            <a:r>
              <a:rPr lang="tr-TR" dirty="0"/>
              <a:t> dişi kedi </a:t>
            </a:r>
            <a:r>
              <a:rPr lang="tr-TR" dirty="0" err="1" smtClean="0"/>
              <a:t>interfaz</a:t>
            </a:r>
            <a:r>
              <a:rPr lang="tr-TR" dirty="0"/>
              <a:t> </a:t>
            </a:r>
            <a:r>
              <a:rPr lang="tr-TR" dirty="0" err="1" smtClean="0"/>
              <a:t>nükleuslarında</a:t>
            </a:r>
            <a:r>
              <a:rPr lang="tr-TR" dirty="0" smtClean="0"/>
              <a:t> </a:t>
            </a:r>
            <a:r>
              <a:rPr lang="tr-TR" dirty="0"/>
              <a:t>X-kromatinini, </a:t>
            </a:r>
            <a:r>
              <a:rPr lang="tr-TR" dirty="0" smtClean="0"/>
              <a:t>diğer adıyla </a:t>
            </a:r>
            <a:r>
              <a:rPr lang="tr-TR" dirty="0" err="1"/>
              <a:t>Barr</a:t>
            </a:r>
            <a:r>
              <a:rPr lang="tr-TR" dirty="0"/>
              <a:t> cisimciğini keşfetmiştir.</a:t>
            </a:r>
          </a:p>
          <a:p>
            <a:r>
              <a:rPr lang="tr-TR" dirty="0" smtClean="0"/>
              <a:t>10 </a:t>
            </a:r>
            <a:r>
              <a:rPr lang="tr-TR" dirty="0"/>
              <a:t>yıl sonra </a:t>
            </a:r>
            <a:r>
              <a:rPr lang="tr-TR" dirty="0" err="1"/>
              <a:t>Klinefelter</a:t>
            </a:r>
            <a:r>
              <a:rPr lang="tr-TR" dirty="0"/>
              <a:t>, </a:t>
            </a:r>
            <a:r>
              <a:rPr lang="tr-TR" dirty="0" err="1" smtClean="0"/>
              <a:t>Turner</a:t>
            </a:r>
            <a:r>
              <a:rPr lang="tr-TR" dirty="0"/>
              <a:t> </a:t>
            </a:r>
            <a:r>
              <a:rPr lang="tr-TR" dirty="0" smtClean="0"/>
              <a:t>sendromu </a:t>
            </a:r>
            <a:r>
              <a:rPr lang="tr-TR" dirty="0"/>
              <a:t>ve diğer </a:t>
            </a:r>
            <a:r>
              <a:rPr lang="tr-TR" dirty="0" err="1"/>
              <a:t>sex</a:t>
            </a:r>
            <a:r>
              <a:rPr lang="tr-TR" dirty="0"/>
              <a:t> </a:t>
            </a:r>
            <a:r>
              <a:rPr lang="tr-TR" dirty="0" smtClean="0"/>
              <a:t>kromozom </a:t>
            </a:r>
            <a:r>
              <a:rPr lang="tr-TR" dirty="0" err="1" smtClean="0"/>
              <a:t>anöploidileri</a:t>
            </a:r>
            <a:r>
              <a:rPr lang="tr-TR" dirty="0" smtClean="0"/>
              <a:t> </a:t>
            </a:r>
            <a:r>
              <a:rPr lang="tr-TR" dirty="0"/>
              <a:t>tanımlanmış, 20 yıl </a:t>
            </a:r>
            <a:r>
              <a:rPr lang="tr-TR" dirty="0" smtClean="0"/>
              <a:t>sonra ise </a:t>
            </a:r>
            <a:r>
              <a:rPr lang="tr-TR" dirty="0"/>
              <a:t>Y kromatini keşfedilmiştir.</a:t>
            </a:r>
          </a:p>
        </p:txBody>
      </p:sp>
    </p:spTree>
    <p:extLst>
      <p:ext uri="{BB962C8B-B14F-4D97-AF65-F5344CB8AC3E}">
        <p14:creationId xmlns:p14="http://schemas.microsoft.com/office/powerpoint/2010/main" val="3183300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1956’da ise </a:t>
            </a:r>
            <a:r>
              <a:rPr lang="tr-TR" dirty="0" err="1"/>
              <a:t>Tjio</a:t>
            </a:r>
            <a:r>
              <a:rPr lang="tr-TR" dirty="0"/>
              <a:t> ve Levan </a:t>
            </a:r>
            <a:r>
              <a:rPr lang="tr-TR" dirty="0" smtClean="0"/>
              <a:t>: insan</a:t>
            </a:r>
            <a:r>
              <a:rPr lang="tr-TR" dirty="0"/>
              <a:t> </a:t>
            </a:r>
            <a:r>
              <a:rPr lang="tr-TR" dirty="0" smtClean="0"/>
              <a:t>kromozom </a:t>
            </a:r>
            <a:r>
              <a:rPr lang="tr-TR" dirty="0"/>
              <a:t>sayısının 48 değil 46 </a:t>
            </a:r>
            <a:r>
              <a:rPr lang="tr-TR" dirty="0" smtClean="0"/>
              <a:t>olduğu kesin </a:t>
            </a:r>
            <a:r>
              <a:rPr lang="tr-TR" dirty="0"/>
              <a:t>olarak saptanmıştır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it-IT" dirty="0"/>
              <a:t>1970 yılında ise Pardue ve Gall, in </a:t>
            </a:r>
            <a:r>
              <a:rPr lang="it-IT" dirty="0" smtClean="0"/>
              <a:t>situ</a:t>
            </a:r>
            <a:r>
              <a:rPr lang="tr-TR" dirty="0" smtClean="0"/>
              <a:t> </a:t>
            </a:r>
            <a:r>
              <a:rPr lang="tr-TR" dirty="0" err="1" smtClean="0"/>
              <a:t>hibridizasyon</a:t>
            </a:r>
            <a:r>
              <a:rPr lang="tr-TR" dirty="0" smtClean="0"/>
              <a:t> </a:t>
            </a:r>
            <a:r>
              <a:rPr lang="tr-TR" dirty="0"/>
              <a:t>ve C-bantlama </a:t>
            </a:r>
            <a:r>
              <a:rPr lang="tr-TR" dirty="0" smtClean="0"/>
              <a:t>tekniklerini geliştirerek </a:t>
            </a:r>
            <a:r>
              <a:rPr lang="tr-TR" dirty="0"/>
              <a:t>modern </a:t>
            </a:r>
            <a:r>
              <a:rPr lang="tr-TR" dirty="0" err="1"/>
              <a:t>sitogenetik</a:t>
            </a:r>
            <a:r>
              <a:rPr lang="tr-TR" dirty="0"/>
              <a:t> analiz </a:t>
            </a:r>
            <a:r>
              <a:rPr lang="tr-TR" dirty="0" smtClean="0"/>
              <a:t>için önemli </a:t>
            </a:r>
            <a:r>
              <a:rPr lang="tr-TR" dirty="0"/>
              <a:t>adımlar atmıştır.</a:t>
            </a:r>
          </a:p>
        </p:txBody>
      </p:sp>
    </p:spTree>
    <p:extLst>
      <p:ext uri="{BB962C8B-B14F-4D97-AF65-F5344CB8AC3E}">
        <p14:creationId xmlns:p14="http://schemas.microsoft.com/office/powerpoint/2010/main" val="3015119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Sitogenetiğin</a:t>
            </a:r>
            <a:r>
              <a:rPr lang="tr-TR" dirty="0" smtClean="0"/>
              <a:t> kullanım alanları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1- Bilinen kromozom sendromlarının </a:t>
            </a:r>
            <a:r>
              <a:rPr lang="tr-TR" dirty="0" smtClean="0"/>
              <a:t>kesin tanısı </a:t>
            </a:r>
            <a:r>
              <a:rPr lang="tr-TR" dirty="0"/>
              <a:t>veya ekarte </a:t>
            </a:r>
            <a:r>
              <a:rPr lang="tr-TR" dirty="0" smtClean="0"/>
              <a:t>edilmesi</a:t>
            </a:r>
          </a:p>
          <a:p>
            <a:pPr marL="0" indent="0">
              <a:buNone/>
            </a:pPr>
            <a:r>
              <a:rPr lang="tr-TR" dirty="0" smtClean="0"/>
              <a:t>2- </a:t>
            </a:r>
            <a:r>
              <a:rPr lang="tr-TR" dirty="0" err="1" smtClean="0"/>
              <a:t>Dismorfik</a:t>
            </a:r>
            <a:r>
              <a:rPr lang="tr-TR" dirty="0" smtClean="0"/>
              <a:t> özellikler ile birlikte olan ya </a:t>
            </a:r>
            <a:r>
              <a:rPr lang="nn-NO" dirty="0" smtClean="0"/>
              <a:t>da </a:t>
            </a:r>
            <a:r>
              <a:rPr lang="nn-NO" dirty="0"/>
              <a:t>tek başına görülen </a:t>
            </a:r>
            <a:r>
              <a:rPr lang="nn-NO" dirty="0" smtClean="0"/>
              <a:t>psikomotor</a:t>
            </a:r>
            <a:r>
              <a:rPr lang="tr-TR" dirty="0" smtClean="0"/>
              <a:t> </a:t>
            </a:r>
            <a:r>
              <a:rPr lang="tr-TR" dirty="0" err="1" smtClean="0"/>
              <a:t>retardasyon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 smtClean="0"/>
              <a:t>3- </a:t>
            </a:r>
            <a:r>
              <a:rPr lang="tr-TR" dirty="0"/>
              <a:t>Seksüel değişim ve gelişim anomalileri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4- </a:t>
            </a:r>
            <a:r>
              <a:rPr lang="tr-TR" dirty="0" err="1" smtClean="0"/>
              <a:t>İnfertilite</a:t>
            </a:r>
            <a:endParaRPr lang="tr-TR" dirty="0" smtClean="0"/>
          </a:p>
          <a:p>
            <a:pPr marL="0" indent="0">
              <a:buNone/>
            </a:pPr>
            <a:r>
              <a:rPr lang="es-ES" dirty="0" smtClean="0"/>
              <a:t>5- </a:t>
            </a:r>
            <a:r>
              <a:rPr lang="es-ES" dirty="0"/>
              <a:t>Tekrarlayan abortus ya da ölü </a:t>
            </a:r>
            <a:r>
              <a:rPr lang="es-ES" dirty="0" smtClean="0"/>
              <a:t>doğum</a:t>
            </a:r>
            <a:r>
              <a:rPr lang="tr-TR" dirty="0" smtClean="0"/>
              <a:t> hikayesi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32296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48965" y="476672"/>
            <a:ext cx="8229600" cy="458115"/>
          </a:xfrm>
        </p:spPr>
        <p:txBody>
          <a:bodyPr>
            <a:noAutofit/>
          </a:bodyPr>
          <a:lstStyle/>
          <a:p>
            <a:r>
              <a:rPr lang="tr-TR" dirty="0" smtClean="0"/>
              <a:t>MUTASYONLAR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8965" y="2030477"/>
            <a:ext cx="8229600" cy="3918803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Mutasyon nedir?</a:t>
            </a:r>
          </a:p>
          <a:p>
            <a:pPr marL="0" indent="0">
              <a:buNone/>
            </a:pPr>
            <a:r>
              <a:rPr lang="tr-TR" dirty="0" smtClean="0"/>
              <a:t>Mutant nedir?</a:t>
            </a:r>
          </a:p>
          <a:p>
            <a:pPr marL="0" indent="0">
              <a:buNone/>
            </a:pPr>
            <a:r>
              <a:rPr lang="tr-TR" dirty="0" err="1" smtClean="0"/>
              <a:t>Mutajen</a:t>
            </a:r>
            <a:r>
              <a:rPr lang="tr-TR" dirty="0" smtClean="0"/>
              <a:t> nedir?</a:t>
            </a:r>
          </a:p>
          <a:p>
            <a:pPr marL="0" indent="0">
              <a:buNone/>
            </a:pPr>
            <a:r>
              <a:rPr lang="tr-TR" dirty="0" smtClean="0"/>
              <a:t>Polimorfizm nedir?</a:t>
            </a:r>
          </a:p>
          <a:p>
            <a:pPr marL="0" indent="0">
              <a:buNone/>
            </a:pPr>
            <a:r>
              <a:rPr lang="tr-TR" dirty="0" smtClean="0"/>
              <a:t>Kaç çeşit mutasyon vardır?</a:t>
            </a:r>
          </a:p>
          <a:p>
            <a:pPr marL="0" indent="0">
              <a:buNone/>
            </a:pPr>
            <a:r>
              <a:rPr lang="tr-TR" dirty="0" smtClean="0"/>
              <a:t>Tüm mutasyonlar kötü müdür?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67595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/>
              <a:t>6- Mental retardasyon ve/veya </a:t>
            </a:r>
            <a:r>
              <a:rPr lang="es-ES" dirty="0" smtClean="0"/>
              <a:t>dismorfik</a:t>
            </a:r>
            <a:r>
              <a:rPr lang="tr-TR" dirty="0" smtClean="0"/>
              <a:t> özellikler </a:t>
            </a:r>
            <a:r>
              <a:rPr lang="tr-TR" dirty="0"/>
              <a:t>ile birlikte görülen </a:t>
            </a:r>
            <a:r>
              <a:rPr lang="tr-TR" dirty="0" err="1" smtClean="0"/>
              <a:t>monogenik</a:t>
            </a:r>
            <a:r>
              <a:rPr lang="tr-TR" dirty="0"/>
              <a:t> </a:t>
            </a:r>
            <a:r>
              <a:rPr lang="tr-TR" dirty="0" smtClean="0"/>
              <a:t>hastalıklar.</a:t>
            </a:r>
          </a:p>
          <a:p>
            <a:pPr marL="0" indent="0">
              <a:buNone/>
            </a:pPr>
            <a:r>
              <a:rPr lang="pt-BR" dirty="0" smtClean="0"/>
              <a:t>7- </a:t>
            </a:r>
            <a:r>
              <a:rPr lang="pt-BR" dirty="0"/>
              <a:t>Maternal serum tarama testleri ya </a:t>
            </a:r>
            <a:r>
              <a:rPr lang="pt-BR" dirty="0" smtClean="0"/>
              <a:t>da</a:t>
            </a:r>
            <a:r>
              <a:rPr lang="tr-TR" dirty="0"/>
              <a:t> </a:t>
            </a:r>
            <a:r>
              <a:rPr lang="tr-TR" dirty="0" smtClean="0"/>
              <a:t>ultrasonografide </a:t>
            </a:r>
            <a:r>
              <a:rPr lang="tr-TR" dirty="0" err="1"/>
              <a:t>anöploidi</a:t>
            </a:r>
            <a:r>
              <a:rPr lang="tr-TR" dirty="0"/>
              <a:t> riski </a:t>
            </a:r>
            <a:r>
              <a:rPr lang="tr-TR" dirty="0" smtClean="0"/>
              <a:t>olan gebelikler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da-DK" dirty="0" smtClean="0"/>
              <a:t>8- </a:t>
            </a:r>
            <a:r>
              <a:rPr lang="da-DK" dirty="0"/>
              <a:t>Tanı ve takibinde belirleyici kromozomal</a:t>
            </a:r>
          </a:p>
          <a:p>
            <a:pPr marL="0" indent="0">
              <a:buNone/>
            </a:pPr>
            <a:r>
              <a:rPr lang="tr-TR" dirty="0"/>
              <a:t>bozuklukların görüldüğü </a:t>
            </a:r>
            <a:r>
              <a:rPr lang="tr-TR" dirty="0" err="1"/>
              <a:t>malign</a:t>
            </a:r>
            <a:r>
              <a:rPr lang="tr-TR" dirty="0"/>
              <a:t> hastalıklar,</a:t>
            </a:r>
          </a:p>
          <a:p>
            <a:pPr marL="0" indent="0">
              <a:buNone/>
            </a:pPr>
            <a:r>
              <a:rPr lang="tr-TR" dirty="0"/>
              <a:t>özellikle hematolojik </a:t>
            </a:r>
            <a:r>
              <a:rPr lang="tr-TR" dirty="0" err="1"/>
              <a:t>maligniteler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51296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Hangi hücreler kullanılır?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Hangi hücreler kullanılır</a:t>
            </a:r>
            <a:r>
              <a:rPr lang="tr-TR" sz="8000" b="1" dirty="0" smtClean="0"/>
              <a:t>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75888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Kromozom anomalileri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Karyotipleme</a:t>
            </a:r>
            <a:r>
              <a:rPr lang="tr-TR" dirty="0"/>
              <a:t>; kromozomların </a:t>
            </a:r>
            <a:r>
              <a:rPr lang="tr-TR" dirty="0" smtClean="0"/>
              <a:t>yapısal olarak </a:t>
            </a:r>
            <a:r>
              <a:rPr lang="tr-TR" dirty="0"/>
              <a:t>incelenmesi, </a:t>
            </a:r>
            <a:r>
              <a:rPr lang="tr-TR" dirty="0" smtClean="0"/>
              <a:t>anomalilerinin belirlenebilmesi </a:t>
            </a:r>
            <a:r>
              <a:rPr lang="tr-TR" dirty="0"/>
              <a:t>için yapılan işlemdir</a:t>
            </a:r>
            <a:r>
              <a:rPr lang="tr-TR" dirty="0" smtClean="0"/>
              <a:t>.</a:t>
            </a:r>
          </a:p>
          <a:p>
            <a:r>
              <a:rPr lang="tr-TR" dirty="0" err="1"/>
              <a:t>Karyotiplemede</a:t>
            </a:r>
            <a:r>
              <a:rPr lang="tr-TR" dirty="0"/>
              <a:t> kromozomlar, </a:t>
            </a:r>
            <a:r>
              <a:rPr lang="tr-TR" dirty="0" smtClean="0"/>
              <a:t>X kromozomu </a:t>
            </a:r>
            <a:r>
              <a:rPr lang="tr-TR" dirty="0"/>
              <a:t>hariç, büyükten küçüğe </a:t>
            </a:r>
            <a:r>
              <a:rPr lang="tr-TR" dirty="0" smtClean="0"/>
              <a:t>doğru homolog </a:t>
            </a:r>
            <a:r>
              <a:rPr lang="tr-TR" dirty="0"/>
              <a:t>çiftler halinde sıralanırlar.</a:t>
            </a:r>
          </a:p>
          <a:p>
            <a:r>
              <a:rPr lang="tr-TR" dirty="0"/>
              <a:t>Homolog kromozomların </a:t>
            </a:r>
            <a:r>
              <a:rPr lang="tr-TR" dirty="0" err="1"/>
              <a:t>yanyana</a:t>
            </a:r>
            <a:r>
              <a:rPr lang="tr-TR" dirty="0"/>
              <a:t> </a:t>
            </a:r>
            <a:r>
              <a:rPr lang="tr-TR" dirty="0" smtClean="0"/>
              <a:t>olması aralarındaki </a:t>
            </a:r>
            <a:r>
              <a:rPr lang="tr-TR" dirty="0"/>
              <a:t>bant farklılıklarının daha </a:t>
            </a:r>
            <a:r>
              <a:rPr lang="tr-TR" dirty="0" smtClean="0"/>
              <a:t>kolay belirlenebilmesi </a:t>
            </a:r>
            <a:r>
              <a:rPr lang="tr-TR" dirty="0"/>
              <a:t>için gereklidir.</a:t>
            </a:r>
          </a:p>
        </p:txBody>
      </p:sp>
    </p:spTree>
    <p:extLst>
      <p:ext uri="{BB962C8B-B14F-4D97-AF65-F5344CB8AC3E}">
        <p14:creationId xmlns:p14="http://schemas.microsoft.com/office/powerpoint/2010/main" val="27934024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Kromozom anomalileri başlıca 2 </a:t>
            </a:r>
            <a:r>
              <a:rPr lang="tr-TR" dirty="0" smtClean="0"/>
              <a:t>gruba ayrılır</a:t>
            </a:r>
            <a:r>
              <a:rPr lang="tr-TR" dirty="0"/>
              <a:t>:</a:t>
            </a:r>
          </a:p>
          <a:p>
            <a:pPr marL="0" indent="0" algn="ctr">
              <a:buNone/>
            </a:pPr>
            <a:r>
              <a:rPr lang="tr-TR" dirty="0" smtClean="0"/>
              <a:t>- </a:t>
            </a:r>
            <a:r>
              <a:rPr lang="tr-TR" dirty="0"/>
              <a:t>Sayısal Anomaliler</a:t>
            </a:r>
          </a:p>
          <a:p>
            <a:pPr marL="0" indent="0" algn="ctr">
              <a:buNone/>
            </a:pPr>
            <a:r>
              <a:rPr lang="tr-TR" dirty="0" smtClean="0"/>
              <a:t>- </a:t>
            </a:r>
            <a:r>
              <a:rPr lang="tr-TR" dirty="0"/>
              <a:t>Yapısal Anomaliler</a:t>
            </a:r>
          </a:p>
        </p:txBody>
      </p:sp>
    </p:spTree>
    <p:extLst>
      <p:ext uri="{BB962C8B-B14F-4D97-AF65-F5344CB8AC3E}">
        <p14:creationId xmlns:p14="http://schemas.microsoft.com/office/powerpoint/2010/main" val="38068356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Sayısal Anomaliler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Poliploidiler</a:t>
            </a:r>
            <a:r>
              <a:rPr lang="tr-TR" dirty="0" smtClean="0"/>
              <a:t> </a:t>
            </a:r>
            <a:r>
              <a:rPr lang="tr-TR" dirty="0"/>
              <a:t>: Normal </a:t>
            </a:r>
            <a:r>
              <a:rPr lang="tr-TR" dirty="0" err="1"/>
              <a:t>diploid</a:t>
            </a:r>
            <a:r>
              <a:rPr lang="tr-TR" dirty="0"/>
              <a:t> sayının </a:t>
            </a:r>
            <a:r>
              <a:rPr lang="tr-TR" dirty="0" smtClean="0"/>
              <a:t>dışında, </a:t>
            </a:r>
            <a:r>
              <a:rPr lang="tr-TR" dirty="0" err="1" smtClean="0"/>
              <a:t>haploid</a:t>
            </a:r>
            <a:r>
              <a:rPr lang="tr-TR" dirty="0" smtClean="0"/>
              <a:t> </a:t>
            </a:r>
            <a:r>
              <a:rPr lang="tr-TR" dirty="0"/>
              <a:t>sayı olan 23’ün katları </a:t>
            </a:r>
            <a:r>
              <a:rPr lang="tr-TR" dirty="0" smtClean="0"/>
              <a:t>şeklinde kromozom </a:t>
            </a:r>
            <a:r>
              <a:rPr lang="tr-TR" dirty="0"/>
              <a:t>artışlarıdır. </a:t>
            </a:r>
            <a:r>
              <a:rPr lang="tr-TR" dirty="0" err="1"/>
              <a:t>Triploidi</a:t>
            </a:r>
            <a:r>
              <a:rPr lang="tr-TR" dirty="0"/>
              <a:t> (69), </a:t>
            </a:r>
            <a:r>
              <a:rPr lang="tr-TR" dirty="0" err="1" smtClean="0"/>
              <a:t>Tetraploidi</a:t>
            </a:r>
            <a:r>
              <a:rPr lang="tr-TR" dirty="0"/>
              <a:t> </a:t>
            </a:r>
            <a:r>
              <a:rPr lang="tr-TR" dirty="0" smtClean="0"/>
              <a:t>(92</a:t>
            </a:r>
            <a:r>
              <a:rPr lang="tr-TR" dirty="0"/>
              <a:t>) gibi. Hücrede bölünme hatası ya </a:t>
            </a:r>
            <a:r>
              <a:rPr lang="tr-TR" dirty="0" smtClean="0"/>
              <a:t>da yumurtanın </a:t>
            </a:r>
            <a:r>
              <a:rPr lang="tr-TR" dirty="0" err="1"/>
              <a:t>multiple</a:t>
            </a:r>
            <a:r>
              <a:rPr lang="tr-TR" dirty="0"/>
              <a:t> </a:t>
            </a:r>
            <a:r>
              <a:rPr lang="tr-TR" dirty="0" err="1"/>
              <a:t>fertilizasyonu</a:t>
            </a:r>
            <a:r>
              <a:rPr lang="tr-TR" dirty="0"/>
              <a:t> </a:t>
            </a:r>
            <a:r>
              <a:rPr lang="tr-TR" dirty="0" smtClean="0"/>
              <a:t>nedeniyle görülür</a:t>
            </a:r>
            <a:r>
              <a:rPr lang="tr-TR" dirty="0"/>
              <a:t>.</a:t>
            </a:r>
          </a:p>
          <a:p>
            <a:r>
              <a:rPr lang="tr-TR" dirty="0" err="1" smtClean="0"/>
              <a:t>Anöploidi</a:t>
            </a:r>
            <a:r>
              <a:rPr lang="tr-TR" dirty="0" smtClean="0"/>
              <a:t> </a:t>
            </a:r>
            <a:r>
              <a:rPr lang="tr-TR" dirty="0"/>
              <a:t>: </a:t>
            </a:r>
            <a:r>
              <a:rPr lang="tr-TR" dirty="0" err="1"/>
              <a:t>Diploid</a:t>
            </a:r>
            <a:r>
              <a:rPr lang="tr-TR" dirty="0"/>
              <a:t> sayıdaki artış ya </a:t>
            </a:r>
            <a:r>
              <a:rPr lang="tr-TR" dirty="0" smtClean="0"/>
              <a:t>da eksilmelerdir</a:t>
            </a:r>
            <a:r>
              <a:rPr lang="tr-TR" dirty="0"/>
              <a:t>. Hücre bölünmesi </a:t>
            </a:r>
            <a:r>
              <a:rPr lang="tr-TR" dirty="0" smtClean="0"/>
              <a:t>sırasında ayrılamama </a:t>
            </a:r>
            <a:r>
              <a:rPr lang="tr-TR" dirty="0"/>
              <a:t>veya kromozom kayıpları </a:t>
            </a:r>
            <a:r>
              <a:rPr lang="tr-TR" dirty="0" smtClean="0"/>
              <a:t>nedeniyle ortaya </a:t>
            </a:r>
            <a:r>
              <a:rPr lang="tr-TR" dirty="0"/>
              <a:t>çıkar.</a:t>
            </a:r>
          </a:p>
        </p:txBody>
      </p:sp>
    </p:spTree>
    <p:extLst>
      <p:ext uri="{BB962C8B-B14F-4D97-AF65-F5344CB8AC3E}">
        <p14:creationId xmlns:p14="http://schemas.microsoft.com/office/powerpoint/2010/main" val="15498978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Sayısal Anomaliler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Trizomiler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Down</a:t>
            </a:r>
            <a:r>
              <a:rPr lang="tr-TR" dirty="0"/>
              <a:t> Sendromu, </a:t>
            </a:r>
            <a:r>
              <a:rPr lang="tr-TR" dirty="0" err="1"/>
              <a:t>Patau</a:t>
            </a:r>
            <a:r>
              <a:rPr lang="tr-TR" dirty="0"/>
              <a:t> Sendromu,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 err="1" smtClean="0"/>
              <a:t>Edwards</a:t>
            </a:r>
            <a:r>
              <a:rPr lang="tr-TR" dirty="0" smtClean="0"/>
              <a:t> </a:t>
            </a:r>
            <a:r>
              <a:rPr lang="tr-TR" dirty="0"/>
              <a:t>Sendromu)</a:t>
            </a:r>
          </a:p>
          <a:p>
            <a:r>
              <a:rPr lang="tr-TR" dirty="0" err="1" smtClean="0"/>
              <a:t>Monozomi</a:t>
            </a:r>
            <a:r>
              <a:rPr lang="tr-TR" dirty="0" smtClean="0"/>
              <a:t> </a:t>
            </a:r>
            <a:r>
              <a:rPr lang="tr-TR" dirty="0"/>
              <a:t>X (</a:t>
            </a:r>
            <a:r>
              <a:rPr lang="tr-TR" dirty="0" err="1"/>
              <a:t>Turner</a:t>
            </a:r>
            <a:r>
              <a:rPr lang="tr-TR" dirty="0"/>
              <a:t> Sendromu)</a:t>
            </a:r>
          </a:p>
          <a:p>
            <a:r>
              <a:rPr lang="tr-TR" dirty="0" err="1" smtClean="0"/>
              <a:t>Klinefelter</a:t>
            </a:r>
            <a:r>
              <a:rPr lang="tr-TR" dirty="0" smtClean="0"/>
              <a:t> </a:t>
            </a:r>
            <a:r>
              <a:rPr lang="tr-TR" dirty="0"/>
              <a:t>Sendromu (XXY)</a:t>
            </a:r>
          </a:p>
          <a:p>
            <a:pPr marL="0" indent="0">
              <a:buNone/>
            </a:pPr>
            <a:r>
              <a:rPr lang="tr-TR" dirty="0" smtClean="0"/>
              <a:t>    XYY</a:t>
            </a:r>
            <a:r>
              <a:rPr lang="tr-TR" dirty="0"/>
              <a:t>, </a:t>
            </a:r>
            <a:r>
              <a:rPr lang="tr-TR" dirty="0" err="1"/>
              <a:t>Triple</a:t>
            </a:r>
            <a:r>
              <a:rPr lang="tr-TR" dirty="0"/>
              <a:t> X, </a:t>
            </a:r>
            <a:r>
              <a:rPr lang="tr-TR" dirty="0" err="1"/>
              <a:t>Tetra</a:t>
            </a:r>
            <a:r>
              <a:rPr lang="tr-TR" dirty="0"/>
              <a:t> X, </a:t>
            </a:r>
            <a:r>
              <a:rPr lang="tr-TR" dirty="0" err="1"/>
              <a:t>Penta</a:t>
            </a:r>
            <a:r>
              <a:rPr lang="tr-TR" dirty="0"/>
              <a:t> X </a:t>
            </a:r>
            <a:r>
              <a:rPr lang="tr-TR" dirty="0" smtClean="0"/>
              <a:t>Sendromu gibi </a:t>
            </a:r>
            <a:r>
              <a:rPr lang="tr-TR" dirty="0"/>
              <a:t>örnekler verilebilir.</a:t>
            </a:r>
          </a:p>
        </p:txBody>
      </p:sp>
    </p:spTree>
    <p:extLst>
      <p:ext uri="{BB962C8B-B14F-4D97-AF65-F5344CB8AC3E}">
        <p14:creationId xmlns:p14="http://schemas.microsoft.com/office/powerpoint/2010/main" val="4645234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/>
              <a:t>Yapısal Anomaliler :</a:t>
            </a:r>
          </a:p>
          <a:p>
            <a:pPr algn="ctr"/>
            <a:r>
              <a:rPr lang="tr-TR" dirty="0" err="1" smtClean="0"/>
              <a:t>Translokasyonlar</a:t>
            </a:r>
            <a:endParaRPr lang="tr-TR" dirty="0"/>
          </a:p>
          <a:p>
            <a:pPr algn="ctr"/>
            <a:r>
              <a:rPr lang="tr-TR" dirty="0" err="1" smtClean="0"/>
              <a:t>Delesyonlar</a:t>
            </a:r>
            <a:endParaRPr lang="tr-TR" dirty="0"/>
          </a:p>
          <a:p>
            <a:pPr algn="ctr"/>
            <a:r>
              <a:rPr lang="tr-TR" dirty="0" err="1" smtClean="0"/>
              <a:t>İnversiyonlar</a:t>
            </a:r>
            <a:endParaRPr lang="tr-TR" dirty="0"/>
          </a:p>
          <a:p>
            <a:pPr algn="ctr"/>
            <a:r>
              <a:rPr lang="tr-TR" dirty="0" err="1" smtClean="0"/>
              <a:t>İzokromozom</a:t>
            </a:r>
            <a:endParaRPr lang="tr-TR" dirty="0"/>
          </a:p>
          <a:p>
            <a:pPr algn="ctr"/>
            <a:r>
              <a:rPr lang="tr-TR" dirty="0" smtClean="0"/>
              <a:t>Ring </a:t>
            </a:r>
            <a:r>
              <a:rPr lang="tr-TR" dirty="0"/>
              <a:t>kromozom</a:t>
            </a:r>
          </a:p>
        </p:txBody>
      </p:sp>
    </p:spTree>
    <p:extLst>
      <p:ext uri="{BB962C8B-B14F-4D97-AF65-F5344CB8AC3E}">
        <p14:creationId xmlns:p14="http://schemas.microsoft.com/office/powerpoint/2010/main" val="73752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Mutasyon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Değişikliğe uğramış bir gen ile ortaya çıkan </a:t>
            </a:r>
            <a:r>
              <a:rPr lang="tr-TR" dirty="0" err="1" smtClean="0"/>
              <a:t>fenotipteki</a:t>
            </a:r>
            <a:r>
              <a:rPr lang="tr-TR" dirty="0" smtClean="0"/>
              <a:t> değişiklik.</a:t>
            </a:r>
          </a:p>
          <a:p>
            <a:pPr fontAlgn="base"/>
            <a:r>
              <a:rPr lang="tr-TR" dirty="0" smtClean="0"/>
              <a:t>DNA molekülünün dış etkenlere maruz kalması </a:t>
            </a:r>
            <a:r>
              <a:rPr lang="tr-TR" dirty="0"/>
              <a:t>sonucunda  bozulmaya uğramasıdır.</a:t>
            </a:r>
          </a:p>
          <a:p>
            <a:pPr fontAlgn="base"/>
            <a:r>
              <a:rPr lang="tr-TR" dirty="0" smtClean="0"/>
              <a:t>Dış etkenler DNA’da kopmalara</a:t>
            </a:r>
            <a:r>
              <a:rPr lang="tr-TR" dirty="0"/>
              <a:t>, yer değiştirmelere sebep </a:t>
            </a:r>
            <a:r>
              <a:rPr lang="tr-TR" dirty="0" smtClean="0"/>
              <a:t>olabilir </a:t>
            </a:r>
            <a:r>
              <a:rPr lang="tr-TR" dirty="0"/>
              <a:t>ve bu çoğu zaman yüksek tahribatlarla </a:t>
            </a:r>
            <a:r>
              <a:rPr lang="tr-TR" dirty="0" smtClean="0"/>
              <a:t>sonuçlanır.</a:t>
            </a:r>
          </a:p>
          <a:p>
            <a:pPr fontAlgn="base"/>
            <a:r>
              <a:rPr lang="tr-TR" dirty="0" smtClean="0"/>
              <a:t>Hücrenin </a:t>
            </a:r>
            <a:r>
              <a:rPr lang="tr-TR" dirty="0"/>
              <a:t>protein veya enzim yapısı ve beraberinde metabolizması değişir.  </a:t>
            </a:r>
            <a:endParaRPr lang="tr-TR" dirty="0" smtClean="0"/>
          </a:p>
          <a:p>
            <a:pPr fontAlgn="base"/>
            <a:r>
              <a:rPr lang="tr-TR" dirty="0" smtClean="0"/>
              <a:t>Genlerde </a:t>
            </a:r>
            <a:r>
              <a:rPr lang="tr-TR" dirty="0"/>
              <a:t>meydana gelen  bu değişmelere ‘mutasyon’ </a:t>
            </a:r>
            <a:r>
              <a:rPr lang="tr-TR" dirty="0" smtClean="0"/>
              <a:t>denir.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630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Mutasyon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8492" t="22438" r="34505" b="7673"/>
          <a:stretch/>
        </p:blipFill>
        <p:spPr>
          <a:xfrm>
            <a:off x="755576" y="1412776"/>
            <a:ext cx="7416824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965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Mutajen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X ışınları, radyoaktif maddeler gibi kimyasal ya da fiziksel DNA hasarı ile mutasyona </a:t>
            </a:r>
            <a:r>
              <a:rPr lang="tr-TR" dirty="0"/>
              <a:t>neden olan maddelere  ‘</a:t>
            </a:r>
            <a:r>
              <a:rPr lang="tr-TR" b="1" dirty="0" err="1"/>
              <a:t>mutajen</a:t>
            </a:r>
            <a:r>
              <a:rPr lang="tr-TR" b="1" dirty="0"/>
              <a:t> maddeler</a:t>
            </a:r>
            <a:r>
              <a:rPr lang="tr-TR" dirty="0" smtClean="0"/>
              <a:t>’ denir. </a:t>
            </a:r>
            <a:endParaRPr lang="tr-TR" dirty="0"/>
          </a:p>
        </p:txBody>
      </p:sp>
      <p:pic>
        <p:nvPicPr>
          <p:cNvPr id="2050" name="Picture 2" descr="mutajen sembolü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4" t="50963" b="30619"/>
          <a:stretch/>
        </p:blipFill>
        <p:spPr bwMode="auto">
          <a:xfrm>
            <a:off x="291966" y="3436103"/>
            <a:ext cx="8772361" cy="253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572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08" y="332656"/>
            <a:ext cx="7920880" cy="593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918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Mutant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Mutasyona </a:t>
            </a:r>
            <a:r>
              <a:rPr lang="tr-TR" dirty="0"/>
              <a:t>uğramış  </a:t>
            </a:r>
            <a:r>
              <a:rPr lang="tr-TR" dirty="0" smtClean="0"/>
              <a:t>organizma, hücreye </a:t>
            </a:r>
            <a:r>
              <a:rPr lang="tr-TR" dirty="0" err="1" smtClean="0"/>
              <a:t>mutant</a:t>
            </a:r>
            <a:r>
              <a:rPr lang="tr-TR" dirty="0" smtClean="0"/>
              <a:t> </a:t>
            </a:r>
            <a:r>
              <a:rPr lang="tr-TR" dirty="0" err="1" smtClean="0"/>
              <a:t>genir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Mutasyona uğramış gene </a:t>
            </a:r>
            <a:r>
              <a:rPr lang="tr-TR" dirty="0"/>
              <a:t>de ‘</a:t>
            </a:r>
            <a:r>
              <a:rPr lang="tr-TR" dirty="0" err="1"/>
              <a:t>mutant</a:t>
            </a:r>
            <a:r>
              <a:rPr lang="tr-TR" dirty="0"/>
              <a:t> gen’ denir.</a:t>
            </a:r>
          </a:p>
          <a:p>
            <a:endParaRPr lang="tr-TR" dirty="0"/>
          </a:p>
        </p:txBody>
      </p:sp>
      <p:pic>
        <p:nvPicPr>
          <p:cNvPr id="4098" name="Picture 2" descr="mutant gen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381170"/>
            <a:ext cx="424436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9610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Polimorfizm? Mutasyon?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DNA’nın </a:t>
            </a:r>
            <a:r>
              <a:rPr lang="tr-TR" dirty="0"/>
              <a:t>yapısında </a:t>
            </a:r>
            <a:r>
              <a:rPr lang="tr-TR" dirty="0" smtClean="0"/>
              <a:t>farklılaşmaya </a:t>
            </a:r>
            <a:r>
              <a:rPr lang="tr-TR" dirty="0"/>
              <a:t>neden olan ve </a:t>
            </a:r>
            <a:r>
              <a:rPr lang="tr-TR" b="1" dirty="0"/>
              <a:t>sıklık bakımından </a:t>
            </a:r>
            <a:r>
              <a:rPr lang="tr-TR" b="1" dirty="0" smtClean="0"/>
              <a:t>daha </a:t>
            </a:r>
            <a:r>
              <a:rPr lang="tr-TR" b="1" dirty="0"/>
              <a:t>nadir </a:t>
            </a:r>
            <a:r>
              <a:rPr lang="tr-TR" dirty="0"/>
              <a:t>görülen genetik değişimleri </a:t>
            </a:r>
            <a:r>
              <a:rPr lang="tr-TR" dirty="0" smtClean="0"/>
              <a:t>kapsar.</a:t>
            </a:r>
          </a:p>
          <a:p>
            <a:r>
              <a:rPr lang="tr-TR" b="1" dirty="0" smtClean="0"/>
              <a:t>Polimorfizm </a:t>
            </a:r>
            <a:r>
              <a:rPr lang="tr-TR" b="1" dirty="0" err="1"/>
              <a:t>populasyon</a:t>
            </a:r>
            <a:r>
              <a:rPr lang="tr-TR" b="1" dirty="0"/>
              <a:t> genelinde daha yaygın olarak bulunan (%1 veya daha fazla), yaşam üzerine olumsuz etkisi olmayan </a:t>
            </a:r>
            <a:r>
              <a:rPr lang="tr-TR" dirty="0"/>
              <a:t>genetik değişimleri ifade etmektedir. </a:t>
            </a:r>
          </a:p>
          <a:p>
            <a:r>
              <a:rPr lang="tr-TR" dirty="0" err="1"/>
              <a:t>Polimorfizmin</a:t>
            </a:r>
            <a:r>
              <a:rPr lang="tr-TR" dirty="0"/>
              <a:t> temelinde de mutasyon vardır...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14580" t="62796" r="42252" b="15548"/>
          <a:stretch/>
        </p:blipFill>
        <p:spPr>
          <a:xfrm>
            <a:off x="1755453" y="5181370"/>
            <a:ext cx="5616624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065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Polimorfizm?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64" y="1916831"/>
            <a:ext cx="8011467" cy="319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045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14395</TotalTime>
  <Words>728</Words>
  <Application>Microsoft Office PowerPoint</Application>
  <PresentationFormat>Ekran Gösterisi (4:3)</PresentationFormat>
  <Paragraphs>101</Paragraphs>
  <Slides>26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TEMEL  GENETİK KAVRAMLAR-VII</vt:lpstr>
      <vt:lpstr>MUTASYONLAR</vt:lpstr>
      <vt:lpstr>Mutasyon</vt:lpstr>
      <vt:lpstr>Mutasyon</vt:lpstr>
      <vt:lpstr>Mutajen</vt:lpstr>
      <vt:lpstr>PowerPoint Sunusu</vt:lpstr>
      <vt:lpstr>Mutant</vt:lpstr>
      <vt:lpstr>Polimorfizm? Mutasyon?</vt:lpstr>
      <vt:lpstr>Polimorfizm?</vt:lpstr>
      <vt:lpstr>Polimorfizm?</vt:lpstr>
      <vt:lpstr>MUTASYONLAR</vt:lpstr>
      <vt:lpstr>Büyüklüklerine göre mutasyonlar </vt:lpstr>
      <vt:lpstr>A.Mikroskopik (makro mutasyonlar; kromozom mutasyonları) </vt:lpstr>
      <vt:lpstr>PowerPoint Sunusu</vt:lpstr>
      <vt:lpstr>Sitogenetik</vt:lpstr>
      <vt:lpstr>Sitogenetiğin tarihi</vt:lpstr>
      <vt:lpstr>PowerPoint Sunusu</vt:lpstr>
      <vt:lpstr>PowerPoint Sunusu</vt:lpstr>
      <vt:lpstr>Sitogenetiğin kullanım alanları</vt:lpstr>
      <vt:lpstr>PowerPoint Sunusu</vt:lpstr>
      <vt:lpstr>Hangi hücreler kullanılır?</vt:lpstr>
      <vt:lpstr>Kromozom anomalileri</vt:lpstr>
      <vt:lpstr>PowerPoint Sunusu</vt:lpstr>
      <vt:lpstr>Sayısal Anomaliler:</vt:lpstr>
      <vt:lpstr>Sayısal Anomaliler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Nuket Bilgen</cp:lastModifiedBy>
  <cp:revision>163</cp:revision>
  <dcterms:created xsi:type="dcterms:W3CDTF">2013-08-21T19:17:07Z</dcterms:created>
  <dcterms:modified xsi:type="dcterms:W3CDTF">2018-11-21T06:36:23Z</dcterms:modified>
</cp:coreProperties>
</file>