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3" r:id="rId1"/>
  </p:sldMasterIdLst>
  <p:sldIdLst>
    <p:sldId id="256" r:id="rId2"/>
    <p:sldId id="268" r:id="rId3"/>
    <p:sldId id="269" r:id="rId4"/>
    <p:sldId id="270" r:id="rId5"/>
    <p:sldId id="271" r:id="rId6"/>
    <p:sldId id="272" r:id="rId7"/>
    <p:sldId id="273" r:id="rId8"/>
    <p:sldId id="274" r:id="rId9"/>
    <p:sldId id="266" r:id="rId10"/>
    <p:sldId id="267"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C77D"/>
    <a:srgbClr val="20478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5" autoAdjust="0"/>
    <p:restoredTop sz="96433" autoAdjust="0"/>
  </p:normalViewPr>
  <p:slideViewPr>
    <p:cSldViewPr snapToGrid="0">
      <p:cViewPr>
        <p:scale>
          <a:sx n="78" d="100"/>
          <a:sy n="78" d="100"/>
        </p:scale>
        <p:origin x="-366" y="198"/>
      </p:cViewPr>
      <p:guideLst>
        <p:guide orient="horz" pos="2160"/>
        <p:guide pos="3840"/>
      </p:guideLst>
    </p:cSldViewPr>
  </p:slideViewPr>
  <p:outlineViewPr>
    <p:cViewPr>
      <p:scale>
        <a:sx n="33" d="100"/>
        <a:sy n="33" d="100"/>
      </p:scale>
      <p:origin x="0" y="0"/>
    </p:cViewPr>
  </p:outlin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ctr">
              <a:lnSpc>
                <a:spcPct val="85000"/>
              </a:lnSpc>
              <a:defRPr sz="3200" b="0" spc="-50" baseline="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ctr">
              <a:buNone/>
              <a:defRPr sz="1800" cap="all" spc="200" baseline="0">
                <a:solidFill>
                  <a:schemeClr val="tx2"/>
                </a:solidFill>
                <a:latin typeface="Times New Roman" panose="02020603050405020304" pitchFamily="18" charset="0"/>
                <a:cs typeface="Times New Roman" panose="02020603050405020304" pitchFamily="18"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dirty="0" smtClean="0"/>
              <a:t>Asıl alt başlık stilini düzenlemek için tıklatın</a:t>
            </a:r>
            <a:endParaRPr lang="en-US" dirty="0"/>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19.11.2017</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dirty="0"/>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Resim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291391" y="826686"/>
            <a:ext cx="1527835" cy="1527835"/>
          </a:xfrm>
          <a:prstGeom prst="rect">
            <a:avLst/>
          </a:prstGeom>
        </p:spPr>
      </p:pic>
      <p:sp>
        <p:nvSpPr>
          <p:cNvPr id="12" name="Metin kutusu 11"/>
          <p:cNvSpPr txBox="1"/>
          <p:nvPr userDrawn="1"/>
        </p:nvSpPr>
        <p:spPr>
          <a:xfrm>
            <a:off x="3929604" y="1051995"/>
            <a:ext cx="5188408" cy="1077218"/>
          </a:xfrm>
          <a:prstGeom prst="rect">
            <a:avLst/>
          </a:prstGeom>
          <a:noFill/>
        </p:spPr>
        <p:txBody>
          <a:bodyPr wrap="none" rtlCol="0">
            <a:spAutoFit/>
          </a:bodyPr>
          <a:lstStyle/>
          <a:p>
            <a:pPr algn="ctr"/>
            <a:r>
              <a:rPr lang="tr-TR" sz="3200" b="0" dirty="0" smtClean="0">
                <a:solidFill>
                  <a:srgbClr val="204788"/>
                </a:solidFill>
                <a:latin typeface="Times New Roman" panose="02020603050405020304" pitchFamily="18" charset="0"/>
                <a:cs typeface="Times New Roman" panose="02020603050405020304" pitchFamily="18" charset="0"/>
              </a:rPr>
              <a:t>Ankara Üniversitesi</a:t>
            </a:r>
          </a:p>
          <a:p>
            <a:pPr algn="ctr"/>
            <a:r>
              <a:rPr lang="tr-TR" sz="3200" b="0" dirty="0" smtClean="0">
                <a:solidFill>
                  <a:srgbClr val="204788"/>
                </a:solidFill>
                <a:latin typeface="Times New Roman" panose="02020603050405020304" pitchFamily="18" charset="0"/>
                <a:cs typeface="Times New Roman" panose="02020603050405020304" pitchFamily="18" charset="0"/>
              </a:rPr>
              <a:t>Nallıhan</a:t>
            </a:r>
            <a:r>
              <a:rPr lang="tr-TR" sz="3200" b="0" baseline="0" dirty="0" smtClean="0">
                <a:solidFill>
                  <a:srgbClr val="204788"/>
                </a:solidFill>
                <a:latin typeface="Times New Roman" panose="02020603050405020304" pitchFamily="18" charset="0"/>
                <a:cs typeface="Times New Roman" panose="02020603050405020304" pitchFamily="18" charset="0"/>
              </a:rPr>
              <a:t> Meslek Yüksekokulu</a:t>
            </a:r>
            <a:endParaRPr lang="tr-TR" sz="3200" b="0" dirty="0">
              <a:solidFill>
                <a:srgbClr val="20478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413103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19.11.2017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826873332"/>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19.11.2017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0761378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vl2pPr>
              <a:defRPr>
                <a:solidFill>
                  <a:schemeClr val="bg2">
                    <a:lumMod val="25000"/>
                  </a:schemeClr>
                </a:solidFill>
                <a:latin typeface="Times New Roman" panose="02020603050405020304" pitchFamily="18" charset="0"/>
                <a:cs typeface="Times New Roman" panose="02020603050405020304" pitchFamily="18" charset="0"/>
              </a:defRPr>
            </a:lvl2pPr>
            <a:lvl3pPr>
              <a:defRPr>
                <a:solidFill>
                  <a:schemeClr val="bg2">
                    <a:lumMod val="25000"/>
                  </a:schemeClr>
                </a:solidFill>
                <a:latin typeface="Times New Roman" panose="02020603050405020304" pitchFamily="18" charset="0"/>
                <a:cs typeface="Times New Roman" panose="02020603050405020304" pitchFamily="18" charset="0"/>
              </a:defRPr>
            </a:lvl3pPr>
            <a:lvl4pPr>
              <a:defRPr>
                <a:solidFill>
                  <a:schemeClr val="bg2">
                    <a:lumMod val="25000"/>
                  </a:schemeClr>
                </a:solidFill>
                <a:latin typeface="Times New Roman" panose="02020603050405020304" pitchFamily="18" charset="0"/>
                <a:cs typeface="Times New Roman" panose="02020603050405020304" pitchFamily="18" charset="0"/>
              </a:defRPr>
            </a:lvl4pPr>
            <a:lvl5pPr>
              <a:defRPr>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19.11.2017</a:t>
            </a:fld>
            <a:endParaRPr lang="tr-TR"/>
          </a:p>
        </p:txBody>
      </p:sp>
      <p:sp>
        <p:nvSpPr>
          <p:cNvPr id="5" name="Footer Placeholder 4"/>
          <p:cNvSpPr>
            <a:spLocks noGrp="1"/>
          </p:cNvSpPr>
          <p:nvPr>
            <p:ph type="ftr" sz="quarter" idx="1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23457567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3600" b="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1800" cap="all" spc="200" baseline="0">
                <a:solidFill>
                  <a:srgbClr val="204788"/>
                </a:solidFill>
                <a:latin typeface="Times New Roman" panose="02020603050405020304" pitchFamily="18" charset="0"/>
                <a:cs typeface="Times New Roman" panose="02020603050405020304" pitchFamily="18"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19.11.2017</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0262855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dirty="0" smtClean="0"/>
              <a:t>Asıl başlık stili için tıklatın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tr-TR" dirty="0" smtClean="0"/>
              <a:t>Asıl metin stillerini düzenlemek için tıklatın</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AD21F69-E93F-40C2-85AE-E33A1B82552E}" type="datetimeFigureOut">
              <a:rPr lang="tr-TR" smtClean="0"/>
              <a:t>19.11.2017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2219802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097280" y="2582335"/>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17920" y="2582334"/>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AD21F69-E93F-40C2-85AE-E33A1B82552E}" type="datetimeFigureOut">
              <a:rPr lang="tr-TR" smtClean="0"/>
              <a:t>19.11.2017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5591425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Date Placeholder 2"/>
          <p:cNvSpPr>
            <a:spLocks noGrp="1"/>
          </p:cNvSpPr>
          <p:nvPr>
            <p:ph type="dt" sz="half" idx="10"/>
          </p:nvPr>
        </p:nvSpPr>
        <p:spPr/>
        <p:txBody>
          <a:bodyPr/>
          <a:lstStyle/>
          <a:p>
            <a:fld id="{4AD21F69-E93F-40C2-85AE-E33A1B82552E}" type="datetimeFigureOut">
              <a:rPr lang="tr-TR" smtClean="0"/>
              <a:t>19.11.2017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12896202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AD21F69-E93F-40C2-85AE-E33A1B82552E}" type="datetimeFigureOut">
              <a:rPr lang="tr-TR" smtClean="0"/>
              <a:t>19.11.2017</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2492813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latin typeface="Times New Roman" panose="02020603050405020304" pitchFamily="18" charset="0"/>
                <a:cs typeface="Times New Roman" panose="020206030504050203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a:off x="465512" y="6459785"/>
            <a:ext cx="2618510" cy="365125"/>
          </a:xfrm>
        </p:spPr>
        <p:txBody>
          <a:bodyPr/>
          <a:lstStyle>
            <a:lvl1pPr algn="l">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19.11.2017</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7" name="Slide Number Placeholder 6"/>
          <p:cNvSpPr>
            <a:spLocks noGrp="1"/>
          </p:cNvSpPr>
          <p:nvPr>
            <p:ph type="sldNum" sz="quarter" idx="12"/>
          </p:nvPr>
        </p:nvSpPr>
        <p:spPr/>
        <p:txBody>
          <a:bodyPr/>
          <a:lstStyle>
            <a:lvl1pPr>
              <a:defRPr>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4023192438"/>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AD21F69-E93F-40C2-85AE-E33A1B82552E}" type="datetimeFigureOut">
              <a:rPr lang="tr-TR" smtClean="0"/>
              <a:t>19.11.2017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76502266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204788"/>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19.11.2017</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03786647"/>
      </p:ext>
    </p:extLst>
  </p:cSld>
  <p:clrMap bg1="lt1" tx1="dk1" bg2="lt2" tx2="dk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defTabSz="914400" rtl="0" eaLnBrk="1" latinLnBrk="0" hangingPunct="1">
        <a:lnSpc>
          <a:spcPct val="85000"/>
        </a:lnSpc>
        <a:spcBef>
          <a:spcPct val="0"/>
        </a:spcBef>
        <a:buNone/>
        <a:defRPr sz="3600" kern="1200" spc="-50" baseline="0">
          <a:solidFill>
            <a:srgbClr val="204788"/>
          </a:solidFill>
          <a:latin typeface="Times New Roman" panose="02020603050405020304" pitchFamily="18" charset="0"/>
          <a:ea typeface="+mj-ea"/>
          <a:cs typeface="Times New Roman" panose="02020603050405020304" pitchFamily="18" charset="0"/>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rgbClr val="204788"/>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rgbClr val="204788"/>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www.dhmi.gov.tr/getBinaryFile.aspx?Type=1&amp;dosyaID=567"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dirty="0" smtClean="0"/>
              <a:t>Ölçme hataları</a:t>
            </a:r>
            <a:endParaRPr lang="tr-TR" sz="3600"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p:txBody>
          <a:bodyPr/>
          <a:lstStyle/>
          <a:p>
            <a:r>
              <a:rPr lang="tr-TR" dirty="0" smtClean="0"/>
              <a:t>NET 103 ÖLÇME TEKNİĞİ</a:t>
            </a:r>
            <a:endParaRPr lang="tr-TR" dirty="0"/>
          </a:p>
          <a:p>
            <a:r>
              <a:rPr lang="tr-TR" dirty="0" err="1"/>
              <a:t>Öğr</a:t>
            </a:r>
            <a:r>
              <a:rPr lang="tr-TR" dirty="0"/>
              <a:t>. Gör. Taner DİNDAR</a:t>
            </a:r>
          </a:p>
        </p:txBody>
      </p:sp>
    </p:spTree>
    <p:extLst>
      <p:ext uri="{BB962C8B-B14F-4D97-AF65-F5344CB8AC3E}">
        <p14:creationId xmlns:p14="http://schemas.microsoft.com/office/powerpoint/2010/main" val="27590128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DİNLEDİĞİNİZ İÇİN TEŞEKKÜRLER…</a:t>
            </a:r>
            <a:endParaRPr lang="tr-TR" dirty="0"/>
          </a:p>
        </p:txBody>
      </p:sp>
      <p:sp>
        <p:nvSpPr>
          <p:cNvPr id="3" name="İçerik Yer Tutucusu 2"/>
          <p:cNvSpPr>
            <a:spLocks noGrp="1"/>
          </p:cNvSpPr>
          <p:nvPr>
            <p:ph idx="1"/>
          </p:nvPr>
        </p:nvSpPr>
        <p:spPr/>
        <p:txBody>
          <a:bodyPr/>
          <a:lstStyle/>
          <a:p>
            <a:pPr marL="0" indent="0">
              <a:buNone/>
            </a:pPr>
            <a:r>
              <a:rPr lang="tr-TR" b="1" dirty="0" smtClean="0">
                <a:solidFill>
                  <a:schemeClr val="bg1"/>
                </a:solidFill>
              </a:rPr>
              <a:t>(1791 </a:t>
            </a:r>
            <a:r>
              <a:rPr lang="tr-TR" b="1" dirty="0">
                <a:solidFill>
                  <a:schemeClr val="bg1"/>
                </a:solidFill>
              </a:rPr>
              <a:t>- 1867)</a:t>
            </a:r>
            <a:br>
              <a:rPr lang="tr-TR" b="1" dirty="0">
                <a:solidFill>
                  <a:schemeClr val="bg1"/>
                </a:solidFill>
              </a:rPr>
            </a:br>
            <a:endParaRPr lang="tr-TR" sz="2800" dirty="0"/>
          </a:p>
          <a:p>
            <a:endParaRPr lang="tr-TR" dirty="0"/>
          </a:p>
        </p:txBody>
      </p:sp>
    </p:spTree>
    <p:extLst>
      <p:ext uri="{BB962C8B-B14F-4D97-AF65-F5344CB8AC3E}">
        <p14:creationId xmlns:p14="http://schemas.microsoft.com/office/powerpoint/2010/main" val="29707903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ÖLÇMEDE HATA NEDİR?</a:t>
            </a:r>
            <a:endParaRPr lang="tr-TR" dirty="0"/>
          </a:p>
        </p:txBody>
      </p:sp>
      <p:sp>
        <p:nvSpPr>
          <p:cNvPr id="3" name="İçerik Yer Tutucusu 2"/>
          <p:cNvSpPr>
            <a:spLocks noGrp="1"/>
          </p:cNvSpPr>
          <p:nvPr>
            <p:ph idx="1"/>
          </p:nvPr>
        </p:nvSpPr>
        <p:spPr/>
        <p:txBody>
          <a:bodyPr>
            <a:normAutofit/>
          </a:bodyPr>
          <a:lstStyle/>
          <a:p>
            <a:pPr algn="just"/>
            <a:r>
              <a:rPr lang="tr-TR" sz="2600" dirty="0"/>
              <a:t>Yapılan her ölçme işleminin sonucunda bulunan değer ile ölçülen büyüklüğün gerçek değeri arasında mutlaka bir miktar fark vardır. Buna “hata” denir. Hatalar, ölçü aletinden, ölçmeyi yapan kişiden, ölçmede kullanılan yöntemden, sonucu okuma ve belirtme şeklinden kaynaklanabilir. Hata miktarı değişik biçimlerde ifade </a:t>
            </a:r>
            <a:r>
              <a:rPr lang="tr-TR" sz="2600" dirty="0" smtClean="0"/>
              <a:t>edilebilir[1].</a:t>
            </a:r>
            <a:endParaRPr lang="tr-TR" sz="2600" dirty="0"/>
          </a:p>
        </p:txBody>
      </p:sp>
    </p:spTree>
    <p:extLst>
      <p:ext uri="{BB962C8B-B14F-4D97-AF65-F5344CB8AC3E}">
        <p14:creationId xmlns:p14="http://schemas.microsoft.com/office/powerpoint/2010/main" val="2768705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MUTLAK HATA</a:t>
            </a:r>
            <a:endParaRPr lang="tr-TR" dirty="0"/>
          </a:p>
        </p:txBody>
      </p:sp>
      <mc:AlternateContent xmlns:mc="http://schemas.openxmlformats.org/markup-compatibility/2006">
        <mc:Choice xmlns:a14="http://schemas.microsoft.com/office/drawing/2010/main" Requires="a14">
          <p:sp>
            <p:nvSpPr>
              <p:cNvPr id="3" name="İçerik Yer Tutucusu 2"/>
              <p:cNvSpPr>
                <a:spLocks noGrp="1"/>
              </p:cNvSpPr>
              <p:nvPr>
                <p:ph idx="1"/>
              </p:nvPr>
            </p:nvSpPr>
            <p:spPr/>
            <p:txBody>
              <a:bodyPr>
                <a:noAutofit/>
              </a:bodyPr>
              <a:lstStyle/>
              <a:p>
                <a:pPr algn="just"/>
                <a:r>
                  <a:rPr lang="tr-TR" sz="2300" dirty="0" smtClean="0"/>
                  <a:t>Mutlak hata Büyüklüğün gerçek değeri ile ölçüm sonucu bulunan değer arasındaki farkın mutlak değeridir[1]. </a:t>
                </a:r>
              </a:p>
              <a:p>
                <a:pPr algn="just"/>
                <a:r>
                  <a:rPr lang="tr-TR" sz="2300" dirty="0" err="1" smtClean="0"/>
                  <a:t>Xg</a:t>
                </a:r>
                <a:r>
                  <a:rPr lang="tr-TR" sz="2300" dirty="0"/>
                  <a:t>: Ölçülecek büyüklüğün değeri, </a:t>
                </a:r>
                <a:endParaRPr lang="tr-TR" sz="2300" dirty="0" smtClean="0"/>
              </a:p>
              <a:p>
                <a:pPr algn="just"/>
                <a:r>
                  <a:rPr lang="tr-TR" sz="2300" dirty="0" smtClean="0"/>
                  <a:t>X</a:t>
                </a:r>
                <a:r>
                  <a:rPr lang="tr-TR" sz="2300" dirty="0"/>
                  <a:t>: Bulunan değer, </a:t>
                </a:r>
                <a:endParaRPr lang="tr-TR" sz="2300" dirty="0" smtClean="0"/>
              </a:p>
              <a:p>
                <a:pPr algn="just"/>
                <a14:m>
                  <m:oMath xmlns:m="http://schemas.openxmlformats.org/officeDocument/2006/math">
                    <m:r>
                      <a:rPr lang="tr-TR" sz="2300" i="1" smtClean="0">
                        <a:latin typeface="Cambria Math"/>
                        <a:ea typeface="Cambria Math"/>
                      </a:rPr>
                      <m:t>∆</m:t>
                    </m:r>
                  </m:oMath>
                </a14:m>
                <a:r>
                  <a:rPr lang="tr-TR" sz="2300" dirty="0" smtClean="0"/>
                  <a:t>X</a:t>
                </a:r>
                <a:r>
                  <a:rPr lang="tr-TR" sz="2300" dirty="0"/>
                  <a:t>: Mutlak hata </a:t>
                </a:r>
                <a14:m>
                  <m:oMath xmlns:m="http://schemas.openxmlformats.org/officeDocument/2006/math">
                    <m:r>
                      <a:rPr lang="tr-TR" sz="2300" i="1">
                        <a:latin typeface="Cambria Math"/>
                        <a:ea typeface="Cambria Math"/>
                      </a:rPr>
                      <m:t>∆ </m:t>
                    </m:r>
                  </m:oMath>
                </a14:m>
                <a:r>
                  <a:rPr lang="tr-TR" sz="2300" dirty="0" smtClean="0"/>
                  <a:t>X = |</a:t>
                </a:r>
                <a:r>
                  <a:rPr lang="tr-TR" sz="2300" dirty="0" err="1" smtClean="0"/>
                  <a:t>Xg</a:t>
                </a:r>
                <a:r>
                  <a:rPr lang="tr-TR" sz="2300" dirty="0" smtClean="0"/>
                  <a:t> – X| </a:t>
                </a:r>
              </a:p>
              <a:p>
                <a:pPr algn="just"/>
                <a:r>
                  <a:rPr lang="tr-TR" sz="2300" dirty="0" smtClean="0"/>
                  <a:t>Mutlak </a:t>
                </a:r>
                <a:r>
                  <a:rPr lang="tr-TR" sz="2300" dirty="0"/>
                  <a:t>hata, ölçme işleminin ne kadar doğru yapıldığı konusunda yeterli miktarda açıklayıcı değildir. Gerçekte hata miktarı ölçülen büyüklüğün miktarına da </a:t>
                </a:r>
                <a:r>
                  <a:rPr lang="tr-TR" sz="2300" dirty="0" smtClean="0"/>
                  <a:t>bağlıdır</a:t>
                </a:r>
                <a:r>
                  <a:rPr lang="tr-TR" sz="2300" dirty="0"/>
                  <a:t>[1]. </a:t>
                </a:r>
                <a:r>
                  <a:rPr lang="tr-TR" sz="2300" dirty="0" smtClean="0"/>
                  <a:t> </a:t>
                </a:r>
              </a:p>
              <a:p>
                <a:pPr algn="just"/>
                <a:r>
                  <a:rPr lang="tr-TR" sz="2300" dirty="0" smtClean="0"/>
                  <a:t>Örneğin </a:t>
                </a:r>
                <a:r>
                  <a:rPr lang="tr-TR" sz="2300" dirty="0"/>
                  <a:t>1 metrede yapılan 5 cm hata, 5 metrede yapılan 10 </a:t>
                </a:r>
                <a:r>
                  <a:rPr lang="tr-TR" sz="2300" dirty="0" err="1"/>
                  <a:t>cm’lik</a:t>
                </a:r>
                <a:r>
                  <a:rPr lang="tr-TR" sz="2300" dirty="0"/>
                  <a:t> hatadan daha az değildir. </a:t>
                </a:r>
              </a:p>
            </p:txBody>
          </p:sp>
        </mc:Choice>
        <mc:Fallback>
          <p:sp>
            <p:nvSpPr>
              <p:cNvPr id="3" name="İçerik Yer Tutucusu 2"/>
              <p:cNvSpPr>
                <a:spLocks noGrp="1" noRot="1" noChangeAspect="1" noMove="1" noResize="1" noEditPoints="1" noAdjustHandles="1" noChangeArrowheads="1" noChangeShapeType="1" noTextEdit="1"/>
              </p:cNvSpPr>
              <p:nvPr>
                <p:ph idx="1"/>
              </p:nvPr>
            </p:nvSpPr>
            <p:spPr>
              <a:blipFill rotWithShape="1">
                <a:blip r:embed="rId2"/>
                <a:stretch>
                  <a:fillRect l="-1758" t="-1970" r="-1758" b="-6061"/>
                </a:stretch>
              </a:blipFill>
            </p:spPr>
            <p:txBody>
              <a:bodyPr/>
              <a:lstStyle/>
              <a:p>
                <a:r>
                  <a:rPr lang="tr-TR">
                    <a:noFill/>
                  </a:rPr>
                  <a:t> </a:t>
                </a:r>
              </a:p>
            </p:txBody>
          </p:sp>
        </mc:Fallback>
      </mc:AlternateContent>
    </p:spTree>
    <p:extLst>
      <p:ext uri="{BB962C8B-B14F-4D97-AF65-F5344CB8AC3E}">
        <p14:creationId xmlns:p14="http://schemas.microsoft.com/office/powerpoint/2010/main" val="11171285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BAĞIL HATA</a:t>
            </a:r>
            <a:endParaRPr lang="tr-TR" dirty="0"/>
          </a:p>
        </p:txBody>
      </p:sp>
      <mc:AlternateContent xmlns:mc="http://schemas.openxmlformats.org/markup-compatibility/2006">
        <mc:Choice xmlns:a14="http://schemas.microsoft.com/office/drawing/2010/main" Requires="a14">
          <p:sp>
            <p:nvSpPr>
              <p:cNvPr id="3" name="İçerik Yer Tutucusu 2"/>
              <p:cNvSpPr>
                <a:spLocks noGrp="1"/>
              </p:cNvSpPr>
              <p:nvPr>
                <p:ph idx="1"/>
              </p:nvPr>
            </p:nvSpPr>
            <p:spPr/>
            <p:txBody>
              <a:bodyPr>
                <a:normAutofit/>
              </a:bodyPr>
              <a:lstStyle/>
              <a:p>
                <a:r>
                  <a:rPr lang="tr-TR" sz="2300" dirty="0" smtClean="0"/>
                  <a:t>Bağıl Hata Yapılan mutlak hatanın büyüklüğün miktarına oranıdır. </a:t>
                </a:r>
              </a:p>
              <a:p>
                <a:r>
                  <a:rPr lang="tr-TR" sz="2300" dirty="0" smtClean="0"/>
                  <a:t>Bir </a:t>
                </a:r>
                <a:r>
                  <a:rPr lang="tr-TR" sz="2300" dirty="0"/>
                  <a:t>oran olduğundan birimi </a:t>
                </a:r>
                <a:r>
                  <a:rPr lang="tr-TR" sz="2300" dirty="0" smtClean="0"/>
                  <a:t>yoktur</a:t>
                </a:r>
                <a:r>
                  <a:rPr lang="tr-TR" sz="2300" dirty="0"/>
                  <a:t>[1</a:t>
                </a:r>
                <a:r>
                  <a:rPr lang="tr-TR" sz="2300" dirty="0" smtClean="0"/>
                  <a:t>]. </a:t>
                </a:r>
              </a:p>
              <a:p>
                <a14:m>
                  <m:oMath xmlns:m="http://schemas.openxmlformats.org/officeDocument/2006/math">
                    <m:r>
                      <a:rPr lang="tr-TR" sz="2300" i="1" smtClean="0">
                        <a:latin typeface="Cambria Math"/>
                        <a:ea typeface="Cambria Math"/>
                      </a:rPr>
                      <m:t>𝜀</m:t>
                    </m:r>
                    <m:r>
                      <a:rPr lang="tr-TR" sz="2300" b="0" i="1" smtClean="0">
                        <a:latin typeface="Cambria Math"/>
                        <a:ea typeface="Cambria Math"/>
                      </a:rPr>
                      <m:t>= </m:t>
                    </m:r>
                    <m:f>
                      <m:fPr>
                        <m:ctrlPr>
                          <a:rPr lang="tr-TR" sz="2300" b="0" i="1" smtClean="0">
                            <a:latin typeface="Cambria Math"/>
                            <a:ea typeface="Cambria Math"/>
                          </a:rPr>
                        </m:ctrlPr>
                      </m:fPr>
                      <m:num>
                        <m:r>
                          <a:rPr lang="tr-TR" sz="2300" i="1">
                            <a:latin typeface="Cambria Math"/>
                            <a:ea typeface="Cambria Math"/>
                          </a:rPr>
                          <m:t>∆ </m:t>
                        </m:r>
                        <m:r>
                          <m:rPr>
                            <m:nor/>
                          </m:rPr>
                          <a:rPr lang="tr-TR" sz="2300" dirty="0"/>
                          <m:t>X</m:t>
                        </m:r>
                      </m:num>
                      <m:den>
                        <m:r>
                          <m:rPr>
                            <m:nor/>
                          </m:rPr>
                          <a:rPr lang="tr-TR" sz="2300" dirty="0"/>
                          <m:t>Xg</m:t>
                        </m:r>
                      </m:den>
                    </m:f>
                  </m:oMath>
                </a14:m>
                <a:r>
                  <a:rPr lang="tr-TR" sz="2300" dirty="0" smtClean="0"/>
                  <a:t>Bağıl </a:t>
                </a:r>
                <a:r>
                  <a:rPr lang="tr-TR" sz="2300" dirty="0"/>
                  <a:t>hata çoğu kez yüzde (%) olarak ifade edilir. </a:t>
                </a:r>
                <a:endParaRPr lang="tr-TR" sz="2300" dirty="0" smtClean="0"/>
              </a:p>
              <a:p>
                <a:r>
                  <a:rPr lang="tr-TR" sz="2300" dirty="0" smtClean="0"/>
                  <a:t>Bunun </a:t>
                </a:r>
                <a:r>
                  <a:rPr lang="tr-TR" sz="2300" dirty="0"/>
                  <a:t>için: Yüzde Hata = 100. </a:t>
                </a:r>
                <a14:m>
                  <m:oMath xmlns:m="http://schemas.openxmlformats.org/officeDocument/2006/math">
                    <m:r>
                      <a:rPr lang="tr-TR" sz="2300" i="1">
                        <a:latin typeface="Cambria Math"/>
                        <a:ea typeface="Cambria Math"/>
                      </a:rPr>
                      <m:t>𝜀</m:t>
                    </m:r>
                  </m:oMath>
                </a14:m>
                <a:endParaRPr lang="tr-TR" sz="2300" dirty="0"/>
              </a:p>
            </p:txBody>
          </p:sp>
        </mc:Choice>
        <mc:Fallback>
          <p:sp>
            <p:nvSpPr>
              <p:cNvPr id="3" name="İçerik Yer Tutucusu 2"/>
              <p:cNvSpPr>
                <a:spLocks noGrp="1" noRot="1" noChangeAspect="1" noMove="1" noResize="1" noEditPoints="1" noAdjustHandles="1" noChangeArrowheads="1" noChangeShapeType="1" noTextEdit="1"/>
              </p:cNvSpPr>
              <p:nvPr>
                <p:ph idx="1"/>
              </p:nvPr>
            </p:nvSpPr>
            <p:spPr>
              <a:blipFill rotWithShape="1">
                <a:blip r:embed="rId2"/>
                <a:stretch>
                  <a:fillRect l="-848" t="-1970"/>
                </a:stretch>
              </a:blipFill>
            </p:spPr>
            <p:txBody>
              <a:bodyPr/>
              <a:lstStyle/>
              <a:p>
                <a:r>
                  <a:rPr lang="tr-TR">
                    <a:noFill/>
                  </a:rPr>
                  <a:t> </a:t>
                </a:r>
              </a:p>
            </p:txBody>
          </p:sp>
        </mc:Fallback>
      </mc:AlternateContent>
    </p:spTree>
    <p:extLst>
      <p:ext uri="{BB962C8B-B14F-4D97-AF65-F5344CB8AC3E}">
        <p14:creationId xmlns:p14="http://schemas.microsoft.com/office/powerpoint/2010/main" val="4618767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ALETLERİN SINIFI</a:t>
            </a:r>
            <a:endParaRPr lang="tr-TR" dirty="0"/>
          </a:p>
        </p:txBody>
      </p:sp>
      <mc:AlternateContent xmlns:mc="http://schemas.openxmlformats.org/markup-compatibility/2006">
        <mc:Choice xmlns:a14="http://schemas.microsoft.com/office/drawing/2010/main" Requires="a14">
          <p:sp>
            <p:nvSpPr>
              <p:cNvPr id="3" name="İçerik Yer Tutucusu 2"/>
              <p:cNvSpPr>
                <a:spLocks noGrp="1"/>
              </p:cNvSpPr>
              <p:nvPr>
                <p:ph idx="1"/>
              </p:nvPr>
            </p:nvSpPr>
            <p:spPr/>
            <p:txBody>
              <a:bodyPr/>
              <a:lstStyle/>
              <a:p>
                <a:pPr algn="just"/>
                <a:r>
                  <a:rPr lang="tr-TR" dirty="0" smtClean="0"/>
                  <a:t>Ölçüm ne kadar doğru yapılırsa yapılsın ölçü aletlerinden kaynaklanacak hataların önüne geçilemez. Ölçü aletlerinin ne kadar hata yapabileceğini gösteren bir sınıfı vardır. s: Aletin sınıfı, </a:t>
                </a:r>
                <a:r>
                  <a:rPr lang="tr-TR" dirty="0" err="1"/>
                  <a:t>Xmax</a:t>
                </a:r>
                <a:r>
                  <a:rPr lang="tr-TR" dirty="0"/>
                  <a:t>: Aletin ölçebileceği maksimum </a:t>
                </a:r>
                <a:r>
                  <a:rPr lang="tr-TR" dirty="0" smtClean="0"/>
                  <a:t>değerdir</a:t>
                </a:r>
                <a:r>
                  <a:rPr lang="tr-TR" dirty="0"/>
                  <a:t>[1]. </a:t>
                </a:r>
                <a:endParaRPr lang="tr-TR" dirty="0" smtClean="0"/>
              </a:p>
              <a:p>
                <a14:m>
                  <m:oMath xmlns:m="http://schemas.openxmlformats.org/officeDocument/2006/math">
                    <m:r>
                      <a:rPr lang="tr-TR" b="0" i="1" smtClean="0">
                        <a:latin typeface="Cambria Math"/>
                        <a:ea typeface="Cambria Math"/>
                      </a:rPr>
                      <m:t>𝑆</m:t>
                    </m:r>
                    <m:r>
                      <a:rPr lang="tr-TR" i="1">
                        <a:latin typeface="Cambria Math"/>
                        <a:ea typeface="Cambria Math"/>
                      </a:rPr>
                      <m:t>= </m:t>
                    </m:r>
                    <m:f>
                      <m:fPr>
                        <m:ctrlPr>
                          <a:rPr lang="tr-TR" i="1">
                            <a:latin typeface="Cambria Math"/>
                            <a:ea typeface="Cambria Math"/>
                          </a:rPr>
                        </m:ctrlPr>
                      </m:fPr>
                      <m:num>
                        <m:r>
                          <a:rPr lang="tr-TR" i="1">
                            <a:latin typeface="Cambria Math"/>
                            <a:ea typeface="Cambria Math"/>
                          </a:rPr>
                          <m:t>∆ </m:t>
                        </m:r>
                        <m:r>
                          <m:rPr>
                            <m:nor/>
                          </m:rPr>
                          <a:rPr lang="tr-TR" dirty="0"/>
                          <m:t>X</m:t>
                        </m:r>
                      </m:num>
                      <m:den>
                        <m:r>
                          <m:rPr>
                            <m:nor/>
                          </m:rPr>
                          <a:rPr lang="tr-TR" dirty="0"/>
                          <m:t>X</m:t>
                        </m:r>
                        <m:r>
                          <m:rPr>
                            <m:nor/>
                          </m:rPr>
                          <a:rPr lang="tr-TR" b="0" i="0" dirty="0" smtClean="0"/>
                          <m:t>max</m:t>
                        </m:r>
                      </m:den>
                    </m:f>
                  </m:oMath>
                </a14:m>
                <a:r>
                  <a:rPr lang="tr-TR" dirty="0" smtClean="0"/>
                  <a:t>.100</a:t>
                </a:r>
              </a:p>
              <a:p>
                <a:pPr algn="just"/>
                <a:r>
                  <a:rPr lang="tr-TR" dirty="0"/>
                  <a:t>Bu değer genelde % olarak kullanılmaktadır. İmal edilen aletler 0,1 0,2 0,5 1 1,5 2,5 5 sınıflarından birinden olur. Mümkünse sınıfı düşük olanlar tercih </a:t>
                </a:r>
                <a:r>
                  <a:rPr lang="tr-TR" dirty="0" smtClean="0"/>
                  <a:t>edilmelidir</a:t>
                </a:r>
                <a:r>
                  <a:rPr lang="tr-TR" dirty="0"/>
                  <a:t>[1]. </a:t>
                </a:r>
              </a:p>
            </p:txBody>
          </p:sp>
        </mc:Choice>
        <mc:Fallback>
          <p:sp>
            <p:nvSpPr>
              <p:cNvPr id="3" name="İçerik Yer Tutucusu 2"/>
              <p:cNvSpPr>
                <a:spLocks noGrp="1" noRot="1" noChangeAspect="1" noMove="1" noResize="1" noEditPoints="1" noAdjustHandles="1" noChangeArrowheads="1" noChangeShapeType="1" noTextEdit="1"/>
              </p:cNvSpPr>
              <p:nvPr>
                <p:ph idx="1"/>
              </p:nvPr>
            </p:nvSpPr>
            <p:spPr>
              <a:blipFill rotWithShape="1">
                <a:blip r:embed="rId2"/>
                <a:stretch>
                  <a:fillRect l="-606" t="-1515" r="-1515"/>
                </a:stretch>
              </a:blipFill>
            </p:spPr>
            <p:txBody>
              <a:bodyPr/>
              <a:lstStyle/>
              <a:p>
                <a:r>
                  <a:rPr lang="tr-TR">
                    <a:noFill/>
                  </a:rPr>
                  <a:t> </a:t>
                </a:r>
              </a:p>
            </p:txBody>
          </p:sp>
        </mc:Fallback>
      </mc:AlternateContent>
    </p:spTree>
    <p:extLst>
      <p:ext uri="{BB962C8B-B14F-4D97-AF65-F5344CB8AC3E}">
        <p14:creationId xmlns:p14="http://schemas.microsoft.com/office/powerpoint/2010/main" val="27449867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SORU</a:t>
            </a:r>
            <a:endParaRPr lang="tr-TR" dirty="0"/>
          </a:p>
        </p:txBody>
      </p:sp>
      <p:sp>
        <p:nvSpPr>
          <p:cNvPr id="3" name="İçerik Yer Tutucusu 2"/>
          <p:cNvSpPr>
            <a:spLocks noGrp="1"/>
          </p:cNvSpPr>
          <p:nvPr>
            <p:ph idx="1"/>
          </p:nvPr>
        </p:nvSpPr>
        <p:spPr/>
        <p:txBody>
          <a:bodyPr/>
          <a:lstStyle/>
          <a:p>
            <a:r>
              <a:rPr lang="tr-TR" dirty="0"/>
              <a:t>12 voltluk bir akünün gerilimi </a:t>
            </a:r>
            <a:r>
              <a:rPr lang="tr-TR" dirty="0" smtClean="0"/>
              <a:t>12,2 </a:t>
            </a:r>
            <a:r>
              <a:rPr lang="tr-TR" dirty="0"/>
              <a:t>volt olarak ölçülüyor. Yapılan mutlak hatayı ve bağıl hatayı ve yüzde hatayı bulunuz.</a:t>
            </a:r>
          </a:p>
        </p:txBody>
      </p:sp>
    </p:spTree>
    <p:extLst>
      <p:ext uri="{BB962C8B-B14F-4D97-AF65-F5344CB8AC3E}">
        <p14:creationId xmlns:p14="http://schemas.microsoft.com/office/powerpoint/2010/main" val="14379563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SORU</a:t>
            </a:r>
            <a:endParaRPr lang="tr-TR" dirty="0"/>
          </a:p>
        </p:txBody>
      </p:sp>
      <p:sp>
        <p:nvSpPr>
          <p:cNvPr id="3" name="İçerik Yer Tutucusu 2"/>
          <p:cNvSpPr>
            <a:spLocks noGrp="1"/>
          </p:cNvSpPr>
          <p:nvPr>
            <p:ph idx="1"/>
          </p:nvPr>
        </p:nvSpPr>
        <p:spPr/>
        <p:txBody>
          <a:bodyPr/>
          <a:lstStyle/>
          <a:p>
            <a:r>
              <a:rPr lang="tr-TR" dirty="0"/>
              <a:t>Bir gerilim 1 sınıfından </a:t>
            </a:r>
            <a:r>
              <a:rPr lang="tr-TR" dirty="0" smtClean="0"/>
              <a:t>500 voltluk </a:t>
            </a:r>
            <a:r>
              <a:rPr lang="tr-TR" dirty="0"/>
              <a:t>voltmetreyle 220 V olarak ölçülüyorsa bu gerilimin gerçek değeri ne olabilir?</a:t>
            </a:r>
          </a:p>
        </p:txBody>
      </p:sp>
    </p:spTree>
    <p:extLst>
      <p:ext uri="{BB962C8B-B14F-4D97-AF65-F5344CB8AC3E}">
        <p14:creationId xmlns:p14="http://schemas.microsoft.com/office/powerpoint/2010/main" val="7721221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SORU</a:t>
            </a:r>
            <a:endParaRPr lang="tr-TR" dirty="0"/>
          </a:p>
        </p:txBody>
      </p:sp>
      <p:sp>
        <p:nvSpPr>
          <p:cNvPr id="3" name="İçerik Yer Tutucusu 2"/>
          <p:cNvSpPr>
            <a:spLocks noGrp="1"/>
          </p:cNvSpPr>
          <p:nvPr>
            <p:ph idx="1"/>
          </p:nvPr>
        </p:nvSpPr>
        <p:spPr/>
        <p:txBody>
          <a:bodyPr/>
          <a:lstStyle/>
          <a:p>
            <a:r>
              <a:rPr lang="tr-TR" dirty="0" smtClean="0"/>
              <a:t>10 </a:t>
            </a:r>
            <a:r>
              <a:rPr lang="tr-TR" dirty="0"/>
              <a:t>voltluk bir akünün gerilimi; </a:t>
            </a:r>
            <a:endParaRPr lang="tr-TR" dirty="0" smtClean="0"/>
          </a:p>
          <a:p>
            <a:r>
              <a:rPr lang="tr-TR" dirty="0" smtClean="0"/>
              <a:t>a- </a:t>
            </a:r>
            <a:r>
              <a:rPr lang="tr-TR" dirty="0"/>
              <a:t>Sınıfı 2,5 olan </a:t>
            </a:r>
            <a:r>
              <a:rPr lang="tr-TR" dirty="0" smtClean="0"/>
              <a:t>18 </a:t>
            </a:r>
            <a:r>
              <a:rPr lang="tr-TR" dirty="0"/>
              <a:t>voltluk bir </a:t>
            </a:r>
            <a:r>
              <a:rPr lang="tr-TR" dirty="0" smtClean="0"/>
              <a:t>voltmetreyle hata payı nedir? </a:t>
            </a:r>
          </a:p>
          <a:p>
            <a:r>
              <a:rPr lang="tr-TR" dirty="0" smtClean="0"/>
              <a:t>b- </a:t>
            </a:r>
            <a:r>
              <a:rPr lang="tr-TR" dirty="0"/>
              <a:t>Sınıfı 1 olan </a:t>
            </a:r>
            <a:r>
              <a:rPr lang="tr-TR" dirty="0" smtClean="0"/>
              <a:t>180 </a:t>
            </a:r>
            <a:r>
              <a:rPr lang="tr-TR" dirty="0"/>
              <a:t>voltluk bir </a:t>
            </a:r>
            <a:r>
              <a:rPr lang="tr-TR" dirty="0" smtClean="0"/>
              <a:t>voltmetreyle hata </a:t>
            </a:r>
            <a:r>
              <a:rPr lang="tr-TR" dirty="0"/>
              <a:t>payı nedir? </a:t>
            </a:r>
          </a:p>
        </p:txBody>
      </p:sp>
    </p:spTree>
    <p:extLst>
      <p:ext uri="{BB962C8B-B14F-4D97-AF65-F5344CB8AC3E}">
        <p14:creationId xmlns:p14="http://schemas.microsoft.com/office/powerpoint/2010/main" val="13774289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p:txBody>
          <a:bodyPr/>
          <a:lstStyle/>
          <a:p>
            <a:r>
              <a:rPr lang="tr-TR" dirty="0" smtClean="0"/>
              <a:t>[1] </a:t>
            </a:r>
            <a:r>
              <a:rPr lang="tr-TR" dirty="0" smtClean="0">
                <a:hlinkClick r:id="rId2"/>
              </a:rPr>
              <a:t>www.dhmi.gov.tr/getBinaryFile.aspx?Type=1&amp;dosyaID=567</a:t>
            </a:r>
            <a:r>
              <a:rPr lang="tr-TR" dirty="0" smtClean="0"/>
              <a:t> (Erişim </a:t>
            </a:r>
            <a:r>
              <a:rPr lang="tr-TR" dirty="0"/>
              <a:t>tar: </a:t>
            </a:r>
            <a:r>
              <a:rPr lang="tr-TR" dirty="0" smtClean="0"/>
              <a:t>19.11.2017)</a:t>
            </a:r>
          </a:p>
          <a:p>
            <a:endParaRPr lang="tr-TR" dirty="0"/>
          </a:p>
          <a:p>
            <a:endParaRPr lang="tr-TR" dirty="0"/>
          </a:p>
          <a:p>
            <a:endParaRPr lang="tr-TR" dirty="0"/>
          </a:p>
        </p:txBody>
      </p:sp>
    </p:spTree>
    <p:extLst>
      <p:ext uri="{BB962C8B-B14F-4D97-AF65-F5344CB8AC3E}">
        <p14:creationId xmlns:p14="http://schemas.microsoft.com/office/powerpoint/2010/main" val="29223146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Geçmişe bakış">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 xmlns:thm15="http://schemas.microsoft.com/office/thememl/2012/main" name="Retrospect" id="{5F128B03-DCCA-4EEB-AB3B-CF2899314A46}" vid="{9CC26709-368C-4D72-9060-94E5B3FF3CD6}"/>
    </a:ext>
  </a:extLst>
</a:theme>
</file>

<file path=docProps/app.xml><?xml version="1.0" encoding="utf-8"?>
<Properties xmlns="http://schemas.openxmlformats.org/officeDocument/2006/extended-properties" xmlns:vt="http://schemas.openxmlformats.org/officeDocument/2006/docPropsVTypes">
  <Template>Retrospect</Template>
  <TotalTime>1414</TotalTime>
  <Words>362</Words>
  <Application>Microsoft Office PowerPoint</Application>
  <PresentationFormat>Özel</PresentationFormat>
  <Paragraphs>34</Paragraphs>
  <Slides>10</Slides>
  <Notes>0</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Geçmişe bakış</vt:lpstr>
      <vt:lpstr>Ölçme hataları</vt:lpstr>
      <vt:lpstr>ÖLÇMEDE HATA NEDİR?</vt:lpstr>
      <vt:lpstr>MUTLAK HATA</vt:lpstr>
      <vt:lpstr>BAĞIL HATA</vt:lpstr>
      <vt:lpstr>ALETLERİN SINIFI</vt:lpstr>
      <vt:lpstr>SORU</vt:lpstr>
      <vt:lpstr>SORU</vt:lpstr>
      <vt:lpstr>SORU</vt:lpstr>
      <vt:lpstr>KAYNAKLAR</vt:lpstr>
      <vt:lpstr>DİNLEDİĞİNİZ İÇİN TEŞEKKÜRLER…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HAFTA KONU</dc:title>
  <dc:creator>ufuk</dc:creator>
  <cp:lastModifiedBy>Taner</cp:lastModifiedBy>
  <cp:revision>80</cp:revision>
  <dcterms:created xsi:type="dcterms:W3CDTF">2017-11-14T11:12:27Z</dcterms:created>
  <dcterms:modified xsi:type="dcterms:W3CDTF">2017-11-19T18:48:32Z</dcterms:modified>
</cp:coreProperties>
</file>