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Ölçme hataları</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ÖLÇMEDE HATA NEDİR?</a:t>
            </a:r>
            <a:endParaRPr lang="tr-TR" dirty="0"/>
          </a:p>
        </p:txBody>
      </p:sp>
      <p:sp>
        <p:nvSpPr>
          <p:cNvPr id="3" name="İçerik Yer Tutucusu 2"/>
          <p:cNvSpPr>
            <a:spLocks noGrp="1"/>
          </p:cNvSpPr>
          <p:nvPr>
            <p:ph idx="1"/>
          </p:nvPr>
        </p:nvSpPr>
        <p:spPr/>
        <p:txBody>
          <a:bodyPr>
            <a:normAutofit/>
          </a:bodyPr>
          <a:lstStyle/>
          <a:p>
            <a:pPr algn="just"/>
            <a:r>
              <a:rPr lang="tr-TR" sz="2600" dirty="0"/>
              <a:t>Yapılan her ölçme işleminin sonucunda bulunan değer ile ölçülen büyüklüğün gerçek değeri arasında mutlaka bir miktar fark vardır. Buna “hata” denir. Hatalar, ölçü aletinden, ölçmeyi yapan kişiden, ölçmede kullanılan yöntemden, sonucu okuma ve belirtme şeklinden kaynaklanabilir. Hata miktarı değişik biçimlerde ifade </a:t>
            </a:r>
            <a:r>
              <a:rPr lang="tr-TR" sz="2600" dirty="0" smtClean="0"/>
              <a:t>edilebilir[1].</a:t>
            </a:r>
            <a:endParaRPr lang="tr-TR" sz="2600" dirty="0"/>
          </a:p>
        </p:txBody>
      </p:sp>
    </p:spTree>
    <p:extLst>
      <p:ext uri="{BB962C8B-B14F-4D97-AF65-F5344CB8AC3E}">
        <p14:creationId xmlns:p14="http://schemas.microsoft.com/office/powerpoint/2010/main" val="276870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MUTLAK HATA</a:t>
            </a:r>
            <a:endParaRPr lang="tr-TR"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noAutofit/>
              </a:bodyPr>
              <a:lstStyle/>
              <a:p>
                <a:pPr algn="just"/>
                <a:r>
                  <a:rPr lang="tr-TR" sz="2300" dirty="0" smtClean="0"/>
                  <a:t>Mutlak hata Büyüklüğün gerçek değeri ile ölçüm sonucu bulunan değer arasındaki farkın mutlak değeridir[1]. </a:t>
                </a:r>
              </a:p>
              <a:p>
                <a:pPr algn="just"/>
                <a:r>
                  <a:rPr lang="tr-TR" sz="2300" dirty="0" err="1" smtClean="0"/>
                  <a:t>Xg</a:t>
                </a:r>
                <a:r>
                  <a:rPr lang="tr-TR" sz="2300" dirty="0"/>
                  <a:t>: Ölçülecek büyüklüğün değeri, </a:t>
                </a:r>
                <a:endParaRPr lang="tr-TR" sz="2300" dirty="0" smtClean="0"/>
              </a:p>
              <a:p>
                <a:pPr algn="just"/>
                <a:r>
                  <a:rPr lang="tr-TR" sz="2300" dirty="0" smtClean="0"/>
                  <a:t>X</a:t>
                </a:r>
                <a:r>
                  <a:rPr lang="tr-TR" sz="2300" dirty="0"/>
                  <a:t>: Bulunan değer, </a:t>
                </a:r>
                <a:endParaRPr lang="tr-TR" sz="2300" dirty="0" smtClean="0"/>
              </a:p>
              <a:p>
                <a:pPr algn="just"/>
                <a14:m>
                  <m:oMath xmlns:m="http://schemas.openxmlformats.org/officeDocument/2006/math">
                    <m:r>
                      <a:rPr lang="tr-TR" sz="2300" i="1" smtClean="0">
                        <a:latin typeface="Cambria Math"/>
                        <a:ea typeface="Cambria Math"/>
                      </a:rPr>
                      <m:t>∆</m:t>
                    </m:r>
                  </m:oMath>
                </a14:m>
                <a:r>
                  <a:rPr lang="tr-TR" sz="2300" dirty="0" smtClean="0"/>
                  <a:t>X</a:t>
                </a:r>
                <a:r>
                  <a:rPr lang="tr-TR" sz="2300" dirty="0"/>
                  <a:t>: Mutlak hata </a:t>
                </a:r>
                <a14:m>
                  <m:oMath xmlns:m="http://schemas.openxmlformats.org/officeDocument/2006/math">
                    <m:r>
                      <a:rPr lang="tr-TR" sz="2300" i="1">
                        <a:latin typeface="Cambria Math"/>
                        <a:ea typeface="Cambria Math"/>
                      </a:rPr>
                      <m:t>∆ </m:t>
                    </m:r>
                  </m:oMath>
                </a14:m>
                <a:r>
                  <a:rPr lang="tr-TR" sz="2300" dirty="0" smtClean="0"/>
                  <a:t>X = |</a:t>
                </a:r>
                <a:r>
                  <a:rPr lang="tr-TR" sz="2300" dirty="0" err="1" smtClean="0"/>
                  <a:t>Xg</a:t>
                </a:r>
                <a:r>
                  <a:rPr lang="tr-TR" sz="2300" dirty="0" smtClean="0"/>
                  <a:t> – X| </a:t>
                </a:r>
              </a:p>
              <a:p>
                <a:pPr algn="just"/>
                <a:r>
                  <a:rPr lang="tr-TR" sz="2300" dirty="0" smtClean="0"/>
                  <a:t>Mutlak </a:t>
                </a:r>
                <a:r>
                  <a:rPr lang="tr-TR" sz="2300" dirty="0"/>
                  <a:t>hata, ölçme işleminin ne kadar doğru yapıldığı konusunda yeterli miktarda açıklayıcı değildir. Gerçekte hata miktarı ölçülen büyüklüğün miktarına da </a:t>
                </a:r>
                <a:r>
                  <a:rPr lang="tr-TR" sz="2300" dirty="0" smtClean="0"/>
                  <a:t>bağlıdır</a:t>
                </a:r>
                <a:r>
                  <a:rPr lang="tr-TR" sz="2300" dirty="0"/>
                  <a:t>[1]. </a:t>
                </a:r>
                <a:r>
                  <a:rPr lang="tr-TR" sz="2300" dirty="0" smtClean="0"/>
                  <a:t> </a:t>
                </a:r>
              </a:p>
              <a:p>
                <a:pPr algn="just"/>
                <a:r>
                  <a:rPr lang="tr-TR" sz="2300" dirty="0" smtClean="0"/>
                  <a:t>Örneğin </a:t>
                </a:r>
                <a:r>
                  <a:rPr lang="tr-TR" sz="2300" dirty="0"/>
                  <a:t>1 metrede yapılan 5 cm hata, 5 metrede yapılan 10 </a:t>
                </a:r>
                <a:r>
                  <a:rPr lang="tr-TR" sz="2300" dirty="0" err="1"/>
                  <a:t>cm’lik</a:t>
                </a:r>
                <a:r>
                  <a:rPr lang="tr-TR" sz="2300" dirty="0"/>
                  <a:t> hatadan daha az değildir. </a:t>
                </a: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1">
                <a:blip r:embed="rId2"/>
                <a:stretch>
                  <a:fillRect l="-1758" t="-1970" r="-1758" b="-6061"/>
                </a:stretch>
              </a:blipFill>
            </p:spPr>
            <p:txBody>
              <a:bodyPr/>
              <a:lstStyle/>
              <a:p>
                <a:r>
                  <a:rPr lang="tr-TR">
                    <a:noFill/>
                  </a:rPr>
                  <a:t> </a:t>
                </a:r>
              </a:p>
            </p:txBody>
          </p:sp>
        </mc:Fallback>
      </mc:AlternateContent>
    </p:spTree>
    <p:extLst>
      <p:ext uri="{BB962C8B-B14F-4D97-AF65-F5344CB8AC3E}">
        <p14:creationId xmlns:p14="http://schemas.microsoft.com/office/powerpoint/2010/main" val="1117128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BAĞIL HATA</a:t>
            </a:r>
            <a:endParaRPr lang="tr-TR"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normAutofit/>
              </a:bodyPr>
              <a:lstStyle/>
              <a:p>
                <a:r>
                  <a:rPr lang="tr-TR" sz="2300" dirty="0" smtClean="0"/>
                  <a:t>Bağıl Hata Yapılan mutlak hatanın büyüklüğün miktarına oranıdır. </a:t>
                </a:r>
              </a:p>
              <a:p>
                <a:r>
                  <a:rPr lang="tr-TR" sz="2300" dirty="0" smtClean="0"/>
                  <a:t>Bir </a:t>
                </a:r>
                <a:r>
                  <a:rPr lang="tr-TR" sz="2300" dirty="0"/>
                  <a:t>oran olduğundan birimi </a:t>
                </a:r>
                <a:r>
                  <a:rPr lang="tr-TR" sz="2300" dirty="0" smtClean="0"/>
                  <a:t>yoktur</a:t>
                </a:r>
                <a:r>
                  <a:rPr lang="tr-TR" sz="2300" dirty="0"/>
                  <a:t>[1</a:t>
                </a:r>
                <a:r>
                  <a:rPr lang="tr-TR" sz="2300" dirty="0" smtClean="0"/>
                  <a:t>]. </a:t>
                </a:r>
              </a:p>
              <a:p>
                <a14:m>
                  <m:oMath xmlns:m="http://schemas.openxmlformats.org/officeDocument/2006/math">
                    <m:r>
                      <a:rPr lang="tr-TR" sz="2300" i="1" smtClean="0">
                        <a:latin typeface="Cambria Math"/>
                        <a:ea typeface="Cambria Math"/>
                      </a:rPr>
                      <m:t>𝜀</m:t>
                    </m:r>
                    <m:r>
                      <a:rPr lang="tr-TR" sz="2300" b="0" i="1" smtClean="0">
                        <a:latin typeface="Cambria Math"/>
                        <a:ea typeface="Cambria Math"/>
                      </a:rPr>
                      <m:t>= </m:t>
                    </m:r>
                    <m:f>
                      <m:fPr>
                        <m:ctrlPr>
                          <a:rPr lang="tr-TR" sz="2300" b="0" i="1" smtClean="0">
                            <a:latin typeface="Cambria Math"/>
                            <a:ea typeface="Cambria Math"/>
                          </a:rPr>
                        </m:ctrlPr>
                      </m:fPr>
                      <m:num>
                        <m:r>
                          <a:rPr lang="tr-TR" sz="2300" i="1">
                            <a:latin typeface="Cambria Math"/>
                            <a:ea typeface="Cambria Math"/>
                          </a:rPr>
                          <m:t>∆ </m:t>
                        </m:r>
                        <m:r>
                          <m:rPr>
                            <m:nor/>
                          </m:rPr>
                          <a:rPr lang="tr-TR" sz="2300" dirty="0"/>
                          <m:t>X</m:t>
                        </m:r>
                      </m:num>
                      <m:den>
                        <m:r>
                          <m:rPr>
                            <m:nor/>
                          </m:rPr>
                          <a:rPr lang="tr-TR" sz="2300" dirty="0"/>
                          <m:t>Xg</m:t>
                        </m:r>
                      </m:den>
                    </m:f>
                  </m:oMath>
                </a14:m>
                <a:r>
                  <a:rPr lang="tr-TR" sz="2300" dirty="0" smtClean="0"/>
                  <a:t>Bağıl </a:t>
                </a:r>
                <a:r>
                  <a:rPr lang="tr-TR" sz="2300" dirty="0"/>
                  <a:t>hata çoğu kez yüzde (%) olarak ifade edilir. </a:t>
                </a:r>
                <a:endParaRPr lang="tr-TR" sz="2300" dirty="0" smtClean="0"/>
              </a:p>
              <a:p>
                <a:r>
                  <a:rPr lang="tr-TR" sz="2300" dirty="0" smtClean="0"/>
                  <a:t>Bunun </a:t>
                </a:r>
                <a:r>
                  <a:rPr lang="tr-TR" sz="2300" dirty="0"/>
                  <a:t>için: Yüzde Hata = 100. </a:t>
                </a:r>
                <a14:m>
                  <m:oMath xmlns:m="http://schemas.openxmlformats.org/officeDocument/2006/math">
                    <m:r>
                      <a:rPr lang="tr-TR" sz="2300" i="1">
                        <a:latin typeface="Cambria Math"/>
                        <a:ea typeface="Cambria Math"/>
                      </a:rPr>
                      <m:t>𝜀</m:t>
                    </m:r>
                  </m:oMath>
                </a14:m>
                <a:endParaRPr lang="tr-TR" sz="2300"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1">
                <a:blip r:embed="rId2"/>
                <a:stretch>
                  <a:fillRect l="-848" t="-1970"/>
                </a:stretch>
              </a:blipFill>
            </p:spPr>
            <p:txBody>
              <a:bodyPr/>
              <a:lstStyle/>
              <a:p>
                <a:r>
                  <a:rPr lang="tr-TR">
                    <a:noFill/>
                  </a:rPr>
                  <a:t> </a:t>
                </a:r>
              </a:p>
            </p:txBody>
          </p:sp>
        </mc:Fallback>
      </mc:AlternateContent>
    </p:spTree>
    <p:extLst>
      <p:ext uri="{BB962C8B-B14F-4D97-AF65-F5344CB8AC3E}">
        <p14:creationId xmlns:p14="http://schemas.microsoft.com/office/powerpoint/2010/main" val="46187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ALETLERİN SINIFI</a:t>
            </a:r>
            <a:endParaRPr lang="tr-TR"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lstStyle/>
              <a:p>
                <a:pPr algn="just"/>
                <a:r>
                  <a:rPr lang="tr-TR" dirty="0" smtClean="0"/>
                  <a:t>Ölçüm ne kadar doğru yapılırsa yapılsın ölçü aletlerinden kaynaklanacak hataların önüne geçilemez. Ölçü aletlerinin ne kadar hata yapabileceğini gösteren bir sınıfı vardır. s: Aletin sınıfı, </a:t>
                </a:r>
                <a:r>
                  <a:rPr lang="tr-TR" dirty="0" err="1"/>
                  <a:t>Xmax</a:t>
                </a:r>
                <a:r>
                  <a:rPr lang="tr-TR" dirty="0"/>
                  <a:t>: Aletin ölçebileceği maksimum </a:t>
                </a:r>
                <a:r>
                  <a:rPr lang="tr-TR" dirty="0" smtClean="0"/>
                  <a:t>değerdir</a:t>
                </a:r>
                <a:r>
                  <a:rPr lang="tr-TR" dirty="0"/>
                  <a:t>[1]. </a:t>
                </a:r>
                <a:endParaRPr lang="tr-TR" dirty="0" smtClean="0"/>
              </a:p>
              <a:p>
                <a14:m>
                  <m:oMath xmlns:m="http://schemas.openxmlformats.org/officeDocument/2006/math">
                    <m:r>
                      <a:rPr lang="tr-TR" b="0" i="1" smtClean="0">
                        <a:latin typeface="Cambria Math"/>
                        <a:ea typeface="Cambria Math"/>
                      </a:rPr>
                      <m:t>𝑆</m:t>
                    </m:r>
                    <m:r>
                      <a:rPr lang="tr-TR" i="1">
                        <a:latin typeface="Cambria Math"/>
                        <a:ea typeface="Cambria Math"/>
                      </a:rPr>
                      <m:t>= </m:t>
                    </m:r>
                    <m:f>
                      <m:fPr>
                        <m:ctrlPr>
                          <a:rPr lang="tr-TR" i="1">
                            <a:latin typeface="Cambria Math"/>
                            <a:ea typeface="Cambria Math"/>
                          </a:rPr>
                        </m:ctrlPr>
                      </m:fPr>
                      <m:num>
                        <m:r>
                          <a:rPr lang="tr-TR" i="1">
                            <a:latin typeface="Cambria Math"/>
                            <a:ea typeface="Cambria Math"/>
                          </a:rPr>
                          <m:t>∆ </m:t>
                        </m:r>
                        <m:r>
                          <m:rPr>
                            <m:nor/>
                          </m:rPr>
                          <a:rPr lang="tr-TR" dirty="0"/>
                          <m:t>X</m:t>
                        </m:r>
                      </m:num>
                      <m:den>
                        <m:r>
                          <m:rPr>
                            <m:nor/>
                          </m:rPr>
                          <a:rPr lang="tr-TR" dirty="0"/>
                          <m:t>X</m:t>
                        </m:r>
                        <m:r>
                          <m:rPr>
                            <m:nor/>
                          </m:rPr>
                          <a:rPr lang="tr-TR" b="0" i="0" dirty="0" smtClean="0"/>
                          <m:t>max</m:t>
                        </m:r>
                      </m:den>
                    </m:f>
                  </m:oMath>
                </a14:m>
                <a:r>
                  <a:rPr lang="tr-TR" dirty="0" smtClean="0"/>
                  <a:t>.100</a:t>
                </a:r>
              </a:p>
              <a:p>
                <a:pPr algn="just"/>
                <a:r>
                  <a:rPr lang="tr-TR" dirty="0"/>
                  <a:t>Bu değer genelde % olarak kullanılmaktadır. İmal edilen aletler 0,1 0,2 0,5 1 1,5 2,5 5 sınıflarından birinden olur. Mümkünse sınıfı düşük olanlar tercih </a:t>
                </a:r>
                <a:r>
                  <a:rPr lang="tr-TR" dirty="0" smtClean="0"/>
                  <a:t>edilmelidir</a:t>
                </a:r>
                <a:r>
                  <a:rPr lang="tr-TR" dirty="0"/>
                  <a:t>[1]. </a:t>
                </a: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1">
                <a:blip r:embed="rId2"/>
                <a:stretch>
                  <a:fillRect l="-606" t="-1515" r="-1515"/>
                </a:stretch>
              </a:blipFill>
            </p:spPr>
            <p:txBody>
              <a:bodyPr/>
              <a:lstStyle/>
              <a:p>
                <a:r>
                  <a:rPr lang="tr-TR">
                    <a:noFill/>
                  </a:rPr>
                  <a:t> </a:t>
                </a:r>
              </a:p>
            </p:txBody>
          </p:sp>
        </mc:Fallback>
      </mc:AlternateContent>
    </p:spTree>
    <p:extLst>
      <p:ext uri="{BB962C8B-B14F-4D97-AF65-F5344CB8AC3E}">
        <p14:creationId xmlns:p14="http://schemas.microsoft.com/office/powerpoint/2010/main" val="274498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lstStyle/>
          <a:p>
            <a:r>
              <a:rPr lang="tr-TR" dirty="0"/>
              <a:t>12 voltluk bir akünün gerilimi </a:t>
            </a:r>
            <a:r>
              <a:rPr lang="tr-TR" dirty="0" smtClean="0"/>
              <a:t>12,2 </a:t>
            </a:r>
            <a:r>
              <a:rPr lang="tr-TR" dirty="0"/>
              <a:t>volt olarak ölçülüyor. Yapılan mutlak hatayı ve bağıl hatayı ve yüzde hatayı bulunuz.</a:t>
            </a:r>
          </a:p>
        </p:txBody>
      </p:sp>
    </p:spTree>
    <p:extLst>
      <p:ext uri="{BB962C8B-B14F-4D97-AF65-F5344CB8AC3E}">
        <p14:creationId xmlns:p14="http://schemas.microsoft.com/office/powerpoint/2010/main" val="143795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lstStyle/>
          <a:p>
            <a:r>
              <a:rPr lang="tr-TR" dirty="0"/>
              <a:t>Bir gerilim 1 sınıfından </a:t>
            </a:r>
            <a:r>
              <a:rPr lang="tr-TR" dirty="0" smtClean="0"/>
              <a:t>500 voltluk </a:t>
            </a:r>
            <a:r>
              <a:rPr lang="tr-TR" dirty="0"/>
              <a:t>voltmetreyle 220 V olarak ölçülüyorsa bu gerilimin gerçek değeri ne olabilir?</a:t>
            </a:r>
          </a:p>
        </p:txBody>
      </p:sp>
    </p:spTree>
    <p:extLst>
      <p:ext uri="{BB962C8B-B14F-4D97-AF65-F5344CB8AC3E}">
        <p14:creationId xmlns:p14="http://schemas.microsoft.com/office/powerpoint/2010/main" val="77212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lstStyle/>
          <a:p>
            <a:r>
              <a:rPr lang="tr-TR" dirty="0" smtClean="0"/>
              <a:t>10 </a:t>
            </a:r>
            <a:r>
              <a:rPr lang="tr-TR" dirty="0"/>
              <a:t>voltluk bir akünün gerilimi; </a:t>
            </a:r>
            <a:endParaRPr lang="tr-TR" dirty="0" smtClean="0"/>
          </a:p>
          <a:p>
            <a:r>
              <a:rPr lang="tr-TR" dirty="0" smtClean="0"/>
              <a:t>a- </a:t>
            </a:r>
            <a:r>
              <a:rPr lang="tr-TR" dirty="0"/>
              <a:t>Sınıfı 2,5 olan </a:t>
            </a:r>
            <a:r>
              <a:rPr lang="tr-TR" dirty="0" smtClean="0"/>
              <a:t>18 </a:t>
            </a:r>
            <a:r>
              <a:rPr lang="tr-TR" dirty="0"/>
              <a:t>voltluk bir </a:t>
            </a:r>
            <a:r>
              <a:rPr lang="tr-TR" dirty="0" smtClean="0"/>
              <a:t>voltmetreyle hata payı nedir? </a:t>
            </a:r>
          </a:p>
          <a:p>
            <a:r>
              <a:rPr lang="tr-TR" dirty="0" smtClean="0"/>
              <a:t>b- </a:t>
            </a:r>
            <a:r>
              <a:rPr lang="tr-TR" dirty="0"/>
              <a:t>Sınıfı 1 olan </a:t>
            </a:r>
            <a:r>
              <a:rPr lang="tr-TR" dirty="0" smtClean="0"/>
              <a:t>180 </a:t>
            </a:r>
            <a:r>
              <a:rPr lang="tr-TR" dirty="0"/>
              <a:t>voltluk bir </a:t>
            </a:r>
            <a:r>
              <a:rPr lang="tr-TR" dirty="0" smtClean="0"/>
              <a:t>voltmetreyle hata </a:t>
            </a:r>
            <a:r>
              <a:rPr lang="tr-TR" dirty="0"/>
              <a:t>payı nedir? </a:t>
            </a:r>
          </a:p>
        </p:txBody>
      </p:sp>
    </p:spTree>
    <p:extLst>
      <p:ext uri="{BB962C8B-B14F-4D97-AF65-F5344CB8AC3E}">
        <p14:creationId xmlns:p14="http://schemas.microsoft.com/office/powerpoint/2010/main" val="137742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tr-TR" dirty="0" smtClean="0">
                <a:hlinkClick r:id="rId2"/>
              </a:rPr>
              <a:t>www.dhmi.gov.tr/getBinaryFile.aspx?Type=1&amp;dosyaID=567</a:t>
            </a:r>
            <a:r>
              <a:rPr lang="tr-TR" dirty="0" smtClean="0"/>
              <a:t> (Erişim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1414</TotalTime>
  <Words>362</Words>
  <Application>Microsoft Office PowerPoint</Application>
  <PresentationFormat>Özel</PresentationFormat>
  <Paragraphs>34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Geçmişe bakış</vt:lpstr>
      <vt:lpstr>Ölçme hataları</vt:lpstr>
      <vt:lpstr>ÖLÇMEDE HATA NEDİR?</vt:lpstr>
      <vt:lpstr>MUTLAK HATA</vt:lpstr>
      <vt:lpstr>BAĞIL HATA</vt:lpstr>
      <vt:lpstr>ALETLERİN SINIFI</vt:lpstr>
      <vt:lpstr>SORU</vt:lpstr>
      <vt:lpstr>SORU</vt:lpstr>
      <vt:lpstr>SORU</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80</cp:revision>
  <dcterms:created xsi:type="dcterms:W3CDTF">2017-11-14T11:12:27Z</dcterms:created>
  <dcterms:modified xsi:type="dcterms:W3CDTF">2017-11-19T18:48:32Z</dcterms:modified>
</cp:coreProperties>
</file>