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69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AB977-F39B-438D-8E23-BED0B0615218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58DE-E567-465E-81D7-BD0AD4D2ACE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8DA323-654F-4E02-A79F-52BB0FDE7B49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BAA91F-5267-4AFA-8681-7248ADC68B44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587B2-A27A-4B93-98F2-3EA458C85710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FA60E-EEF2-47A1-AFE2-97D4E52F0B57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F0FC-BC6F-4581-A34E-6949D18B6C0D}" type="datetimeFigureOut">
              <a:rPr lang="tr-TR" smtClean="0"/>
              <a:pPr/>
              <a:t>14.03.2019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A6391-7DD1-4ACF-8F14-709FBED98B74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jpeg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celebritydiagnosis.com/wp-content/uploads/2010/03/newborn-hearing-screen.jpg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3"/>
            <a:ext cx="8229600" cy="3222625"/>
          </a:xfrm>
        </p:spPr>
        <p:txBody>
          <a:bodyPr/>
          <a:lstStyle/>
          <a:p>
            <a:pPr eaLnBrk="1" hangingPunct="1"/>
            <a:r>
              <a:rPr lang="tr-TR" altLang="en-US" sz="4000" smtClean="0">
                <a:latin typeface="Verdana" pitchFamily="34" charset="0"/>
              </a:rPr>
              <a:t>İŞİTME ENGELLİ ÇOCUKLAR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CGL413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Çocuk Gelişimi</a:t>
            </a:r>
            <a:br>
              <a:rPr lang="tr-TR" altLang="en-US" sz="4000" smtClean="0">
                <a:latin typeface="Verdana" pitchFamily="34" charset="0"/>
              </a:rPr>
            </a:br>
            <a:r>
              <a:rPr lang="tr-TR" altLang="en-US" sz="4000" smtClean="0">
                <a:latin typeface="Verdana" pitchFamily="34" charset="0"/>
              </a:rPr>
              <a:t>Yrd. Doç. Suna YILMAZ</a:t>
            </a:r>
          </a:p>
        </p:txBody>
      </p:sp>
      <p:pic>
        <p:nvPicPr>
          <p:cNvPr id="10243" name="Picture 22" descr="MCj04284250000[1]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4292600"/>
            <a:ext cx="1905000" cy="1689100"/>
          </a:xfrm>
        </p:spPr>
      </p:pic>
      <p:pic>
        <p:nvPicPr>
          <p:cNvPr id="10244" name="Picture 31" descr="MCj03453270000[1]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6875463" y="4149725"/>
            <a:ext cx="1776412" cy="1820863"/>
          </a:xfrm>
        </p:spPr>
      </p:pic>
      <p:graphicFrame>
        <p:nvGraphicFramePr>
          <p:cNvPr id="10245" name="Object 3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8313" y="3933825"/>
          <a:ext cx="4035425" cy="2189163"/>
        </p:xfrm>
        <a:graphic>
          <a:graphicData uri="http://schemas.openxmlformats.org/presentationml/2006/ole">
            <p:oleObj spid="_x0000_s1026" name="Grafik" r:id="rId5" imgW="4038735" imgH="2190642" progId="MSGraph.Chart.8">
              <p:embed followColorScheme="full"/>
            </p:oleObj>
          </a:graphicData>
        </a:graphic>
      </p:graphicFrame>
      <p:pic>
        <p:nvPicPr>
          <p:cNvPr id="10246" name="Picture 35" descr="MPj04230320000[1]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250825" y="3860800"/>
            <a:ext cx="4321175" cy="2663825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8496300" cy="626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836613"/>
            <a:ext cx="7561263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7" name="TextBox 2"/>
          <p:cNvSpPr txBox="1">
            <a:spLocks noChangeArrowheads="1"/>
          </p:cNvSpPr>
          <p:nvPr/>
        </p:nvSpPr>
        <p:spPr bwMode="auto">
          <a:xfrm>
            <a:off x="971550" y="333375"/>
            <a:ext cx="71294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altLang="en-US" sz="2400" b="1">
                <a:latin typeface="Comic Sans MS" pitchFamily="66" charset="0"/>
              </a:rPr>
              <a:t>Behavioural observation audiometry</a:t>
            </a:r>
            <a:endParaRPr lang="en-US" altLang="en-US" sz="2400" b="1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C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404813"/>
            <a:ext cx="71278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ext Box 6"/>
          <p:cNvSpPr txBox="1">
            <a:spLocks noChangeArrowheads="1"/>
          </p:cNvSpPr>
          <p:nvPr/>
        </p:nvSpPr>
        <p:spPr bwMode="auto">
          <a:xfrm>
            <a:off x="15875" y="-7938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altLang="en-US">
                <a:latin typeface="Arial" charset="0"/>
              </a:rPr>
              <a:t>COR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600" smtClean="0">
                <a:latin typeface="Comic Sans MS" pitchFamily="66" charset="0"/>
              </a:rPr>
              <a:t>Oyun Odyometrisi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038600" cy="49244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sz="2400" smtClean="0">
                <a:latin typeface="Comic Sans MS" pitchFamily="66" charset="0"/>
              </a:rPr>
              <a:t>2-5 yaş arası çocuklarda kullanılır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en-US" sz="2400" smtClean="0">
                <a:latin typeface="Comic Sans MS" pitchFamily="66" charset="0"/>
              </a:rPr>
              <a:t>İşitme bir oyun (sesi duyunca küpü sepete atma, bir resim gösterme gibi) kullanılarak değerlendirlir.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tr-TR" alt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altLang="en-US" sz="2400" smtClean="0">
                <a:latin typeface="Comic Sans MS" pitchFamily="66" charset="0"/>
              </a:rPr>
              <a:t>Ses kulaklık ya da hoparlörden gönderilir.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altLang="en-US" sz="2400" smtClean="0"/>
          </a:p>
        </p:txBody>
      </p:sp>
      <p:pic>
        <p:nvPicPr>
          <p:cNvPr id="44037" name="Picture 5" descr="odyo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557338"/>
            <a:ext cx="4140200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600" smtClean="0">
                <a:latin typeface="Comic Sans MS" pitchFamily="66" charset="0"/>
              </a:rPr>
              <a:t>Kullanılan Uyaranlar</a:t>
            </a:r>
            <a:endParaRPr lang="en-US" altLang="en-US" sz="3600" smtClean="0">
              <a:latin typeface="Comic Sans MS" pitchFamily="66" charset="0"/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 sz="2800" dirty="0" smtClean="0">
                <a:latin typeface="Comic Sans MS" panose="030F0702030302020204" pitchFamily="66" charset="0"/>
              </a:rPr>
              <a:t>125 - 8000 Hz aralığındaki </a:t>
            </a:r>
            <a:r>
              <a:rPr lang="tr-TR" sz="2800" dirty="0">
                <a:latin typeface="Comic Sans MS" panose="030F0702030302020204" pitchFamily="66" charset="0"/>
              </a:rPr>
              <a:t>saf </a:t>
            </a:r>
            <a:r>
              <a:rPr lang="tr-TR" sz="2800" dirty="0" smtClean="0">
                <a:latin typeface="Comic Sans MS" panose="030F0702030302020204" pitchFamily="66" charset="0"/>
              </a:rPr>
              <a:t>sesler</a:t>
            </a:r>
          </a:p>
          <a:p>
            <a:pPr marL="0" indent="0">
              <a:buFont typeface="Arial" charset="0"/>
              <a:buNone/>
              <a:defRPr/>
            </a:pPr>
            <a:endParaRPr lang="tr-TR" sz="2800" dirty="0" smtClean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tr-TR" sz="2800" dirty="0" smtClean="0">
                <a:latin typeface="Comic Sans MS" panose="030F0702030302020204" pitchFamily="66" charset="0"/>
              </a:rPr>
              <a:t>Beyaz gürültü, Darbant gürültü ya da değişken sesler</a:t>
            </a:r>
          </a:p>
          <a:p>
            <a:pPr marL="0" indent="0">
              <a:buFont typeface="Arial" charset="0"/>
              <a:buNone/>
              <a:defRPr/>
            </a:pPr>
            <a:endParaRPr lang="tr-TR" sz="2800" dirty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tr-TR" sz="2800" dirty="0">
                <a:latin typeface="Comic Sans MS" panose="030F0702030302020204" pitchFamily="66" charset="0"/>
              </a:rPr>
              <a:t>Ling 6 sesi (şşh, sss, mmm, ohh, aah, iii</a:t>
            </a:r>
            <a:r>
              <a:rPr lang="tr-TR" sz="2800" dirty="0" smtClean="0">
                <a:latin typeface="Comic Sans MS" panose="030F0702030302020204" pitchFamily="66" charset="0"/>
              </a:rPr>
              <a:t>)</a:t>
            </a:r>
          </a:p>
          <a:p>
            <a:pPr>
              <a:defRPr/>
            </a:pPr>
            <a:endParaRPr lang="tr-TR" sz="2800" dirty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tr-TR" sz="2800" dirty="0">
                <a:latin typeface="Comic Sans MS" panose="030F0702030302020204" pitchFamily="66" charset="0"/>
              </a:rPr>
              <a:t>Konuşma sesi 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620713"/>
            <a:ext cx="8893175" cy="5976937"/>
          </a:xfrm>
        </p:spPr>
        <p:txBody>
          <a:bodyPr/>
          <a:lstStyle/>
          <a:p>
            <a:pPr>
              <a:defRPr/>
            </a:pPr>
            <a:endParaRPr lang="tr-TR" dirty="0"/>
          </a:p>
          <a:p>
            <a:pPr>
              <a:buFont typeface="Wingdings" pitchFamily="2" charset="2"/>
              <a:buNone/>
              <a:defRPr/>
            </a:pPr>
            <a:endParaRPr lang="tr-TR" dirty="0"/>
          </a:p>
          <a:p>
            <a:pPr marL="0" indent="0">
              <a:buFont typeface="Arial" charset="0"/>
              <a:buNone/>
              <a:defRPr/>
            </a:pPr>
            <a:endParaRPr lang="tr-TR" dirty="0" smtClean="0">
              <a:latin typeface="Comic Sans MS" panose="030F0702030302020204" pitchFamily="66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tr-TR" dirty="0" smtClean="0">
                <a:latin typeface="Comic Sans MS" panose="030F0702030302020204" pitchFamily="66" charset="0"/>
              </a:rPr>
              <a:t>Immitansmetrik ölçümler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dirty="0" smtClean="0">
                <a:latin typeface="Comic Sans MS" panose="030F0702030302020204" pitchFamily="66" charset="0"/>
              </a:rPr>
              <a:t>Otoakustik </a:t>
            </a:r>
            <a:r>
              <a:rPr lang="tr-TR" dirty="0">
                <a:latin typeface="Comic Sans MS" panose="030F0702030302020204" pitchFamily="66" charset="0"/>
              </a:rPr>
              <a:t>emisyon (OAE</a:t>
            </a:r>
            <a:r>
              <a:rPr lang="tr-TR" dirty="0" smtClean="0">
                <a:latin typeface="Comic Sans MS" panose="030F0702030302020204" pitchFamily="66" charset="0"/>
              </a:rPr>
              <a:t>)</a:t>
            </a:r>
            <a:endParaRPr lang="tr-TR" dirty="0">
              <a:latin typeface="Comic Sans MS" panose="030F0702030302020204" pitchFamily="66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tr-TR" dirty="0">
                <a:latin typeface="Comic Sans MS" panose="030F0702030302020204" pitchFamily="66" charset="0"/>
              </a:rPr>
              <a:t>İşitsel Beyin Sapı Cevapları (ABR)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tr-TR" dirty="0" smtClean="0">
                <a:latin typeface="Comic Sans MS" panose="030F0702030302020204" pitchFamily="66" charset="0"/>
              </a:rPr>
              <a:t>ASSR </a:t>
            </a:r>
            <a:r>
              <a:rPr lang="tr-TR" dirty="0">
                <a:latin typeface="Comic Sans MS" panose="030F0702030302020204" pitchFamily="66" charset="0"/>
              </a:rPr>
              <a:t>(Auditory Steady State Responses)</a:t>
            </a:r>
          </a:p>
          <a:p>
            <a:pPr>
              <a:buFont typeface="Wingdings" pitchFamily="2" charset="2"/>
              <a:buNone/>
              <a:defRPr/>
            </a:pP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46083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en-US" sz="3600" smtClean="0">
                <a:latin typeface="Comic Sans MS" pitchFamily="66" charset="0"/>
              </a:rPr>
              <a:t/>
            </a:r>
            <a:br>
              <a:rPr lang="tr-TR" altLang="en-US" sz="3600" smtClean="0">
                <a:latin typeface="Comic Sans MS" pitchFamily="66" charset="0"/>
              </a:rPr>
            </a:br>
            <a:r>
              <a:rPr lang="tr-TR" altLang="en-US" sz="3600" u="sng" smtClean="0">
                <a:latin typeface="Comic Sans MS" pitchFamily="66" charset="0"/>
              </a:rPr>
              <a:t>Objektif (Elektrofizyolojik testler)</a:t>
            </a:r>
            <a:br>
              <a:rPr lang="tr-TR" altLang="en-US" sz="3600" u="sng" smtClean="0">
                <a:latin typeface="Comic Sans MS" pitchFamily="66" charset="0"/>
              </a:rPr>
            </a:br>
            <a:endParaRPr lang="en-US" altLang="en-US" sz="3600" b="1" u="sng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200" b="1" smtClean="0">
                <a:latin typeface="Comic Sans MS" pitchFamily="66" charset="0"/>
              </a:rPr>
              <a:t>İmmitansmetrik Değerlendirme</a:t>
            </a:r>
            <a:br>
              <a:rPr lang="tr-TR" altLang="en-US" sz="3200" b="1" smtClean="0">
                <a:latin typeface="Comic Sans MS" pitchFamily="66" charset="0"/>
              </a:rPr>
            </a:br>
            <a:endParaRPr lang="tr-TR" altLang="en-US" sz="3200" smtClean="0">
              <a:latin typeface="Comic Sans MS" pitchFamily="66" charset="0"/>
            </a:endParaRPr>
          </a:p>
        </p:txBody>
      </p:sp>
      <p:pic>
        <p:nvPicPr>
          <p:cNvPr id="47107" name="Picture 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4213" y="1412875"/>
            <a:ext cx="3959225" cy="2405063"/>
          </a:xfrm>
          <a:noFill/>
        </p:spPr>
      </p:pic>
      <p:pic>
        <p:nvPicPr>
          <p:cNvPr id="47108" name="Picture 12" descr="odyo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003800" y="1412875"/>
            <a:ext cx="3671888" cy="2376488"/>
          </a:xfrm>
          <a:noFill/>
        </p:spPr>
      </p:pic>
      <p:sp>
        <p:nvSpPr>
          <p:cNvPr id="47109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3941763"/>
            <a:ext cx="8435975" cy="2189162"/>
          </a:xfrm>
        </p:spPr>
        <p:txBody>
          <a:bodyPr/>
          <a:lstStyle/>
          <a:p>
            <a:pPr eaLnBrk="1" hangingPunct="1"/>
            <a:r>
              <a:rPr lang="tr-TR" altLang="en-US" sz="2400" smtClean="0">
                <a:latin typeface="Comic Sans MS" pitchFamily="66" charset="0"/>
              </a:rPr>
              <a:t>Orta kulak fonksiyonunun değerlendirildiği test yöntemidir.</a:t>
            </a:r>
          </a:p>
          <a:p>
            <a:pPr eaLnBrk="1" hangingPunct="1"/>
            <a:r>
              <a:rPr lang="tr-TR" altLang="en-US" sz="2400" smtClean="0">
                <a:latin typeface="Comic Sans MS" pitchFamily="66" charset="0"/>
              </a:rPr>
              <a:t>Çocuğun kulağına plastik kulak tıkacı yerleştirilir.</a:t>
            </a:r>
          </a:p>
          <a:p>
            <a:pPr eaLnBrk="1" hangingPunct="1"/>
            <a:r>
              <a:rPr lang="tr-TR" altLang="en-US" sz="2400" smtClean="0">
                <a:latin typeface="Comic Sans MS" pitchFamily="66" charset="0"/>
              </a:rPr>
              <a:t>İmpedansmetre ile kulağa pompalanan basıncın değişim grafiği alınır.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188913"/>
            <a:ext cx="8229600" cy="1139825"/>
          </a:xfrm>
        </p:spPr>
        <p:txBody>
          <a:bodyPr/>
          <a:lstStyle/>
          <a:p>
            <a:pPr eaLnBrk="1" hangingPunct="1"/>
            <a:r>
              <a:rPr lang="tr-TR" altLang="en-US" sz="3600" smtClean="0">
                <a:latin typeface="Comic Sans MS" pitchFamily="66" charset="0"/>
              </a:rPr>
              <a:t>Oto Acoustic Emissions (OAE’s)</a:t>
            </a:r>
          </a:p>
        </p:txBody>
      </p:sp>
      <p:sp>
        <p:nvSpPr>
          <p:cNvPr id="4813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95288" y="1557338"/>
            <a:ext cx="4608512" cy="453072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90000"/>
              </a:lnSpc>
              <a:buFont typeface="Wingdings" pitchFamily="2" charset="2"/>
              <a:buNone/>
            </a:pPr>
            <a:r>
              <a:rPr lang="tr-TR" altLang="en-US" sz="2000" b="1" smtClean="0">
                <a:latin typeface="Comic Sans MS" pitchFamily="66" charset="0"/>
              </a:rPr>
              <a:t>İç kulak tarafından oluşturulan seslerdir.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None/>
            </a:pPr>
            <a:r>
              <a:rPr lang="tr-TR" altLang="en-US" sz="2000" b="1" smtClean="0">
                <a:latin typeface="Comic Sans MS" pitchFamily="66" charset="0"/>
              </a:rPr>
              <a:t>Otoakustik emisyonun oluşmasında anahtar rol oynayan dış tüy hücreleri hasara uğradığında, OAE azalır ya da yok olur.</a:t>
            </a:r>
          </a:p>
          <a:p>
            <a:pPr eaLnBrk="1" hangingPunct="1">
              <a:lnSpc>
                <a:spcPct val="200000"/>
              </a:lnSpc>
              <a:buFont typeface="Arial" charset="0"/>
              <a:buNone/>
            </a:pPr>
            <a:r>
              <a:rPr lang="tr-TR" altLang="en-US" sz="2000" b="1" i="1" smtClean="0">
                <a:latin typeface="Comic Sans MS" pitchFamily="66" charset="0"/>
              </a:rPr>
              <a:t>Yenidoğan işitme taramasında kullanılan en yaygın yöntemdir. </a:t>
            </a:r>
          </a:p>
          <a:p>
            <a:pPr eaLnBrk="1" hangingPunct="1">
              <a:lnSpc>
                <a:spcPct val="200000"/>
              </a:lnSpc>
              <a:buFont typeface="Wingdings" pitchFamily="2" charset="2"/>
              <a:buNone/>
            </a:pPr>
            <a:endParaRPr lang="tr-TR" altLang="en-US" sz="2000" b="1" smtClean="0">
              <a:latin typeface="Comic Sans MS" pitchFamily="66" charset="0"/>
            </a:endParaRPr>
          </a:p>
        </p:txBody>
      </p:sp>
      <p:pic>
        <p:nvPicPr>
          <p:cNvPr id="48132" name="Picture 6" descr="OAE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9700" y="1052513"/>
            <a:ext cx="3600450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7" descr="EroScan-Newbor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72150" y="4724400"/>
            <a:ext cx="2665413" cy="19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en-US" sz="3600" b="1" smtClean="0">
                <a:latin typeface="Comic Sans MS" pitchFamily="66" charset="0"/>
              </a:rPr>
              <a:t>Auditory Brainstem Response (ABR) ile Değerlendirme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600200"/>
            <a:ext cx="4100512" cy="4530725"/>
          </a:xfrm>
        </p:spPr>
        <p:txBody>
          <a:bodyPr>
            <a:normAutofit fontScale="92500"/>
          </a:bodyPr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İşitme sinirinin sese verdiği cevap değerlendirilir.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tr-TR" altLang="en-US" sz="2400" dirty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tr-TR" altLang="en-US" sz="2400" dirty="0" smtClean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tr-TR" altLang="en-US" sz="2400" dirty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Günümüzde otomatik ABR yenidoğan işitme taramalarında yaygın olarak kullanılmaktadır.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tr-TR" altLang="en-US" sz="2400" dirty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Yanıt işitip işitmediğinden çok cevap var ya da yok şeklindedir.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tr-TR" altLang="en-US" sz="2400" dirty="0" smtClean="0">
              <a:latin typeface="Comic Sans MS" panose="030F0702030302020204" pitchFamily="66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tr-TR" altLang="en-US" sz="2400" dirty="0" smtClean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altLang="en-US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tr-TR" altLang="en-US" sz="2400" dirty="0" smtClean="0"/>
          </a:p>
        </p:txBody>
      </p:sp>
      <p:pic>
        <p:nvPicPr>
          <p:cNvPr id="49156" name="Picture 8" descr="Tam boyutlu görseli göster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2205038"/>
            <a:ext cx="2422525" cy="16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 descr="AB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1773238"/>
            <a:ext cx="2671762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en-US" sz="3600" b="1" smtClean="0">
                <a:latin typeface="Comic Sans MS" pitchFamily="66" charset="0"/>
              </a:rPr>
              <a:t>ASSR</a:t>
            </a:r>
            <a:endParaRPr lang="en-US" altLang="en-US" sz="3600" b="1" smtClean="0">
              <a:latin typeface="Comic Sans MS" pitchFamily="66" charset="0"/>
            </a:endParaRPr>
          </a:p>
        </p:txBody>
      </p:sp>
      <p:pic>
        <p:nvPicPr>
          <p:cNvPr id="50179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412875"/>
            <a:ext cx="8064500" cy="518477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z="3200" dirty="0" smtClean="0">
                <a:latin typeface="Comic Sans MS" pitchFamily="66" charset="0"/>
              </a:rPr>
              <a:t>İşitme kaybının konuşma ve lisan üzerindeki etkileri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smtClean="0">
                <a:latin typeface="Comic Sans MS" pitchFamily="66" charset="0"/>
              </a:rPr>
              <a:t>İşitme kaybının derecesine</a:t>
            </a:r>
          </a:p>
          <a:p>
            <a:pPr eaLnBrk="1" hangingPunct="1"/>
            <a:r>
              <a:rPr lang="tr-TR" altLang="en-US" smtClean="0">
                <a:latin typeface="Comic Sans MS" pitchFamily="66" charset="0"/>
              </a:rPr>
              <a:t>Başlama yaşına</a:t>
            </a:r>
          </a:p>
          <a:p>
            <a:pPr eaLnBrk="1" hangingPunct="1"/>
            <a:r>
              <a:rPr lang="tr-TR" altLang="en-US" smtClean="0">
                <a:latin typeface="Comic Sans MS" pitchFamily="66" charset="0"/>
              </a:rPr>
              <a:t>İşitme kaybının teşhis edildiği </a:t>
            </a:r>
          </a:p>
          <a:p>
            <a:pPr eaLnBrk="1" hangingPunct="1"/>
            <a:r>
              <a:rPr lang="tr-TR" altLang="en-US" smtClean="0">
                <a:latin typeface="Comic Sans MS" pitchFamily="66" charset="0"/>
              </a:rPr>
              <a:t>İşitme kaybına müdahale edildiği yaşa göre değişmektedir.</a:t>
            </a:r>
          </a:p>
        </p:txBody>
      </p:sp>
      <p:pic>
        <p:nvPicPr>
          <p:cNvPr id="32772" name="Picture 4" descr="MCj0433814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3429000"/>
            <a:ext cx="50482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MCj0433814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276475"/>
            <a:ext cx="50482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4" name="Picture 6" descr="MCj0433814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628775"/>
            <a:ext cx="50482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Picture 7" descr="MCj0433814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852738"/>
            <a:ext cx="50482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İçerik Yer Tutucusu 5"/>
          <p:cNvSpPr>
            <a:spLocks noGrp="1"/>
          </p:cNvSpPr>
          <p:nvPr>
            <p:ph idx="1"/>
          </p:nvPr>
        </p:nvSpPr>
        <p:spPr>
          <a:xfrm>
            <a:off x="457200" y="333375"/>
            <a:ext cx="8229600" cy="6335713"/>
          </a:xfrm>
        </p:spPr>
        <p:txBody>
          <a:bodyPr/>
          <a:lstStyle/>
          <a:p>
            <a:r>
              <a:rPr lang="tr-TR" altLang="en-US" sz="1600" smtClean="0">
                <a:latin typeface="Comic Sans MS" pitchFamily="66" charset="0"/>
              </a:rPr>
              <a:t>Peckham CS, Hearing Impairment in Childhood, British Medical Bulletin, 1986</a:t>
            </a:r>
          </a:p>
          <a:p>
            <a:r>
              <a:rPr lang="tr-TR" altLang="tr-TR" sz="1600" smtClean="0">
                <a:latin typeface="Comic Sans MS" pitchFamily="66" charset="0"/>
              </a:rPr>
              <a:t>Clark JG. Uses and abuses of hearing loss classification. </a:t>
            </a:r>
            <a:r>
              <a:rPr lang="tr-TR" altLang="tr-TR" sz="1600" i="1" smtClean="0">
                <a:latin typeface="Comic Sans MS" pitchFamily="66" charset="0"/>
              </a:rPr>
              <a:t>Asha. </a:t>
            </a:r>
            <a:r>
              <a:rPr lang="tr-TR" altLang="tr-TR" sz="1600" smtClean="0">
                <a:latin typeface="Comic Sans MS" pitchFamily="66" charset="0"/>
              </a:rPr>
              <a:t>Jul 1981;23(7):493-500.</a:t>
            </a:r>
          </a:p>
          <a:p>
            <a:r>
              <a:rPr lang="tr-TR" altLang="tr-TR" sz="1600" smtClean="0">
                <a:latin typeface="Comic Sans MS" pitchFamily="66" charset="0"/>
              </a:rPr>
              <a:t>Eisen, M. D. &amp; Ryugo, D. K. (2007). Hearing molecules: Contributions from genetic deafness. </a:t>
            </a:r>
            <a:r>
              <a:rPr lang="tr-TR" altLang="tr-TR" sz="1600" i="1" smtClean="0">
                <a:latin typeface="Comic Sans MS" pitchFamily="66" charset="0"/>
              </a:rPr>
              <a:t>Cellular and Molecular Life Sciences, 64</a:t>
            </a:r>
            <a:r>
              <a:rPr lang="tr-TR" altLang="tr-TR" sz="1600" smtClean="0">
                <a:latin typeface="Comic Sans MS" pitchFamily="66" charset="0"/>
              </a:rPr>
              <a:t>(5)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566-580.Eisen, Ryugo 2007.</a:t>
            </a:r>
          </a:p>
          <a:p>
            <a:r>
              <a:rPr lang="tr-TR" altLang="tr-TR" sz="1600" smtClean="0">
                <a:latin typeface="Comic Sans MS" pitchFamily="66" charset="0"/>
              </a:rPr>
              <a:t>Nance, W.&amp; Dodson, K. (2007). 2007 Marion Downs lecture part 1: How can newborn hearing screening be improved? </a:t>
            </a:r>
            <a:r>
              <a:rPr lang="tr-TR" altLang="tr-TR" sz="1600" i="1" smtClean="0">
                <a:latin typeface="Comic Sans MS" pitchFamily="66" charset="0"/>
              </a:rPr>
              <a:t>Audiology Today, 19</a:t>
            </a:r>
            <a:r>
              <a:rPr lang="tr-TR" altLang="tr-TR" sz="1600" smtClean="0">
                <a:latin typeface="Comic Sans MS" pitchFamily="66" charset="0"/>
              </a:rPr>
              <a:t>(4)</a:t>
            </a:r>
            <a:r>
              <a:rPr lang="tr-TR" altLang="tr-TR" sz="1600" i="1" smtClean="0">
                <a:latin typeface="Comic Sans MS" pitchFamily="66" charset="0"/>
              </a:rPr>
              <a:t>, </a:t>
            </a:r>
            <a:r>
              <a:rPr lang="tr-TR" altLang="tr-TR" sz="1600" smtClean="0">
                <a:latin typeface="Comic Sans MS" pitchFamily="66" charset="0"/>
              </a:rPr>
              <a:t>15-19.</a:t>
            </a:r>
          </a:p>
          <a:p>
            <a:r>
              <a:rPr lang="tr-TR" altLang="tr-TR" sz="1600" smtClean="0">
                <a:latin typeface="Comic Sans MS" pitchFamily="66" charset="0"/>
              </a:rPr>
              <a:t>Yenidoğan İşitme Taraması Eğitim Kitabı, T.C. Sağlık Bakanlığı, </a:t>
            </a:r>
            <a:r>
              <a:rPr lang="tr-TR" altLang="tr-TR" sz="1600" b="1" smtClean="0">
                <a:latin typeface="Comic Sans MS" pitchFamily="66" charset="0"/>
              </a:rPr>
              <a:t> </a:t>
            </a:r>
            <a:r>
              <a:rPr lang="tr-TR" altLang="tr-TR" sz="1600" smtClean="0">
                <a:latin typeface="Comic Sans MS" pitchFamily="66" charset="0"/>
              </a:rPr>
              <a:t>Başbakanlık Özürlüler İdaresi Başkanlığı, Dokuz Eylül, Gazi, Hacettepe ve Marmara Üniversiteleri, 2006.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 0-5 years, McCormick, B., Taylor and Francis, 1988</a:t>
            </a:r>
          </a:p>
          <a:p>
            <a:r>
              <a:rPr lang="tr-TR" altLang="tr-TR" sz="1600" smtClean="0">
                <a:latin typeface="Comic Sans MS" pitchFamily="66" charset="0"/>
              </a:rPr>
              <a:t>Pediatric audiology: Diagnosis, Technology, and Management. Madell, J.R., &amp; Flexer, C.,2008 New York: Thieme.</a:t>
            </a:r>
          </a:p>
          <a:p>
            <a:r>
              <a:rPr lang="tr-TR" altLang="tr-TR" sz="1600" smtClean="0">
                <a:latin typeface="Comic Sans MS" pitchFamily="66" charset="0"/>
              </a:rPr>
              <a:t>Behavioral evaluation of hearing in infants and young children, Madell, J.R., Thieme, 1998</a:t>
            </a:r>
          </a:p>
          <a:p>
            <a:r>
              <a:rPr lang="tr-TR" altLang="tr-TR" sz="1600" smtClean="0">
                <a:latin typeface="Comic Sans MS" pitchFamily="66" charset="0"/>
              </a:rPr>
              <a:t>Mynders JM. How hearing aids work. Goldenberg RA, ed. Hearing Aids. 1st ed. Philadelphia: Lippincott-Raven; 1996 p:117-140.</a:t>
            </a:r>
          </a:p>
          <a:p>
            <a:r>
              <a:rPr lang="tr-TR" altLang="tr-TR" sz="1600" smtClean="0">
                <a:latin typeface="Comic Sans MS" pitchFamily="66" charset="0"/>
              </a:rPr>
              <a:t>Kim HH, Barrs MD. Hearing aids: a review of what’s new. Otolaryngol Head Neck Surgery 2006;131:1043-50.</a:t>
            </a:r>
          </a:p>
          <a:p>
            <a:r>
              <a:rPr lang="tr-TR" altLang="tr-TR" sz="1600" smtClean="0">
                <a:latin typeface="Comic Sans MS" pitchFamily="66" charset="0"/>
              </a:rPr>
              <a:t>Suna Tokgöz-Yılmaz, Ahmet Ataş. İşitme Cihazlarında Teknolojik Gelişmeler. N Tan Ergin (Ed.), Kulak Burun Boğaz Hastalıklarında İleri Teknoloji. İstanbul: Amerikan Hastanesi Yayınları 201; (20): ss.48-68. </a:t>
            </a:r>
          </a:p>
          <a:p>
            <a:endParaRPr lang="tr-TR" altLang="tr-TR" sz="1600" smtClean="0">
              <a:latin typeface="Comic Sans MS" pitchFamily="66" charset="0"/>
            </a:endParaRPr>
          </a:p>
          <a:p>
            <a:endParaRPr lang="tr-TR" altLang="tr-TR" sz="160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98600"/>
          </a:xfrm>
        </p:spPr>
        <p:txBody>
          <a:bodyPr/>
          <a:lstStyle/>
          <a:p>
            <a:pPr algn="l" eaLnBrk="1" hangingPunct="1"/>
            <a:r>
              <a:rPr lang="tr-TR" altLang="en-US" sz="2400" smtClean="0">
                <a:latin typeface="Comic Sans MS" pitchFamily="66" charset="0"/>
              </a:rPr>
              <a:t>	</a:t>
            </a:r>
            <a:r>
              <a:rPr lang="tr-TR" altLang="en-US" sz="2400" u="sng" smtClean="0">
                <a:latin typeface="Comic Sans MS" pitchFamily="66" charset="0"/>
              </a:rPr>
              <a:t>Erken Tanı:</a:t>
            </a:r>
            <a:r>
              <a:rPr lang="tr-TR" altLang="en-US" sz="2400" smtClean="0">
                <a:latin typeface="Comic Sans MS" pitchFamily="66" charset="0"/>
              </a:rPr>
              <a:t> çocuğun karşılaşacağı, konuşma ve lisan bozuklukları ile gelişimsel, sosyal ve duygusal sorunların önlenmesi açısından son derece önemlidir.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600200"/>
            <a:ext cx="8713788" cy="4525963"/>
          </a:xfrm>
        </p:spPr>
        <p:txBody>
          <a:bodyPr/>
          <a:lstStyle/>
          <a:p>
            <a:pPr eaLnBrk="1" hangingPunct="1"/>
            <a:endParaRPr lang="tr-TR" altLang="en-US" smtClean="0"/>
          </a:p>
          <a:p>
            <a:pPr eaLnBrk="1" hangingPunct="1"/>
            <a:r>
              <a:rPr lang="tr-TR" altLang="en-US" sz="2400" smtClean="0">
                <a:latin typeface="Comic Sans MS" pitchFamily="66" charset="0"/>
              </a:rPr>
              <a:t>İlk fark edilme yaşı: 2.8’den 1.7 yaş, tanı koyma yaşı: 4.7’den 3,4 yaş, (Belgin ve ark.)</a:t>
            </a:r>
          </a:p>
          <a:p>
            <a:pPr eaLnBrk="1" hangingPunct="1">
              <a:buFontTx/>
              <a:buNone/>
            </a:pPr>
            <a:endParaRPr lang="tr-TR" altLang="en-US" sz="2400" smtClean="0">
              <a:latin typeface="Comic Sans MS" pitchFamily="66" charset="0"/>
            </a:endParaRPr>
          </a:p>
          <a:p>
            <a:pPr eaLnBrk="1" hangingPunct="1"/>
            <a:r>
              <a:rPr lang="tr-TR" altLang="en-US" sz="2400" smtClean="0">
                <a:latin typeface="Comic Sans MS" pitchFamily="66" charset="0"/>
              </a:rPr>
              <a:t>İlk fark edilme: 12.5 ay, tanı koyma yaşı: 19,4 ay (Özcebe ve ark.)</a:t>
            </a:r>
          </a:p>
          <a:p>
            <a:pPr eaLnBrk="1" hangingPunct="1">
              <a:buFontTx/>
              <a:buNone/>
            </a:pPr>
            <a:endParaRPr lang="tr-TR" altLang="en-US" sz="240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tr-TR" altLang="en-US" sz="2400" smtClean="0">
                <a:latin typeface="Comic Sans MS" pitchFamily="66" charset="0"/>
              </a:rPr>
              <a:t>Erken tanıda hedef: bebek 6 aylık olmadan önce işitme kaybı tanısı + tedavinin planlanması</a:t>
            </a:r>
          </a:p>
          <a:p>
            <a:pPr eaLnBrk="1" hangingPunct="1">
              <a:buFontTx/>
              <a:buNone/>
            </a:pPr>
            <a:endParaRPr lang="tr-TR" altLang="en-US" sz="2400" smtClean="0">
              <a:latin typeface="Comic Sans MS" pitchFamily="66" charset="0"/>
            </a:endParaRPr>
          </a:p>
        </p:txBody>
      </p:sp>
      <p:sp>
        <p:nvSpPr>
          <p:cNvPr id="115716" name="AutoShape 4"/>
          <p:cNvSpPr>
            <a:spLocks noChangeArrowheads="1"/>
          </p:cNvSpPr>
          <p:nvPr/>
        </p:nvSpPr>
        <p:spPr bwMode="auto">
          <a:xfrm>
            <a:off x="250825" y="0"/>
            <a:ext cx="962025" cy="914400"/>
          </a:xfrm>
          <a:prstGeom prst="star5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tr-TR" altLang="en-US" sz="2800" dirty="0" smtClean="0"/>
              <a:t/>
            </a:r>
            <a:br>
              <a:rPr lang="tr-TR" altLang="en-US" sz="2800" dirty="0" smtClean="0"/>
            </a:br>
            <a:r>
              <a:rPr lang="tr-TR" altLang="en-US" sz="2800" dirty="0" smtClean="0"/>
              <a:t/>
            </a:r>
            <a:br>
              <a:rPr lang="tr-TR" altLang="en-US" sz="2800" dirty="0" smtClean="0"/>
            </a:br>
            <a:r>
              <a:rPr lang="tr-TR" altLang="en-US" sz="2800" dirty="0" smtClean="0"/>
              <a:t/>
            </a:r>
            <a:br>
              <a:rPr lang="tr-TR" altLang="en-US" sz="2800" dirty="0" smtClean="0"/>
            </a:b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tr-TR" altLang="en-US" sz="3200" u="sng" dirty="0" smtClean="0">
                <a:latin typeface="Comic Sans MS" pitchFamily="66" charset="0"/>
              </a:rPr>
              <a:t>ODYOMETRİK İNCELEME</a:t>
            </a:r>
            <a:r>
              <a:rPr lang="tr-TR" altLang="en-US" sz="3200" dirty="0" smtClean="0">
                <a:latin typeface="Comic Sans MS" pitchFamily="66" charset="0"/>
              </a:rPr>
              <a:t/>
            </a:r>
            <a:br>
              <a:rPr lang="tr-TR" altLang="en-US" sz="3200" dirty="0" smtClean="0">
                <a:latin typeface="Comic Sans MS" pitchFamily="66" charset="0"/>
              </a:rPr>
            </a:br>
            <a:r>
              <a:rPr lang="tr-TR" altLang="en-US" sz="3200" dirty="0" smtClean="0"/>
              <a:t/>
            </a:r>
            <a:br>
              <a:rPr lang="tr-TR" altLang="en-US" sz="3200" dirty="0" smtClean="0"/>
            </a:br>
            <a:r>
              <a:rPr lang="tr-TR" altLang="en-US" sz="2800" dirty="0" smtClean="0">
                <a:latin typeface="Comic Sans MS" pitchFamily="66" charset="0"/>
              </a:rPr>
              <a:t>Çeşitli tipte ses üreten ve </a:t>
            </a:r>
            <a:r>
              <a:rPr lang="tr-TR" altLang="en-US" sz="2800" dirty="0" smtClean="0">
                <a:solidFill>
                  <a:srgbClr val="FF0000"/>
                </a:solidFill>
                <a:latin typeface="Comic Sans MS" pitchFamily="66" charset="0"/>
              </a:rPr>
              <a:t>odyometre</a:t>
            </a:r>
            <a:r>
              <a:rPr lang="tr-TR" altLang="en-US" sz="2800" dirty="0" smtClean="0">
                <a:latin typeface="Comic Sans MS" pitchFamily="66" charset="0"/>
              </a:rPr>
              <a:t> adı verilen cihazlardan gelen uyarılara, hastaların verdiği cevapların kaydedilmesi ile yapılmaktadır.</a:t>
            </a:r>
            <a:r>
              <a:rPr lang="tr-TR" altLang="en-US" dirty="0" smtClean="0"/>
              <a:t>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4005263"/>
            <a:ext cx="8280400" cy="2520950"/>
          </a:xfrm>
        </p:spPr>
        <p:txBody>
          <a:bodyPr/>
          <a:lstStyle/>
          <a:p>
            <a:pPr eaLnBrk="1" hangingPunct="1">
              <a:lnSpc>
                <a:spcPct val="160000"/>
              </a:lnSpc>
            </a:pPr>
            <a:r>
              <a:rPr lang="tr-TR" altLang="en-US" sz="2400" b="1" smtClean="0">
                <a:latin typeface="Comic Sans MS" pitchFamily="66" charset="0"/>
              </a:rPr>
              <a:t>Saf ses ve konuşma odyometrisi subjektif ve  davranış</a:t>
            </a:r>
            <a:r>
              <a:rPr lang="en-US" altLang="en-US" sz="2400" b="1" smtClean="0">
                <a:latin typeface="Comic Sans MS" pitchFamily="66" charset="0"/>
              </a:rPr>
              <a:t>sal</a:t>
            </a:r>
            <a:r>
              <a:rPr lang="tr-TR" altLang="en-US" sz="2400" b="1" smtClean="0">
                <a:latin typeface="Comic Sans MS" pitchFamily="66" charset="0"/>
              </a:rPr>
              <a:t> test yöntemleridir. </a:t>
            </a:r>
          </a:p>
          <a:p>
            <a:pPr eaLnBrk="1" hangingPunct="1">
              <a:lnSpc>
                <a:spcPct val="160000"/>
              </a:lnSpc>
            </a:pPr>
            <a:r>
              <a:rPr lang="tr-TR" altLang="en-US" sz="2400" b="1" smtClean="0">
                <a:latin typeface="Comic Sans MS" pitchFamily="66" charset="0"/>
              </a:rPr>
              <a:t>Çocuk ve yetişkinlerde farklılıklara sahiptir.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3779838" y="620713"/>
            <a:ext cx="5184775" cy="5616575"/>
          </a:xfrm>
          <a:noFill/>
        </p:spPr>
      </p:pic>
      <p:sp>
        <p:nvSpPr>
          <p:cNvPr id="1280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2592388" cy="3587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en-US" sz="2800" b="1" smtClean="0"/>
              <a:t/>
            </a:r>
            <a:br>
              <a:rPr lang="tr-TR" altLang="en-US" sz="2800" b="1" smtClean="0"/>
            </a:br>
            <a:r>
              <a:rPr lang="tr-TR" altLang="en-US" sz="2800" b="1" smtClean="0"/>
              <a:t>Odyogram </a:t>
            </a:r>
            <a:br>
              <a:rPr lang="tr-TR" altLang="en-US" sz="2800" b="1" smtClean="0"/>
            </a:br>
            <a:endParaRPr lang="tr-TR" altLang="en-US" sz="2800" smtClean="0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81075"/>
            <a:ext cx="3779838" cy="5688013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lnSpc>
                <a:spcPct val="13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Kişinin en az duyabildiği seslerin işaretlendiği grafiktir.</a:t>
            </a:r>
          </a:p>
          <a:p>
            <a:pPr eaLnBrk="1" fontAlgn="auto" hangingPunct="1">
              <a:lnSpc>
                <a:spcPct val="13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Grafiğin solunda alçak frekanslı sesler, sağında ise yüksek frekanslı sesler yer alır [frekans, Hertz (Hz) ile gösterilir]. </a:t>
            </a:r>
          </a:p>
          <a:p>
            <a:pPr eaLnBrk="1" fontAlgn="auto" hangingPunct="1">
              <a:lnSpc>
                <a:spcPct val="13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tr-TR" altLang="en-US" sz="2400" dirty="0" smtClean="0">
                <a:latin typeface="Comic Sans MS" panose="030F0702030302020204" pitchFamily="66" charset="0"/>
              </a:rPr>
              <a:t>Grafiğin üst kısmı daha iyi duymayı ifade eder, aşağıya indikçe işitme kaybının dercesi artar [şiddet, desibell (dB) ile gösterilir]. </a:t>
            </a:r>
            <a:r>
              <a:rPr lang="tr-TR" altLang="en-US" sz="1600" dirty="0" smtClean="0">
                <a:latin typeface="Comic Sans MS" panose="030F0702030302020204" pitchFamily="66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tr-TR" altLang="en-US" sz="3200" smtClean="0">
                <a:latin typeface="Comic Sans MS" pitchFamily="66" charset="0"/>
              </a:rPr>
              <a:t>Çocuklarda işitmenin değerlendirilmesini etkileyen faktörler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130000"/>
              </a:lnSpc>
            </a:pPr>
            <a:r>
              <a:rPr lang="tr-TR" altLang="en-US" smtClean="0"/>
              <a:t>  </a:t>
            </a:r>
            <a:r>
              <a:rPr lang="tr-TR" altLang="en-US" smtClean="0">
                <a:latin typeface="Comic Sans MS" pitchFamily="66" charset="0"/>
              </a:rPr>
              <a:t>Yaş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en-US" smtClean="0">
                <a:latin typeface="Comic Sans MS" pitchFamily="66" charset="0"/>
              </a:rPr>
              <a:t>  Gelişim düzeyi</a:t>
            </a:r>
          </a:p>
          <a:p>
            <a:pPr eaLnBrk="1" hangingPunct="1">
              <a:lnSpc>
                <a:spcPct val="130000"/>
              </a:lnSpc>
            </a:pPr>
            <a:r>
              <a:rPr lang="tr-TR" altLang="en-US" smtClean="0">
                <a:latin typeface="Comic Sans MS" pitchFamily="66" charset="0"/>
              </a:rPr>
              <a:t>  Nöromaturasyon</a:t>
            </a:r>
          </a:p>
          <a:p>
            <a:pPr eaLnBrk="1" hangingPunct="1">
              <a:buFontTx/>
              <a:buNone/>
            </a:pPr>
            <a:endParaRPr lang="tr-TR" altLang="en-US" smtClean="0"/>
          </a:p>
          <a:p>
            <a:pPr eaLnBrk="1" hangingPunct="1">
              <a:buFontTx/>
              <a:buNone/>
            </a:pPr>
            <a:r>
              <a:rPr lang="tr-TR" altLang="en-US" smtClean="0">
                <a:latin typeface="Comic Sans MS" pitchFamily="66" charset="0"/>
              </a:rPr>
              <a:t>Linguistik beceriler, motivasyon ve teste </a:t>
            </a:r>
          </a:p>
          <a:p>
            <a:pPr eaLnBrk="1" hangingPunct="1">
              <a:buFontTx/>
              <a:buNone/>
            </a:pPr>
            <a:r>
              <a:rPr lang="tr-TR" altLang="en-US" smtClean="0">
                <a:latin typeface="Comic Sans MS" pitchFamily="66" charset="0"/>
              </a:rPr>
              <a:t>olan dikkat, orta kulak iltihabı, diğer </a:t>
            </a:r>
          </a:p>
          <a:p>
            <a:pPr eaLnBrk="1" hangingPunct="1">
              <a:buFontTx/>
              <a:buNone/>
            </a:pPr>
            <a:r>
              <a:rPr lang="tr-TR" altLang="en-US" smtClean="0">
                <a:latin typeface="Comic Sans MS" pitchFamily="66" charset="0"/>
              </a:rPr>
              <a:t>yetersizlikler.</a:t>
            </a:r>
          </a:p>
        </p:txBody>
      </p:sp>
      <p:sp>
        <p:nvSpPr>
          <p:cNvPr id="36868" name="AutoShape 5"/>
          <p:cNvSpPr>
            <a:spLocks noChangeArrowheads="1"/>
          </p:cNvSpPr>
          <p:nvPr/>
        </p:nvSpPr>
        <p:spPr bwMode="auto">
          <a:xfrm>
            <a:off x="323850" y="2492375"/>
            <a:ext cx="576263" cy="576263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latin typeface="Arial" charset="0"/>
            </a:endParaRPr>
          </a:p>
        </p:txBody>
      </p:sp>
      <p:sp>
        <p:nvSpPr>
          <p:cNvPr id="36869" name="AutoShape 13"/>
          <p:cNvSpPr>
            <a:spLocks noChangeArrowheads="1"/>
          </p:cNvSpPr>
          <p:nvPr/>
        </p:nvSpPr>
        <p:spPr bwMode="auto">
          <a:xfrm>
            <a:off x="323850" y="1773238"/>
            <a:ext cx="576263" cy="576262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latin typeface="Arial" charset="0"/>
            </a:endParaRPr>
          </a:p>
        </p:txBody>
      </p:sp>
      <p:sp>
        <p:nvSpPr>
          <p:cNvPr id="36870" name="AutoShape 14"/>
          <p:cNvSpPr>
            <a:spLocks noChangeArrowheads="1"/>
          </p:cNvSpPr>
          <p:nvPr/>
        </p:nvSpPr>
        <p:spPr bwMode="auto">
          <a:xfrm>
            <a:off x="323850" y="3213100"/>
            <a:ext cx="576263" cy="576263"/>
          </a:xfrm>
          <a:prstGeom prst="irregularSeal1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>
              <a:latin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en-US" sz="3600" smtClean="0">
                <a:latin typeface="Comic Sans MS" pitchFamily="66" charset="0"/>
              </a:rPr>
              <a:t>Bebek ve çocuklarda İşitmenin Değerlendirilmesi</a:t>
            </a:r>
            <a:endParaRPr lang="en-US" altLang="en-US" sz="3600" smtClean="0">
              <a:latin typeface="Comic Sans MS" pitchFamily="66" charset="0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196975"/>
            <a:ext cx="8435975" cy="532765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endParaRPr lang="tr-TR" sz="4000" dirty="0" smtClean="0"/>
          </a:p>
          <a:p>
            <a:pPr>
              <a:defRPr/>
            </a:pPr>
            <a:r>
              <a:rPr lang="tr-TR" sz="3600" dirty="0" smtClean="0">
                <a:latin typeface="Comic Sans MS" panose="030F0702030302020204" pitchFamily="66" charset="0"/>
              </a:rPr>
              <a:t>Subjektif testler </a:t>
            </a:r>
            <a:endParaRPr lang="tr-TR" sz="3600" dirty="0">
              <a:latin typeface="Comic Sans MS" panose="030F0702030302020204" pitchFamily="66" charset="0"/>
            </a:endParaRPr>
          </a:p>
          <a:p>
            <a:pPr lvl="1">
              <a:defRPr/>
            </a:pPr>
            <a:r>
              <a:rPr lang="tr-TR" sz="3600" dirty="0" smtClean="0">
                <a:latin typeface="Comic Sans MS" panose="030F0702030302020204" pitchFamily="66" charset="0"/>
              </a:rPr>
              <a:t>Şartlandırılmamış cevap (BOA)</a:t>
            </a:r>
          </a:p>
          <a:p>
            <a:pPr lvl="1">
              <a:defRPr/>
            </a:pPr>
            <a:r>
              <a:rPr lang="tr-TR" sz="3600" dirty="0" smtClean="0">
                <a:latin typeface="Comic Sans MS" panose="030F0702030302020204" pitchFamily="66" charset="0"/>
              </a:rPr>
              <a:t>Şartlandırılmış cevap (VRA)</a:t>
            </a:r>
          </a:p>
          <a:p>
            <a:pPr lvl="1">
              <a:defRPr/>
            </a:pPr>
            <a:r>
              <a:rPr lang="tr-TR" sz="3600" dirty="0" smtClean="0">
                <a:latin typeface="Comic Sans MS" panose="030F0702030302020204" pitchFamily="66" charset="0"/>
              </a:rPr>
              <a:t>Oyun Odyometrisi</a:t>
            </a:r>
          </a:p>
          <a:p>
            <a:pPr marL="457200" lvl="1" indent="0">
              <a:buFont typeface="Arial" charset="0"/>
              <a:buNone/>
              <a:defRPr/>
            </a:pPr>
            <a:endParaRPr lang="tr-TR" sz="3600" dirty="0" smtClean="0">
              <a:latin typeface="Comic Sans MS" panose="030F0702030302020204" pitchFamily="66" charset="0"/>
            </a:endParaRPr>
          </a:p>
          <a:p>
            <a:pPr>
              <a:defRPr/>
            </a:pPr>
            <a:r>
              <a:rPr lang="tr-TR" sz="3600" dirty="0" smtClean="0">
                <a:latin typeface="Comic Sans MS" panose="030F0702030302020204" pitchFamily="66" charset="0"/>
              </a:rPr>
              <a:t> Objektif testler (Elektrofizyolojik testler)</a:t>
            </a:r>
          </a:p>
          <a:p>
            <a:pPr lvl="1">
              <a:defRPr/>
            </a:pPr>
            <a:r>
              <a:rPr lang="tr-TR" sz="3600" dirty="0" err="1" smtClean="0">
                <a:latin typeface="Comic Sans MS" panose="030F0702030302020204" pitchFamily="66" charset="0"/>
              </a:rPr>
              <a:t>Otoakustik</a:t>
            </a:r>
            <a:r>
              <a:rPr lang="tr-TR" sz="3600" dirty="0" smtClean="0">
                <a:latin typeface="Comic Sans MS" panose="030F0702030302020204" pitchFamily="66" charset="0"/>
              </a:rPr>
              <a:t> emisyon (OAE)</a:t>
            </a:r>
          </a:p>
          <a:p>
            <a:pPr lvl="1">
              <a:defRPr/>
            </a:pPr>
            <a:r>
              <a:rPr lang="tr-TR" sz="3600" dirty="0" smtClean="0">
                <a:latin typeface="Comic Sans MS" panose="030F0702030302020204" pitchFamily="66" charset="0"/>
              </a:rPr>
              <a:t>İşitsel Beyin Sapı Cevapları (ABR)</a:t>
            </a:r>
          </a:p>
          <a:p>
            <a:pPr lvl="1">
              <a:defRPr/>
            </a:pPr>
            <a:r>
              <a:rPr lang="tr-TR" sz="3600" dirty="0" err="1" smtClean="0">
                <a:latin typeface="Comic Sans MS" panose="030F0702030302020204" pitchFamily="66" charset="0"/>
              </a:rPr>
              <a:t>Impedans</a:t>
            </a:r>
            <a:endParaRPr lang="tr-TR" sz="3600" dirty="0" smtClean="0">
              <a:latin typeface="Comic Sans MS" panose="030F0702030302020204" pitchFamily="66" charset="0"/>
            </a:endParaRPr>
          </a:p>
          <a:p>
            <a:pPr lvl="1">
              <a:defRPr/>
            </a:pPr>
            <a:r>
              <a:rPr lang="tr-TR" sz="3600" dirty="0" smtClean="0">
                <a:latin typeface="Comic Sans MS" panose="030F0702030302020204" pitchFamily="66" charset="0"/>
              </a:rPr>
              <a:t>ASSR (</a:t>
            </a:r>
            <a:r>
              <a:rPr lang="tr-TR" sz="3600" dirty="0" err="1" smtClean="0">
                <a:latin typeface="Comic Sans MS" panose="030F0702030302020204" pitchFamily="66" charset="0"/>
              </a:rPr>
              <a:t>Auditory</a:t>
            </a:r>
            <a:r>
              <a:rPr lang="tr-TR" sz="3600" dirty="0" smtClean="0">
                <a:latin typeface="Comic Sans MS" panose="030F0702030302020204" pitchFamily="66" charset="0"/>
              </a:rPr>
              <a:t> </a:t>
            </a:r>
            <a:r>
              <a:rPr lang="tr-TR" sz="3600" dirty="0" err="1" smtClean="0">
                <a:latin typeface="Comic Sans MS" panose="030F0702030302020204" pitchFamily="66" charset="0"/>
              </a:rPr>
              <a:t>Steady</a:t>
            </a:r>
            <a:r>
              <a:rPr lang="tr-TR" sz="3600" dirty="0" smtClean="0">
                <a:latin typeface="Comic Sans MS" panose="030F0702030302020204" pitchFamily="66" charset="0"/>
              </a:rPr>
              <a:t> </a:t>
            </a:r>
            <a:r>
              <a:rPr lang="tr-TR" sz="3600" dirty="0" err="1" smtClean="0">
                <a:latin typeface="Comic Sans MS" panose="030F0702030302020204" pitchFamily="66" charset="0"/>
              </a:rPr>
              <a:t>State</a:t>
            </a:r>
            <a:r>
              <a:rPr lang="tr-TR" sz="3600" dirty="0" smtClean="0">
                <a:latin typeface="Comic Sans MS" panose="030F0702030302020204" pitchFamily="66" charset="0"/>
              </a:rPr>
              <a:t> </a:t>
            </a:r>
            <a:r>
              <a:rPr lang="tr-TR" sz="3600" dirty="0" err="1" smtClean="0">
                <a:latin typeface="Comic Sans MS" panose="030F0702030302020204" pitchFamily="66" charset="0"/>
              </a:rPr>
              <a:t>Responses</a:t>
            </a:r>
            <a:r>
              <a:rPr lang="tr-TR" sz="3600" dirty="0" smtClean="0">
                <a:latin typeface="Comic Sans MS" panose="030F0702030302020204" pitchFamily="66" charset="0"/>
              </a:rPr>
              <a:t>)</a:t>
            </a:r>
          </a:p>
          <a:p>
            <a:pPr>
              <a:defRPr/>
            </a:pPr>
            <a:endParaRPr lang="tr-TR" sz="3800" dirty="0">
              <a:latin typeface="Comic Sans MS" panose="030F0702030302020204" pitchFamily="66" charset="0"/>
            </a:endParaRPr>
          </a:p>
          <a:p>
            <a:pPr>
              <a:defRPr/>
            </a:pP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9" descr="davranışşsal yönteml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404813"/>
            <a:ext cx="8713788" cy="633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serbest-al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404813"/>
            <a:ext cx="71278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107950" y="0"/>
            <a:ext cx="65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altLang="en-US">
                <a:latin typeface="Arial" charset="0"/>
              </a:rPr>
              <a:t>VRA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693</Words>
  <Application>Microsoft Office PowerPoint</Application>
  <PresentationFormat>Ekran Gösterisi (4:3)</PresentationFormat>
  <Paragraphs>95</Paragraphs>
  <Slides>20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2" baseType="lpstr">
      <vt:lpstr>Ofis Teması</vt:lpstr>
      <vt:lpstr>Grafik</vt:lpstr>
      <vt:lpstr>İŞİTME ENGELLİ ÇOCUKLAR CGL413 Çocuk Gelişimi Yrd. Doç. Suna YILMAZ</vt:lpstr>
      <vt:lpstr>İşitme kaybının konuşma ve lisan üzerindeki etkileri</vt:lpstr>
      <vt:lpstr> Erken Tanı: çocuğun karşılaşacağı, konuşma ve lisan bozuklukları ile gelişimsel, sosyal ve duygusal sorunların önlenmesi açısından son derece önemlidir.</vt:lpstr>
      <vt:lpstr>    ODYOMETRİK İNCELEME  Çeşitli tipte ses üreten ve odyometre adı verilen cihazlardan gelen uyarılara, hastaların verdiği cevapların kaydedilmesi ile yapılmaktadır. </vt:lpstr>
      <vt:lpstr> Odyogram  </vt:lpstr>
      <vt:lpstr>Çocuklarda işitmenin değerlendirilmesini etkileyen faktörler</vt:lpstr>
      <vt:lpstr>Bebek ve çocuklarda İşitmenin Değerlendirilmesi</vt:lpstr>
      <vt:lpstr>Slayt 8</vt:lpstr>
      <vt:lpstr>Slayt 9</vt:lpstr>
      <vt:lpstr>Slayt 10</vt:lpstr>
      <vt:lpstr>Slayt 11</vt:lpstr>
      <vt:lpstr>Slayt 12</vt:lpstr>
      <vt:lpstr>Oyun Odyometrisi</vt:lpstr>
      <vt:lpstr>Kullanılan Uyaranlar</vt:lpstr>
      <vt:lpstr> Objektif (Elektrofizyolojik testler) </vt:lpstr>
      <vt:lpstr>İmmitansmetrik Değerlendirme </vt:lpstr>
      <vt:lpstr>Oto Acoustic Emissions (OAE’s)</vt:lpstr>
      <vt:lpstr>Auditory Brainstem Response (ABR) ile Değerlendirme</vt:lpstr>
      <vt:lpstr>ASSR</vt:lpstr>
      <vt:lpstr>Slayt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İŞİTME ENGELLİ ÇOCUKLAR CGL413 Çocuk Gelişimi Yrd. Doç. Suna YILMAZ</dc:title>
  <dc:creator>Sb</dc:creator>
  <cp:lastModifiedBy>Sb</cp:lastModifiedBy>
  <cp:revision>8</cp:revision>
  <dcterms:created xsi:type="dcterms:W3CDTF">2019-03-14T14:20:54Z</dcterms:created>
  <dcterms:modified xsi:type="dcterms:W3CDTF">2019-03-14T14:55:58Z</dcterms:modified>
</cp:coreProperties>
</file>