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B977-F39B-438D-8E23-BED0B0615218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58DE-E567-465E-81D7-BD0AD4D2ACE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A323-654F-4E02-A79F-52BB0FDE7B4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A91F-5267-4AFA-8681-7248ADC68B4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87B2-A27A-4B93-98F2-3EA458C8571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A60E-EEF2-47A1-AFE2-97D4E52F0B5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elebritydiagnosis.com/wp-content/uploads/2010/03/newborn-hearing-screen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3222625"/>
          </a:xfrm>
        </p:spPr>
        <p:txBody>
          <a:bodyPr/>
          <a:lstStyle/>
          <a:p>
            <a:pPr eaLnBrk="1" hangingPunct="1"/>
            <a:r>
              <a:rPr lang="tr-TR" altLang="en-US" sz="4000" smtClean="0">
                <a:latin typeface="Verdana" pitchFamily="34" charset="0"/>
              </a:rPr>
              <a:t>İŞİTME ENGELLİ ÇOCUKLAR</a:t>
            </a:r>
            <a:br>
              <a:rPr lang="tr-TR" altLang="en-US" sz="4000" smtClean="0">
                <a:latin typeface="Verdana" pitchFamily="34" charset="0"/>
              </a:rPr>
            </a:br>
            <a:r>
              <a:rPr lang="tr-TR" altLang="en-US" sz="4000" smtClean="0">
                <a:latin typeface="Verdana" pitchFamily="34" charset="0"/>
              </a:rPr>
              <a:t>CGL413</a:t>
            </a:r>
            <a:br>
              <a:rPr lang="tr-TR" altLang="en-US" sz="4000" smtClean="0">
                <a:latin typeface="Verdana" pitchFamily="34" charset="0"/>
              </a:rPr>
            </a:br>
            <a:r>
              <a:rPr lang="tr-TR" altLang="en-US" sz="4000" smtClean="0">
                <a:latin typeface="Verdana" pitchFamily="34" charset="0"/>
              </a:rPr>
              <a:t>Çocuk Gelişimi</a:t>
            </a:r>
            <a:br>
              <a:rPr lang="tr-TR" altLang="en-US" sz="4000" smtClean="0">
                <a:latin typeface="Verdana" pitchFamily="34" charset="0"/>
              </a:rPr>
            </a:br>
            <a:r>
              <a:rPr lang="tr-TR" altLang="en-US" sz="4000" smtClean="0">
                <a:latin typeface="Verdana" pitchFamily="34" charset="0"/>
              </a:rPr>
              <a:t>Yrd. Doç. Suna YILMAZ</a:t>
            </a:r>
          </a:p>
        </p:txBody>
      </p:sp>
      <p:pic>
        <p:nvPicPr>
          <p:cNvPr id="10243" name="Picture 22" descr="MCj0428425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292600"/>
            <a:ext cx="1905000" cy="1689100"/>
          </a:xfrm>
        </p:spPr>
      </p:pic>
      <p:pic>
        <p:nvPicPr>
          <p:cNvPr id="10244" name="Picture 31" descr="MCj034532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875463" y="4149725"/>
            <a:ext cx="1776412" cy="1820863"/>
          </a:xfrm>
        </p:spPr>
      </p:pic>
      <p:graphicFrame>
        <p:nvGraphicFramePr>
          <p:cNvPr id="10245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3933825"/>
          <a:ext cx="4035425" cy="2189163"/>
        </p:xfrm>
        <a:graphic>
          <a:graphicData uri="http://schemas.openxmlformats.org/presentationml/2006/ole">
            <p:oleObj spid="_x0000_s1026" name="Grafik" r:id="rId5" imgW="4038735" imgH="2190642" progId="MSGraph.Chart.8">
              <p:embed followColorScheme="full"/>
            </p:oleObj>
          </a:graphicData>
        </a:graphic>
      </p:graphicFrame>
      <p:pic>
        <p:nvPicPr>
          <p:cNvPr id="10246" name="Picture 35" descr="MPj0423032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250825" y="3860800"/>
            <a:ext cx="4321175" cy="26638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75612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971550" y="333375"/>
            <a:ext cx="7129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en-US" sz="2400" b="1">
                <a:latin typeface="Comic Sans MS" pitchFamily="66" charset="0"/>
              </a:rPr>
              <a:t>Behavioural observation audiometry</a:t>
            </a:r>
            <a:endParaRPr lang="en-US" altLang="en-US" sz="24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4813"/>
            <a:ext cx="7127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5875" y="-793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en-US">
                <a:latin typeface="Arial" charset="0"/>
              </a:rPr>
              <a:t>COR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>
                <a:latin typeface="Comic Sans MS" pitchFamily="66" charset="0"/>
              </a:rPr>
              <a:t>Oyun Odyometrisi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400" smtClean="0">
                <a:latin typeface="Comic Sans MS" pitchFamily="66" charset="0"/>
              </a:rPr>
              <a:t>2-5 yaş arası çocuklarda kullanılır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>
                <a:latin typeface="Comic Sans MS" pitchFamily="66" charset="0"/>
              </a:rPr>
              <a:t>İşitme bir oyun (sesi duyunca küpü sepete atma, bir resim gösterme gibi) kullanılarak değerlendirlir.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>
                <a:latin typeface="Comic Sans MS" pitchFamily="66" charset="0"/>
              </a:rPr>
              <a:t>Ses kulaklık ya da hoparlörden gönderilir.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44037" name="Picture 5" descr="ody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1402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600" smtClean="0">
                <a:latin typeface="Comic Sans MS" pitchFamily="66" charset="0"/>
              </a:rPr>
              <a:t>Kullanılan Uyaranlar</a:t>
            </a:r>
            <a:endParaRPr lang="en-US" altLang="en-US" sz="3600" smtClean="0">
              <a:latin typeface="Comic Sans MS" pitchFamily="66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125 - 8000 Hz aralığındaki </a:t>
            </a:r>
            <a:r>
              <a:rPr lang="tr-TR" sz="2800" dirty="0">
                <a:latin typeface="Comic Sans MS" panose="030F0702030302020204" pitchFamily="66" charset="0"/>
              </a:rPr>
              <a:t>saf </a:t>
            </a:r>
            <a:r>
              <a:rPr lang="tr-TR" sz="2800" dirty="0" smtClean="0">
                <a:latin typeface="Comic Sans MS" panose="030F0702030302020204" pitchFamily="66" charset="0"/>
              </a:rPr>
              <a:t>sesler</a:t>
            </a:r>
          </a:p>
          <a:p>
            <a:pPr marL="0" indent="0">
              <a:buFont typeface="Arial" charset="0"/>
              <a:buNone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Beyaz gürültü, Darbant gürültü ya da değişken sesler</a:t>
            </a:r>
          </a:p>
          <a:p>
            <a:pPr marL="0" indent="0">
              <a:buFont typeface="Arial" charset="0"/>
              <a:buNone/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Ling 6 sesi (şşh, sss, mmm, ohh, aah, iii</a:t>
            </a:r>
            <a:r>
              <a:rPr lang="tr-TR" sz="2800" dirty="0" smtClean="0"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>
                <a:latin typeface="Comic Sans MS" panose="030F0702030302020204" pitchFamily="66" charset="0"/>
              </a:rPr>
              <a:t>Konuşma sesi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893175" cy="5976937"/>
          </a:xfrm>
        </p:spPr>
        <p:txBody>
          <a:bodyPr/>
          <a:lstStyle/>
          <a:p>
            <a:pPr>
              <a:defRPr/>
            </a:pPr>
            <a:endParaRPr lang="tr-TR" dirty="0"/>
          </a:p>
          <a:p>
            <a:pPr>
              <a:buFont typeface="Wingdings" pitchFamily="2" charset="2"/>
              <a:buNone/>
              <a:defRPr/>
            </a:pP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r-TR" dirty="0" smtClean="0">
                <a:latin typeface="Comic Sans MS" panose="030F0702030302020204" pitchFamily="66" charset="0"/>
              </a:rPr>
              <a:t>Immitansmetrik ölçümler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dirty="0" smtClean="0">
                <a:latin typeface="Comic Sans MS" panose="030F0702030302020204" pitchFamily="66" charset="0"/>
              </a:rPr>
              <a:t>Otoakustik </a:t>
            </a:r>
            <a:r>
              <a:rPr lang="tr-TR" dirty="0">
                <a:latin typeface="Comic Sans MS" panose="030F0702030302020204" pitchFamily="66" charset="0"/>
              </a:rPr>
              <a:t>emisyon (OAE</a:t>
            </a:r>
            <a:r>
              <a:rPr lang="tr-TR" dirty="0" smtClean="0">
                <a:latin typeface="Comic Sans MS" panose="030F0702030302020204" pitchFamily="66" charset="0"/>
              </a:rPr>
              <a:t>)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r-TR" dirty="0">
                <a:latin typeface="Comic Sans MS" panose="030F0702030302020204" pitchFamily="66" charset="0"/>
              </a:rPr>
              <a:t>İşitsel Beyin Sapı Cevapları (ABR)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dirty="0" smtClean="0">
                <a:latin typeface="Comic Sans MS" panose="030F0702030302020204" pitchFamily="66" charset="0"/>
              </a:rPr>
              <a:t>ASSR </a:t>
            </a:r>
            <a:r>
              <a:rPr lang="tr-TR" dirty="0">
                <a:latin typeface="Comic Sans MS" panose="030F0702030302020204" pitchFamily="66" charset="0"/>
              </a:rPr>
              <a:t>(Auditory Steady State Responses)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6083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en-US" sz="3600" smtClean="0">
                <a:latin typeface="Comic Sans MS" pitchFamily="66" charset="0"/>
              </a:rPr>
              <a:t/>
            </a:r>
            <a:br>
              <a:rPr lang="tr-TR" altLang="en-US" sz="3600" smtClean="0">
                <a:latin typeface="Comic Sans MS" pitchFamily="66" charset="0"/>
              </a:rPr>
            </a:br>
            <a:r>
              <a:rPr lang="tr-TR" altLang="en-US" sz="3600" u="sng" smtClean="0">
                <a:latin typeface="Comic Sans MS" pitchFamily="66" charset="0"/>
              </a:rPr>
              <a:t>Objektif (Elektrofizyolojik testler)</a:t>
            </a:r>
            <a:br>
              <a:rPr lang="tr-TR" altLang="en-US" sz="3600" u="sng" smtClean="0">
                <a:latin typeface="Comic Sans MS" pitchFamily="66" charset="0"/>
              </a:rPr>
            </a:br>
            <a:endParaRPr lang="en-US" altLang="en-US" sz="3600" b="1" u="sng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200" b="1" smtClean="0">
                <a:latin typeface="Comic Sans MS" pitchFamily="66" charset="0"/>
              </a:rPr>
              <a:t>İmmitansmetrik Değerlendirme</a:t>
            </a:r>
            <a:br>
              <a:rPr lang="tr-TR" altLang="en-US" sz="3200" b="1" smtClean="0">
                <a:latin typeface="Comic Sans MS" pitchFamily="66" charset="0"/>
              </a:rPr>
            </a:br>
            <a:endParaRPr lang="tr-TR" altLang="en-US" sz="3200" smtClean="0">
              <a:latin typeface="Comic Sans MS" pitchFamily="66" charset="0"/>
            </a:endParaRPr>
          </a:p>
        </p:txBody>
      </p:sp>
      <p:pic>
        <p:nvPicPr>
          <p:cNvPr id="47107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3959225" cy="2405063"/>
          </a:xfrm>
          <a:noFill/>
        </p:spPr>
      </p:pic>
      <p:pic>
        <p:nvPicPr>
          <p:cNvPr id="47108" name="Picture 12" descr="odyo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12875"/>
            <a:ext cx="3671888" cy="2376488"/>
          </a:xfrm>
          <a:noFill/>
        </p:spPr>
      </p:pic>
      <p:sp>
        <p:nvSpPr>
          <p:cNvPr id="4710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41763"/>
            <a:ext cx="8435975" cy="2189162"/>
          </a:xfrm>
        </p:spPr>
        <p:txBody>
          <a:bodyPr/>
          <a:lstStyle/>
          <a:p>
            <a:pPr eaLnBrk="1" hangingPunct="1"/>
            <a:r>
              <a:rPr lang="tr-TR" altLang="en-US" sz="2400" smtClean="0">
                <a:latin typeface="Comic Sans MS" pitchFamily="66" charset="0"/>
              </a:rPr>
              <a:t>Orta kulak fonksiyonunun değerlendirildiği test yöntemidir.</a:t>
            </a:r>
          </a:p>
          <a:p>
            <a:pPr eaLnBrk="1" hangingPunct="1"/>
            <a:r>
              <a:rPr lang="tr-TR" altLang="en-US" sz="2400" smtClean="0">
                <a:latin typeface="Comic Sans MS" pitchFamily="66" charset="0"/>
              </a:rPr>
              <a:t>Çocuğun kulağına plastik kulak tıkacı yerleştirilir.</a:t>
            </a:r>
          </a:p>
          <a:p>
            <a:pPr eaLnBrk="1" hangingPunct="1"/>
            <a:r>
              <a:rPr lang="tr-TR" altLang="en-US" sz="2400" smtClean="0">
                <a:latin typeface="Comic Sans MS" pitchFamily="66" charset="0"/>
              </a:rPr>
              <a:t>İmpedansmetre ile kulağa pompalanan basıncın değişim grafiği alınır.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29600" cy="1139825"/>
          </a:xfrm>
        </p:spPr>
        <p:txBody>
          <a:bodyPr/>
          <a:lstStyle/>
          <a:p>
            <a:pPr eaLnBrk="1" hangingPunct="1"/>
            <a:r>
              <a:rPr lang="tr-TR" altLang="en-US" sz="3600" smtClean="0">
                <a:latin typeface="Comic Sans MS" pitchFamily="66" charset="0"/>
              </a:rPr>
              <a:t>Oto Acoustic Emissions (OAE’s)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557338"/>
            <a:ext cx="4608512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90000"/>
              </a:lnSpc>
              <a:buFont typeface="Wingdings" pitchFamily="2" charset="2"/>
              <a:buNone/>
            </a:pPr>
            <a:r>
              <a:rPr lang="tr-TR" altLang="en-US" sz="2000" b="1" smtClean="0">
                <a:latin typeface="Comic Sans MS" pitchFamily="66" charset="0"/>
              </a:rPr>
              <a:t>İç kulak tarafından oluşturulan seslerdir.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tr-TR" altLang="en-US" sz="2000" b="1" smtClean="0">
                <a:latin typeface="Comic Sans MS" pitchFamily="66" charset="0"/>
              </a:rPr>
              <a:t>Otoakustik emisyonun oluşmasında anahtar rol oynayan dış tüy hücreleri hasara uğradığında, OAE azalır ya da yok olur.</a:t>
            </a:r>
          </a:p>
          <a:p>
            <a:pPr eaLnBrk="1" hangingPunct="1">
              <a:lnSpc>
                <a:spcPct val="200000"/>
              </a:lnSpc>
              <a:buFont typeface="Arial" charset="0"/>
              <a:buNone/>
            </a:pPr>
            <a:r>
              <a:rPr lang="tr-TR" altLang="en-US" sz="2000" b="1" i="1" smtClean="0">
                <a:latin typeface="Comic Sans MS" pitchFamily="66" charset="0"/>
              </a:rPr>
              <a:t>Yenidoğan işitme taramasında kullanılan en yaygın yöntemdir.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endParaRPr lang="tr-TR" altLang="en-US" sz="2000" b="1" smtClean="0">
              <a:latin typeface="Comic Sans MS" pitchFamily="66" charset="0"/>
            </a:endParaRPr>
          </a:p>
        </p:txBody>
      </p:sp>
      <p:pic>
        <p:nvPicPr>
          <p:cNvPr id="48132" name="Picture 6" descr="OA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052513"/>
            <a:ext cx="36004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EroScan-Newb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4724400"/>
            <a:ext cx="26654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en-US" sz="3600" b="1" smtClean="0">
                <a:latin typeface="Comic Sans MS" pitchFamily="66" charset="0"/>
              </a:rPr>
              <a:t>Auditory Brainstem Response (ABR) ile Değerlendirme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4100512" cy="4530725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tr-TR" altLang="en-US" sz="2400" dirty="0" smtClean="0">
                <a:latin typeface="Comic Sans MS" panose="030F0702030302020204" pitchFamily="66" charset="0"/>
              </a:rPr>
              <a:t>İşitme sinirinin sese verdiği cevap değerlendirilir.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tr-TR" altLang="en-US" sz="2400" dirty="0" smtClean="0">
                <a:latin typeface="Comic Sans MS" panose="030F0702030302020204" pitchFamily="66" charset="0"/>
              </a:rPr>
              <a:t>Günümüzde otomatik ABR yenidoğan işitme taramalarında yaygın olarak kullanılmaktadır.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tr-TR" altLang="en-US" sz="2400" dirty="0" smtClean="0">
                <a:latin typeface="Comic Sans MS" panose="030F0702030302020204" pitchFamily="66" charset="0"/>
              </a:rPr>
              <a:t>Yanıt işitip işitmediğinden çok cevap var ya da yok şeklindedir.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tr-TR" alt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en-US" sz="2400" dirty="0" smtClean="0"/>
          </a:p>
        </p:txBody>
      </p:sp>
      <p:pic>
        <p:nvPicPr>
          <p:cNvPr id="49156" name="Picture 8" descr="Tam boyutlu görseli göst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205038"/>
            <a:ext cx="24225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A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773238"/>
            <a:ext cx="26717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600" b="1" smtClean="0">
                <a:latin typeface="Comic Sans MS" pitchFamily="66" charset="0"/>
              </a:rPr>
              <a:t>ASSR</a:t>
            </a:r>
            <a:endParaRPr lang="en-US" altLang="en-US" sz="3600" b="1" smtClean="0">
              <a:latin typeface="Comic Sans MS" pitchFamily="66" charset="0"/>
            </a:endParaRPr>
          </a:p>
        </p:txBody>
      </p:sp>
      <p:pic>
        <p:nvPicPr>
          <p:cNvPr id="50179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8064500" cy="5184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200" dirty="0" smtClean="0">
                <a:latin typeface="Comic Sans MS" pitchFamily="66" charset="0"/>
              </a:rPr>
              <a:t>İşitme kaybının konuşma ve lisan üzerindeki etkileri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latin typeface="Comic Sans MS" pitchFamily="66" charset="0"/>
              </a:rPr>
              <a:t>İşitme kaybının derecesine</a:t>
            </a: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Başlama yaşına</a:t>
            </a: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İşitme kaybının teşhis edildiği </a:t>
            </a: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İşitme kaybına müdahale edildiği yaşa göre değişmektedir.</a:t>
            </a:r>
          </a:p>
        </p:txBody>
      </p:sp>
      <p:pic>
        <p:nvPicPr>
          <p:cNvPr id="32772" name="Picture 4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MCj04338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504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İçerik Yer Tutucusu 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r>
              <a:rPr lang="tr-TR" altLang="en-US" sz="1600" smtClean="0">
                <a:latin typeface="Comic Sans MS" pitchFamily="66" charset="0"/>
              </a:rPr>
              <a:t>Peckham CS, Hearing Impairment in Childhood, British Medical Bulletin, 1986</a:t>
            </a:r>
          </a:p>
          <a:p>
            <a:r>
              <a:rPr lang="tr-TR" altLang="tr-TR" sz="1600" smtClean="0">
                <a:latin typeface="Comic Sans MS" pitchFamily="66" charset="0"/>
              </a:rPr>
              <a:t>Clark JG. Uses and abuses of hearing loss classification. </a:t>
            </a:r>
            <a:r>
              <a:rPr lang="tr-TR" altLang="tr-TR" sz="1600" i="1" smtClean="0">
                <a:latin typeface="Comic Sans MS" pitchFamily="66" charset="0"/>
              </a:rPr>
              <a:t>Asha. </a:t>
            </a:r>
            <a:r>
              <a:rPr lang="tr-TR" altLang="tr-TR" sz="1600" smtClean="0">
                <a:latin typeface="Comic Sans MS" pitchFamily="66" charset="0"/>
              </a:rPr>
              <a:t>Jul 1981;23(7):493-500.</a:t>
            </a:r>
          </a:p>
          <a:p>
            <a:r>
              <a:rPr lang="tr-TR" altLang="tr-TR" sz="1600" smtClean="0">
                <a:latin typeface="Comic Sans MS" pitchFamily="66" charset="0"/>
              </a:rPr>
              <a:t>Eisen, M. D. &amp; Ryugo, D. K. (2007). Hearing molecules: Contributions from genetic deafness. </a:t>
            </a:r>
            <a:r>
              <a:rPr lang="tr-TR" altLang="tr-TR" sz="1600" i="1" smtClean="0">
                <a:latin typeface="Comic Sans MS" pitchFamily="66" charset="0"/>
              </a:rPr>
              <a:t>Cellular and Molecular Life Sciences, 64</a:t>
            </a:r>
            <a:r>
              <a:rPr lang="tr-TR" altLang="tr-TR" sz="1600" smtClean="0">
                <a:latin typeface="Comic Sans MS" pitchFamily="66" charset="0"/>
              </a:rPr>
              <a:t>(5)</a:t>
            </a:r>
            <a:r>
              <a:rPr lang="tr-TR" altLang="tr-TR" sz="1600" i="1" smtClean="0">
                <a:latin typeface="Comic Sans MS" pitchFamily="66" charset="0"/>
              </a:rPr>
              <a:t>, </a:t>
            </a:r>
            <a:r>
              <a:rPr lang="tr-TR" altLang="tr-TR" sz="1600" smtClean="0">
                <a:latin typeface="Comic Sans MS" pitchFamily="66" charset="0"/>
              </a:rPr>
              <a:t>566-580.Eisen, Ryugo 2007.</a:t>
            </a:r>
          </a:p>
          <a:p>
            <a:r>
              <a:rPr lang="tr-TR" altLang="tr-TR" sz="1600" smtClean="0">
                <a:latin typeface="Comic Sans MS" pitchFamily="66" charset="0"/>
              </a:rPr>
              <a:t>Nance, W.&amp; Dodson, K. (2007). 2007 Marion Downs lecture part 1: How can newborn hearing screening be improved? </a:t>
            </a:r>
            <a:r>
              <a:rPr lang="tr-TR" altLang="tr-TR" sz="1600" i="1" smtClean="0">
                <a:latin typeface="Comic Sans MS" pitchFamily="66" charset="0"/>
              </a:rPr>
              <a:t>Audiology Today, 19</a:t>
            </a:r>
            <a:r>
              <a:rPr lang="tr-TR" altLang="tr-TR" sz="1600" smtClean="0">
                <a:latin typeface="Comic Sans MS" pitchFamily="66" charset="0"/>
              </a:rPr>
              <a:t>(4)</a:t>
            </a:r>
            <a:r>
              <a:rPr lang="tr-TR" altLang="tr-TR" sz="1600" i="1" smtClean="0">
                <a:latin typeface="Comic Sans MS" pitchFamily="66" charset="0"/>
              </a:rPr>
              <a:t>, </a:t>
            </a:r>
            <a:r>
              <a:rPr lang="tr-TR" altLang="tr-TR" sz="1600" smtClean="0">
                <a:latin typeface="Comic Sans MS" pitchFamily="66" charset="0"/>
              </a:rPr>
              <a:t>15-19.</a:t>
            </a:r>
          </a:p>
          <a:p>
            <a:r>
              <a:rPr lang="tr-TR" altLang="tr-TR" sz="1600" smtClean="0">
                <a:latin typeface="Comic Sans MS" pitchFamily="66" charset="0"/>
              </a:rPr>
              <a:t>Yenidoğan İşitme Taraması Eğitim Kitabı, T.C. Sağlık Bakanlığı, </a:t>
            </a:r>
            <a:r>
              <a:rPr lang="tr-TR" altLang="tr-TR" sz="1600" b="1" smtClean="0">
                <a:latin typeface="Comic Sans MS" pitchFamily="66" charset="0"/>
              </a:rPr>
              <a:t> </a:t>
            </a:r>
            <a:r>
              <a:rPr lang="tr-TR" altLang="tr-TR" sz="1600" smtClean="0">
                <a:latin typeface="Comic Sans MS" pitchFamily="66" charset="0"/>
              </a:rPr>
              <a:t>Başbakanlık Özürlüler İdaresi Başkanlığı, Dokuz Eylül, Gazi, Hacettepe ve Marmara Üniversiteleri, 2006.</a:t>
            </a:r>
          </a:p>
          <a:p>
            <a:r>
              <a:rPr lang="tr-TR" altLang="tr-TR" sz="1600" smtClean="0">
                <a:latin typeface="Comic Sans MS" pitchFamily="66" charset="0"/>
              </a:rPr>
              <a:t>Pediatric Audiology 0-5 years, McCormick, B., Taylor and Francis, 1988</a:t>
            </a:r>
          </a:p>
          <a:p>
            <a:r>
              <a:rPr lang="tr-TR" altLang="tr-TR" sz="1600" smtClean="0">
                <a:latin typeface="Comic Sans MS" pitchFamily="66" charset="0"/>
              </a:rPr>
              <a:t>Pediatric audiology: Diagnosis, Technology, and Management. Madell, J.R., &amp; Flexer, C.,2008 New York: Thieme.</a:t>
            </a:r>
          </a:p>
          <a:p>
            <a:r>
              <a:rPr lang="tr-TR" altLang="tr-TR" sz="1600" smtClean="0">
                <a:latin typeface="Comic Sans MS" pitchFamily="66" charset="0"/>
              </a:rPr>
              <a:t>Behavioral evaluation of hearing in infants and young children, Madell, J.R., Thieme, 1998</a:t>
            </a:r>
          </a:p>
          <a:p>
            <a:r>
              <a:rPr lang="tr-TR" altLang="tr-TR" sz="1600" smtClean="0">
                <a:latin typeface="Comic Sans MS" pitchFamily="66" charset="0"/>
              </a:rPr>
              <a:t>Mynders JM. How hearing aids work. Goldenberg RA, ed. Hearing Aids. 1st ed. Philadelphia: Lippincott-Raven; 1996 p:117-140.</a:t>
            </a:r>
          </a:p>
          <a:p>
            <a:r>
              <a:rPr lang="tr-TR" altLang="tr-TR" sz="1600" smtClean="0">
                <a:latin typeface="Comic Sans MS" pitchFamily="66" charset="0"/>
              </a:rPr>
              <a:t>Kim HH, Barrs MD. Hearing aids: a review of what’s new. Otolaryngol Head Neck Surgery 2006;131:1043-50.</a:t>
            </a:r>
          </a:p>
          <a:p>
            <a:r>
              <a:rPr lang="tr-TR" altLang="tr-TR" sz="1600" smtClean="0">
                <a:latin typeface="Comic Sans MS" pitchFamily="66" charset="0"/>
              </a:rPr>
              <a:t>Suna Tokgöz-Yılmaz, Ahmet Ataş. İşitme Cihazlarında Teknolojik Gelişmeler. N Tan Ergin (Ed.), Kulak Burun Boğaz Hastalıklarında İleri Teknoloji. İstanbul: Amerikan Hastanesi Yayınları 201; (20): ss.48-68. </a:t>
            </a:r>
          </a:p>
          <a:p>
            <a:endParaRPr lang="tr-TR" altLang="tr-TR" sz="1600" smtClean="0">
              <a:latin typeface="Comic Sans MS" pitchFamily="66" charset="0"/>
            </a:endParaRPr>
          </a:p>
          <a:p>
            <a:endParaRPr lang="tr-TR" altLang="tr-TR" sz="16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algn="l" eaLnBrk="1" hangingPunct="1"/>
            <a:r>
              <a:rPr lang="tr-TR" altLang="en-US" sz="2400" smtClean="0">
                <a:latin typeface="Comic Sans MS" pitchFamily="66" charset="0"/>
              </a:rPr>
              <a:t>	</a:t>
            </a:r>
            <a:r>
              <a:rPr lang="tr-TR" altLang="en-US" sz="2400" u="sng" smtClean="0">
                <a:latin typeface="Comic Sans MS" pitchFamily="66" charset="0"/>
              </a:rPr>
              <a:t>Erken Tanı:</a:t>
            </a:r>
            <a:r>
              <a:rPr lang="tr-TR" altLang="en-US" sz="2400" smtClean="0">
                <a:latin typeface="Comic Sans MS" pitchFamily="66" charset="0"/>
              </a:rPr>
              <a:t> çocuğun karşılaşacağı, konuşma ve lisan bozuklukları ile gelişimsel, sosyal ve duygusal sorunların önlenmesi açısından son derece önemlidir.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hangingPunct="1"/>
            <a:endParaRPr lang="tr-TR" altLang="en-US" smtClean="0"/>
          </a:p>
          <a:p>
            <a:pPr eaLnBrk="1" hangingPunct="1"/>
            <a:r>
              <a:rPr lang="tr-TR" altLang="en-US" sz="2400" smtClean="0">
                <a:latin typeface="Comic Sans MS" pitchFamily="66" charset="0"/>
              </a:rPr>
              <a:t>İlk fark edilme yaşı: 2.8’den 1.7 yaş, tanı koyma yaşı: 4.7’den 3,4 yaş, (Belgin ve ark.)</a:t>
            </a:r>
          </a:p>
          <a:p>
            <a:pPr eaLnBrk="1" hangingPunct="1">
              <a:buFontTx/>
              <a:buNone/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/>
            <a:r>
              <a:rPr lang="tr-TR" altLang="en-US" sz="2400" smtClean="0">
                <a:latin typeface="Comic Sans MS" pitchFamily="66" charset="0"/>
              </a:rPr>
              <a:t>İlk fark edilme: 12.5 ay, tanı koyma yaşı: 19,4 ay (Özcebe ve ark.)</a:t>
            </a:r>
          </a:p>
          <a:p>
            <a:pPr eaLnBrk="1" hangingPunct="1">
              <a:buFontTx/>
              <a:buNone/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altLang="en-US" sz="2400" smtClean="0">
                <a:latin typeface="Comic Sans MS" pitchFamily="66" charset="0"/>
              </a:rPr>
              <a:t>Erken tanıda hedef: bebek 6 aylık olmadan önce işitme kaybı tanısı + tedavinin planlanması</a:t>
            </a:r>
          </a:p>
          <a:p>
            <a:pPr eaLnBrk="1" hangingPunct="1">
              <a:buFontTx/>
              <a:buNone/>
            </a:pPr>
            <a:endParaRPr lang="tr-TR" altLang="en-US" sz="2400" smtClean="0">
              <a:latin typeface="Comic Sans MS" pitchFamily="66" charset="0"/>
            </a:endParaRP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250825" y="0"/>
            <a:ext cx="962025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altLang="en-US" sz="2800" dirty="0" smtClean="0"/>
              <a:t/>
            </a:r>
            <a:br>
              <a:rPr lang="tr-TR" altLang="en-US" sz="2800" dirty="0" smtClean="0"/>
            </a:br>
            <a:r>
              <a:rPr lang="tr-TR" altLang="en-US" sz="2800" dirty="0" smtClean="0"/>
              <a:t/>
            </a:r>
            <a:br>
              <a:rPr lang="tr-TR" altLang="en-US" sz="2800" dirty="0" smtClean="0"/>
            </a:br>
            <a:r>
              <a:rPr lang="tr-TR" altLang="en-US" sz="2800" dirty="0" smtClean="0"/>
              <a:t/>
            </a:r>
            <a:br>
              <a:rPr lang="tr-TR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tr-TR" altLang="en-US" sz="3200" u="sng" dirty="0" smtClean="0">
                <a:latin typeface="Comic Sans MS" pitchFamily="66" charset="0"/>
              </a:rPr>
              <a:t>ODYOMETRİK İNCELEME</a:t>
            </a:r>
            <a:r>
              <a:rPr lang="tr-TR" altLang="en-US" sz="3200" dirty="0" smtClean="0">
                <a:latin typeface="Comic Sans MS" pitchFamily="66" charset="0"/>
              </a:rPr>
              <a:t/>
            </a:r>
            <a:br>
              <a:rPr lang="tr-TR" altLang="en-US" sz="3200" dirty="0" smtClean="0">
                <a:latin typeface="Comic Sans MS" pitchFamily="66" charset="0"/>
              </a:rPr>
            </a:br>
            <a:r>
              <a:rPr lang="tr-TR" altLang="en-US" sz="3200" dirty="0" smtClean="0"/>
              <a:t/>
            </a:r>
            <a:br>
              <a:rPr lang="tr-TR" altLang="en-US" sz="3200" dirty="0" smtClean="0"/>
            </a:br>
            <a:r>
              <a:rPr lang="tr-TR" altLang="en-US" sz="2800" dirty="0" smtClean="0">
                <a:latin typeface="Comic Sans MS" pitchFamily="66" charset="0"/>
              </a:rPr>
              <a:t>Çeşitli tipte ses üreten ve </a:t>
            </a:r>
            <a:r>
              <a:rPr lang="tr-TR" altLang="en-US" sz="2800" dirty="0" smtClean="0">
                <a:solidFill>
                  <a:srgbClr val="FF0000"/>
                </a:solidFill>
                <a:latin typeface="Comic Sans MS" pitchFamily="66" charset="0"/>
              </a:rPr>
              <a:t>odyometre</a:t>
            </a:r>
            <a:r>
              <a:rPr lang="tr-TR" altLang="en-US" sz="2800" dirty="0" smtClean="0">
                <a:latin typeface="Comic Sans MS" pitchFamily="66" charset="0"/>
              </a:rPr>
              <a:t> adı verilen cihazlardan gelen uyarılara, hastaların verdiği cevapların kaydedilmesi ile yapılmaktadır.</a:t>
            </a:r>
            <a:r>
              <a:rPr lang="tr-TR" altLang="en-US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005263"/>
            <a:ext cx="8280400" cy="252095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tr-TR" altLang="en-US" sz="2400" b="1" smtClean="0">
                <a:latin typeface="Comic Sans MS" pitchFamily="66" charset="0"/>
              </a:rPr>
              <a:t>Saf ses ve konuşma odyometrisi subjektif ve  davranış</a:t>
            </a:r>
            <a:r>
              <a:rPr lang="en-US" altLang="en-US" sz="2400" b="1" smtClean="0">
                <a:latin typeface="Comic Sans MS" pitchFamily="66" charset="0"/>
              </a:rPr>
              <a:t>sal</a:t>
            </a:r>
            <a:r>
              <a:rPr lang="tr-TR" altLang="en-US" sz="2400" b="1" smtClean="0">
                <a:latin typeface="Comic Sans MS" pitchFamily="66" charset="0"/>
              </a:rPr>
              <a:t> test yöntemleridir. </a:t>
            </a:r>
          </a:p>
          <a:p>
            <a:pPr eaLnBrk="1" hangingPunct="1">
              <a:lnSpc>
                <a:spcPct val="160000"/>
              </a:lnSpc>
            </a:pPr>
            <a:r>
              <a:rPr lang="tr-TR" altLang="en-US" sz="2400" b="1" smtClean="0">
                <a:latin typeface="Comic Sans MS" pitchFamily="66" charset="0"/>
              </a:rPr>
              <a:t>Çocuk ve yetişkinlerde farklılıklara sahiptir.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620713"/>
            <a:ext cx="5184775" cy="5616575"/>
          </a:xfrm>
          <a:noFill/>
        </p:spPr>
      </p:pic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2592388" cy="358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en-US" sz="2800" b="1" smtClean="0"/>
              <a:t/>
            </a:r>
            <a:br>
              <a:rPr lang="tr-TR" altLang="en-US" sz="2800" b="1" smtClean="0"/>
            </a:br>
            <a:r>
              <a:rPr lang="tr-TR" altLang="en-US" sz="2800" b="1" smtClean="0"/>
              <a:t>Odyogram </a:t>
            </a:r>
            <a:br>
              <a:rPr lang="tr-TR" altLang="en-US" sz="2800" b="1" smtClean="0"/>
            </a:br>
            <a:endParaRPr lang="tr-TR" altLang="en-US" sz="280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1075"/>
            <a:ext cx="3779838" cy="56880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en-US" sz="2400" dirty="0" smtClean="0">
                <a:latin typeface="Comic Sans MS" panose="030F0702030302020204" pitchFamily="66" charset="0"/>
              </a:rPr>
              <a:t>Kişinin en az duyabildiği seslerin işaretlendiği grafiktir.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en-US" sz="2400" dirty="0" smtClean="0">
                <a:latin typeface="Comic Sans MS" panose="030F0702030302020204" pitchFamily="66" charset="0"/>
              </a:rPr>
              <a:t>Grafiğin solunda alçak frekanslı sesler, sağında ise yüksek frekanslı sesler yer alır [frekans, Hertz (Hz) ile gösterilir]. 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en-US" sz="2400" dirty="0" smtClean="0">
                <a:latin typeface="Comic Sans MS" panose="030F0702030302020204" pitchFamily="66" charset="0"/>
              </a:rPr>
              <a:t>Grafiğin üst kısmı daha iyi duymayı ifade eder, aşağıya indikçe işitme kaybının dercesi artar [şiddet, desibell (dB) ile gösterilir]. </a:t>
            </a:r>
            <a:r>
              <a:rPr lang="tr-TR" altLang="en-US" sz="1600" dirty="0" smtClean="0">
                <a:latin typeface="Comic Sans MS" panose="030F0702030302020204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latin typeface="Comic Sans MS" pitchFamily="66" charset="0"/>
              </a:rPr>
              <a:t>Çocuklarda işitmenin değerlendirilmesini etkileyen faktörler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tr-TR" altLang="en-US" smtClean="0"/>
              <a:t>  </a:t>
            </a:r>
            <a:r>
              <a:rPr lang="tr-TR" altLang="en-US" smtClean="0">
                <a:latin typeface="Comic Sans MS" pitchFamily="66" charset="0"/>
              </a:rPr>
              <a:t>Yaş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en-US" smtClean="0">
                <a:latin typeface="Comic Sans MS" pitchFamily="66" charset="0"/>
              </a:rPr>
              <a:t>  Gelişim düzeyi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en-US" smtClean="0">
                <a:latin typeface="Comic Sans MS" pitchFamily="66" charset="0"/>
              </a:rPr>
              <a:t>  Nöromaturasyon</a:t>
            </a:r>
          </a:p>
          <a:p>
            <a:pPr eaLnBrk="1" hangingPunct="1">
              <a:buFontTx/>
              <a:buNone/>
            </a:pPr>
            <a:endParaRPr lang="tr-TR" altLang="en-US" smtClean="0"/>
          </a:p>
          <a:p>
            <a:pPr eaLnBrk="1" hangingPunct="1">
              <a:buFontTx/>
              <a:buNone/>
            </a:pPr>
            <a:r>
              <a:rPr lang="tr-TR" altLang="en-US" smtClean="0">
                <a:latin typeface="Comic Sans MS" pitchFamily="66" charset="0"/>
              </a:rPr>
              <a:t>Linguistik beceriler, motivasyon ve teste </a:t>
            </a:r>
          </a:p>
          <a:p>
            <a:pPr eaLnBrk="1" hangingPunct="1">
              <a:buFontTx/>
              <a:buNone/>
            </a:pPr>
            <a:r>
              <a:rPr lang="tr-TR" altLang="en-US" smtClean="0">
                <a:latin typeface="Comic Sans MS" pitchFamily="66" charset="0"/>
              </a:rPr>
              <a:t>olan dikkat, orta kulak iltihabı, diğer </a:t>
            </a:r>
          </a:p>
          <a:p>
            <a:pPr eaLnBrk="1" hangingPunct="1">
              <a:buFontTx/>
              <a:buNone/>
            </a:pPr>
            <a:r>
              <a:rPr lang="tr-TR" altLang="en-US" smtClean="0">
                <a:latin typeface="Comic Sans MS" pitchFamily="66" charset="0"/>
              </a:rPr>
              <a:t>yetersizlikler.</a:t>
            </a:r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323850" y="2492375"/>
            <a:ext cx="576263" cy="5762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6869" name="AutoShape 13"/>
          <p:cNvSpPr>
            <a:spLocks noChangeArrowheads="1"/>
          </p:cNvSpPr>
          <p:nvPr/>
        </p:nvSpPr>
        <p:spPr bwMode="auto">
          <a:xfrm>
            <a:off x="323850" y="1773238"/>
            <a:ext cx="576263" cy="57626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6870" name="AutoShape 14"/>
          <p:cNvSpPr>
            <a:spLocks noChangeArrowheads="1"/>
          </p:cNvSpPr>
          <p:nvPr/>
        </p:nvSpPr>
        <p:spPr bwMode="auto">
          <a:xfrm>
            <a:off x="323850" y="3213100"/>
            <a:ext cx="576263" cy="5762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en-US" sz="3600" smtClean="0">
                <a:latin typeface="Comic Sans MS" pitchFamily="66" charset="0"/>
              </a:rPr>
              <a:t>Bebek ve çocuklarda İşitmenin Değerlendirilmesi</a:t>
            </a:r>
            <a:endParaRPr lang="en-US" altLang="en-US" sz="3600" smtClean="0"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435975" cy="53276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tr-TR" sz="4000" dirty="0" smtClean="0"/>
          </a:p>
          <a:p>
            <a:pPr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Subjektif testler </a:t>
            </a:r>
            <a:endParaRPr lang="tr-TR" sz="3600" dirty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Şartlandırılmamış cevap (BOA)</a:t>
            </a:r>
          </a:p>
          <a:p>
            <a:pPr lvl="1"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Şartlandırılmış cevap (VRA)</a:t>
            </a:r>
          </a:p>
          <a:p>
            <a:pPr lvl="1"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Oyun Odyometrisi</a:t>
            </a:r>
          </a:p>
          <a:p>
            <a:pPr marL="457200" lvl="1" indent="0">
              <a:buFont typeface="Arial" charset="0"/>
              <a:buNone/>
              <a:defRPr/>
            </a:pPr>
            <a:endParaRPr lang="tr-TR" sz="36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 Objektif testler (Elektrofizyolojik testler)</a:t>
            </a:r>
          </a:p>
          <a:p>
            <a:pPr lvl="1">
              <a:defRPr/>
            </a:pPr>
            <a:r>
              <a:rPr lang="tr-TR" sz="3600" dirty="0" err="1" smtClean="0">
                <a:latin typeface="Comic Sans MS" panose="030F0702030302020204" pitchFamily="66" charset="0"/>
              </a:rPr>
              <a:t>Otoakustik</a:t>
            </a:r>
            <a:r>
              <a:rPr lang="tr-TR" sz="3600" dirty="0" smtClean="0">
                <a:latin typeface="Comic Sans MS" panose="030F0702030302020204" pitchFamily="66" charset="0"/>
              </a:rPr>
              <a:t> emisyon (OAE)</a:t>
            </a:r>
          </a:p>
          <a:p>
            <a:pPr lvl="1"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İşitsel Beyin Sapı Cevapları (ABR)</a:t>
            </a:r>
          </a:p>
          <a:p>
            <a:pPr lvl="1">
              <a:defRPr/>
            </a:pPr>
            <a:r>
              <a:rPr lang="tr-TR" sz="3600" dirty="0" err="1" smtClean="0">
                <a:latin typeface="Comic Sans MS" panose="030F0702030302020204" pitchFamily="66" charset="0"/>
              </a:rPr>
              <a:t>Impedans</a:t>
            </a:r>
            <a:endParaRPr lang="tr-TR" sz="36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ASSR (</a:t>
            </a:r>
            <a:r>
              <a:rPr lang="tr-TR" sz="3600" dirty="0" err="1" smtClean="0">
                <a:latin typeface="Comic Sans MS" panose="030F0702030302020204" pitchFamily="66" charset="0"/>
              </a:rPr>
              <a:t>Auditory</a:t>
            </a:r>
            <a:r>
              <a:rPr lang="tr-TR" sz="3600" dirty="0" smtClean="0">
                <a:latin typeface="Comic Sans MS" panose="030F0702030302020204" pitchFamily="66" charset="0"/>
              </a:rPr>
              <a:t> </a:t>
            </a:r>
            <a:r>
              <a:rPr lang="tr-TR" sz="3600" dirty="0" err="1" smtClean="0">
                <a:latin typeface="Comic Sans MS" panose="030F0702030302020204" pitchFamily="66" charset="0"/>
              </a:rPr>
              <a:t>Steady</a:t>
            </a:r>
            <a:r>
              <a:rPr lang="tr-TR" sz="3600" dirty="0" smtClean="0">
                <a:latin typeface="Comic Sans MS" panose="030F0702030302020204" pitchFamily="66" charset="0"/>
              </a:rPr>
              <a:t> </a:t>
            </a:r>
            <a:r>
              <a:rPr lang="tr-TR" sz="3600" dirty="0" err="1" smtClean="0">
                <a:latin typeface="Comic Sans MS" panose="030F0702030302020204" pitchFamily="66" charset="0"/>
              </a:rPr>
              <a:t>State</a:t>
            </a:r>
            <a:r>
              <a:rPr lang="tr-TR" sz="3600" dirty="0" smtClean="0">
                <a:latin typeface="Comic Sans MS" panose="030F0702030302020204" pitchFamily="66" charset="0"/>
              </a:rPr>
              <a:t> </a:t>
            </a:r>
            <a:r>
              <a:rPr lang="tr-TR" sz="3600" dirty="0" err="1" smtClean="0">
                <a:latin typeface="Comic Sans MS" panose="030F0702030302020204" pitchFamily="66" charset="0"/>
              </a:rPr>
              <a:t>Responses</a:t>
            </a:r>
            <a:r>
              <a:rPr lang="tr-TR" sz="3600" dirty="0" smtClean="0"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endParaRPr lang="tr-TR" sz="3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davranışşsal yöntem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713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erbest-a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4813"/>
            <a:ext cx="7127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7950" y="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en-US">
                <a:latin typeface="Arial" charset="0"/>
              </a:rPr>
              <a:t>VRA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693</Words>
  <Application>Microsoft Office PowerPoint</Application>
  <PresentationFormat>Ekran Gösterisi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Ofis Teması</vt:lpstr>
      <vt:lpstr>Grafik</vt:lpstr>
      <vt:lpstr>İŞİTME ENGELLİ ÇOCUKLAR CGL413 Çocuk Gelişimi Yrd. Doç. Suna YILMAZ</vt:lpstr>
      <vt:lpstr>İşitme kaybının konuşma ve lisan üzerindeki etkileri</vt:lpstr>
      <vt:lpstr> Erken Tanı: çocuğun karşılaşacağı, konuşma ve lisan bozuklukları ile gelişimsel, sosyal ve duygusal sorunların önlenmesi açısından son derece önemlidir.</vt:lpstr>
      <vt:lpstr>    ODYOMETRİK İNCELEME  Çeşitli tipte ses üreten ve odyometre adı verilen cihazlardan gelen uyarılara, hastaların verdiği cevapların kaydedilmesi ile yapılmaktadır. </vt:lpstr>
      <vt:lpstr> Odyogram  </vt:lpstr>
      <vt:lpstr>Çocuklarda işitmenin değerlendirilmesini etkileyen faktörler</vt:lpstr>
      <vt:lpstr>Bebek ve çocuklarda İşitmenin Değerlendirilmesi</vt:lpstr>
      <vt:lpstr>Slayt 8</vt:lpstr>
      <vt:lpstr>Slayt 9</vt:lpstr>
      <vt:lpstr>Slayt 10</vt:lpstr>
      <vt:lpstr>Slayt 11</vt:lpstr>
      <vt:lpstr>Slayt 12</vt:lpstr>
      <vt:lpstr>Oyun Odyometrisi</vt:lpstr>
      <vt:lpstr>Kullanılan Uyaranlar</vt:lpstr>
      <vt:lpstr> Objektif (Elektrofizyolojik testler) </vt:lpstr>
      <vt:lpstr>İmmitansmetrik Değerlendirme </vt:lpstr>
      <vt:lpstr>Oto Acoustic Emissions (OAE’s)</vt:lpstr>
      <vt:lpstr>Auditory Brainstem Response (ABR) ile Değerlendirme</vt:lpstr>
      <vt:lpstr>ASSR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İŞİTME ENGELLİ ÇOCUKLAR CGL413 Çocuk Gelişimi Yrd. Doç. Suna YILMAZ</dc:title>
  <dc:creator>Sb</dc:creator>
  <cp:lastModifiedBy>Sb</cp:lastModifiedBy>
  <cp:revision>8</cp:revision>
  <dcterms:created xsi:type="dcterms:W3CDTF">2019-03-14T14:20:54Z</dcterms:created>
  <dcterms:modified xsi:type="dcterms:W3CDTF">2019-03-14T14:55:58Z</dcterms:modified>
</cp:coreProperties>
</file>