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snapToObjects="1">
      <p:cViewPr varScale="1">
        <p:scale>
          <a:sx n="104" d="100"/>
          <a:sy n="104" d="100"/>
        </p:scale>
        <p:origin x="23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99CC76-F448-F741-85D4-961D262D1922}" type="datetimeFigureOut">
              <a:rPr lang="tr-TR" smtClean="0"/>
              <a:t>23.03.2020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72C292-9CC1-8342-9D16-79D6A38A6488}" type="slidenum">
              <a:rPr lang="tr-TR" smtClean="0"/>
              <a:t>‹#›</a:t>
            </a:fld>
            <a:endParaRPr lang="tr-TR"/>
          </a:p>
        </p:txBody>
      </p:sp>
    </p:spTree>
    <p:extLst>
      <p:ext uri="{BB962C8B-B14F-4D97-AF65-F5344CB8AC3E}">
        <p14:creationId xmlns:p14="http://schemas.microsoft.com/office/powerpoint/2010/main" val="33298658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422FE506-79EA-6145-96FC-4151507785F0}"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AA9CE52E-FF93-EC49-AB5C-E7973622428F}" type="slidenum">
              <a:rPr lang="tr-TR" smtClean="0"/>
              <a:t>‹#›</a:t>
            </a:fld>
            <a:endParaRPr lang="tr-TR"/>
          </a:p>
        </p:txBody>
      </p:sp>
    </p:spTree>
    <p:extLst>
      <p:ext uri="{BB962C8B-B14F-4D97-AF65-F5344CB8AC3E}">
        <p14:creationId xmlns:p14="http://schemas.microsoft.com/office/powerpoint/2010/main" val="485519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BE1D8A9-AED5-E347-BEEC-2FCE94210E04}"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AA9CE52E-FF93-EC49-AB5C-E7973622428F}" type="slidenum">
              <a:rPr lang="tr-TR" smtClean="0"/>
              <a:t>‹#›</a:t>
            </a:fld>
            <a:endParaRPr lang="tr-TR"/>
          </a:p>
        </p:txBody>
      </p:sp>
    </p:spTree>
    <p:extLst>
      <p:ext uri="{BB962C8B-B14F-4D97-AF65-F5344CB8AC3E}">
        <p14:creationId xmlns:p14="http://schemas.microsoft.com/office/powerpoint/2010/main" val="9356025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B2A5CD29-02C1-E047-B737-789C98D9FBBF}"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AA9CE52E-FF93-EC49-AB5C-E7973622428F}" type="slidenum">
              <a:rPr lang="tr-TR" smtClean="0"/>
              <a:t>‹#›</a:t>
            </a:fld>
            <a:endParaRPr lang="tr-TR"/>
          </a:p>
        </p:txBody>
      </p:sp>
    </p:spTree>
    <p:extLst>
      <p:ext uri="{BB962C8B-B14F-4D97-AF65-F5344CB8AC3E}">
        <p14:creationId xmlns:p14="http://schemas.microsoft.com/office/powerpoint/2010/main" val="796206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FF355959-E1F7-C848-A7E4-93FF5DE89FB0}"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AA9CE52E-FF93-EC49-AB5C-E7973622428F}" type="slidenum">
              <a:rPr lang="tr-TR" smtClean="0"/>
              <a:t>‹#›</a:t>
            </a:fld>
            <a:endParaRPr lang="tr-TR"/>
          </a:p>
        </p:txBody>
      </p:sp>
    </p:spTree>
    <p:extLst>
      <p:ext uri="{BB962C8B-B14F-4D97-AF65-F5344CB8AC3E}">
        <p14:creationId xmlns:p14="http://schemas.microsoft.com/office/powerpoint/2010/main" val="1389452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Ana metin stillerini düzenlemek için tıklatın</a:t>
            </a:r>
          </a:p>
        </p:txBody>
      </p:sp>
      <p:sp>
        <p:nvSpPr>
          <p:cNvPr id="4" name="Veri Yer Tutucusu 3"/>
          <p:cNvSpPr>
            <a:spLocks noGrp="1"/>
          </p:cNvSpPr>
          <p:nvPr>
            <p:ph type="dt" sz="half" idx="10"/>
          </p:nvPr>
        </p:nvSpPr>
        <p:spPr/>
        <p:txBody>
          <a:bodyPr/>
          <a:lstStyle/>
          <a:p>
            <a:fld id="{ECD11A23-4E40-C747-80EB-56DFE20A5BDA}"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AA9CE52E-FF93-EC49-AB5C-E7973622428F}" type="slidenum">
              <a:rPr lang="tr-TR" smtClean="0"/>
              <a:t>‹#›</a:t>
            </a:fld>
            <a:endParaRPr lang="tr-TR"/>
          </a:p>
        </p:txBody>
      </p:sp>
    </p:spTree>
    <p:extLst>
      <p:ext uri="{BB962C8B-B14F-4D97-AF65-F5344CB8AC3E}">
        <p14:creationId xmlns:p14="http://schemas.microsoft.com/office/powerpoint/2010/main" val="126903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07ACA504-32CB-3A42-BEB4-D491982CE755}"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AA9CE52E-FF93-EC49-AB5C-E7973622428F}" type="slidenum">
              <a:rPr lang="tr-TR" smtClean="0"/>
              <a:t>‹#›</a:t>
            </a:fld>
            <a:endParaRPr lang="tr-TR"/>
          </a:p>
        </p:txBody>
      </p:sp>
    </p:spTree>
    <p:extLst>
      <p:ext uri="{BB962C8B-B14F-4D97-AF65-F5344CB8AC3E}">
        <p14:creationId xmlns:p14="http://schemas.microsoft.com/office/powerpoint/2010/main" val="423358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Ana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Ana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3BC4C16E-7520-0147-9A17-10547663CAED}" type="datetime1">
              <a:rPr lang="tr-TR" smtClean="0"/>
              <a:t>23.03.2020</a:t>
            </a:fld>
            <a:endParaRPr lang="tr-TR"/>
          </a:p>
        </p:txBody>
      </p:sp>
      <p:sp>
        <p:nvSpPr>
          <p:cNvPr id="8" name="Altbilgi Yer Tutucusu 7"/>
          <p:cNvSpPr>
            <a:spLocks noGrp="1"/>
          </p:cNvSpPr>
          <p:nvPr>
            <p:ph type="ftr" sz="quarter" idx="11"/>
          </p:nvPr>
        </p:nvSpPr>
        <p:spPr/>
        <p:txBody>
          <a:bodyPr/>
          <a:lstStyle/>
          <a:p>
            <a:r>
              <a:rPr lang="tr-TR"/>
              <a:t>Sinematografi / Prof. Dr. S. Ruken Öztürk</a:t>
            </a:r>
          </a:p>
        </p:txBody>
      </p:sp>
      <p:sp>
        <p:nvSpPr>
          <p:cNvPr id="9" name="Slayt Numarası Yer Tutucusu 8"/>
          <p:cNvSpPr>
            <a:spLocks noGrp="1"/>
          </p:cNvSpPr>
          <p:nvPr>
            <p:ph type="sldNum" sz="quarter" idx="12"/>
          </p:nvPr>
        </p:nvSpPr>
        <p:spPr/>
        <p:txBody>
          <a:bodyPr/>
          <a:lstStyle/>
          <a:p>
            <a:fld id="{AA9CE52E-FF93-EC49-AB5C-E7973622428F}" type="slidenum">
              <a:rPr lang="tr-TR" smtClean="0"/>
              <a:t>‹#›</a:t>
            </a:fld>
            <a:endParaRPr lang="tr-TR"/>
          </a:p>
        </p:txBody>
      </p:sp>
    </p:spTree>
    <p:extLst>
      <p:ext uri="{BB962C8B-B14F-4D97-AF65-F5344CB8AC3E}">
        <p14:creationId xmlns:p14="http://schemas.microsoft.com/office/powerpoint/2010/main" val="780566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9F94D2E4-D6A4-7B41-9CF3-3ACAE3B437D0}" type="datetime1">
              <a:rPr lang="tr-TR" smtClean="0"/>
              <a:t>23.03.2020</a:t>
            </a:fld>
            <a:endParaRPr lang="tr-TR"/>
          </a:p>
        </p:txBody>
      </p:sp>
      <p:sp>
        <p:nvSpPr>
          <p:cNvPr id="4" name="Altbilgi Yer Tutucusu 3"/>
          <p:cNvSpPr>
            <a:spLocks noGrp="1"/>
          </p:cNvSpPr>
          <p:nvPr>
            <p:ph type="ftr" sz="quarter" idx="11"/>
          </p:nvPr>
        </p:nvSpPr>
        <p:spPr/>
        <p:txBody>
          <a:bodyPr/>
          <a:lstStyle/>
          <a:p>
            <a:r>
              <a:rPr lang="tr-TR"/>
              <a:t>Sinematografi / Prof. Dr. S. Ruken Öztürk</a:t>
            </a:r>
          </a:p>
        </p:txBody>
      </p:sp>
      <p:sp>
        <p:nvSpPr>
          <p:cNvPr id="5" name="Slayt Numarası Yer Tutucusu 4"/>
          <p:cNvSpPr>
            <a:spLocks noGrp="1"/>
          </p:cNvSpPr>
          <p:nvPr>
            <p:ph type="sldNum" sz="quarter" idx="12"/>
          </p:nvPr>
        </p:nvSpPr>
        <p:spPr/>
        <p:txBody>
          <a:bodyPr/>
          <a:lstStyle/>
          <a:p>
            <a:fld id="{AA9CE52E-FF93-EC49-AB5C-E7973622428F}" type="slidenum">
              <a:rPr lang="tr-TR" smtClean="0"/>
              <a:t>‹#›</a:t>
            </a:fld>
            <a:endParaRPr lang="tr-TR"/>
          </a:p>
        </p:txBody>
      </p:sp>
    </p:spTree>
    <p:extLst>
      <p:ext uri="{BB962C8B-B14F-4D97-AF65-F5344CB8AC3E}">
        <p14:creationId xmlns:p14="http://schemas.microsoft.com/office/powerpoint/2010/main" val="11061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96F65AC-BCF3-6649-B565-B6C4083614B3}" type="datetime1">
              <a:rPr lang="tr-TR" smtClean="0"/>
              <a:t>23.03.2020</a:t>
            </a:fld>
            <a:endParaRPr lang="tr-TR"/>
          </a:p>
        </p:txBody>
      </p:sp>
      <p:sp>
        <p:nvSpPr>
          <p:cNvPr id="3" name="Altbilgi Yer Tutucusu 2"/>
          <p:cNvSpPr>
            <a:spLocks noGrp="1"/>
          </p:cNvSpPr>
          <p:nvPr>
            <p:ph type="ftr" sz="quarter" idx="11"/>
          </p:nvPr>
        </p:nvSpPr>
        <p:spPr/>
        <p:txBody>
          <a:bodyPr/>
          <a:lstStyle/>
          <a:p>
            <a:r>
              <a:rPr lang="tr-TR"/>
              <a:t>Sinematografi / Prof. Dr. S. Ruken Öztürk</a:t>
            </a:r>
          </a:p>
        </p:txBody>
      </p:sp>
      <p:sp>
        <p:nvSpPr>
          <p:cNvPr id="4" name="Slayt Numarası Yer Tutucusu 3"/>
          <p:cNvSpPr>
            <a:spLocks noGrp="1"/>
          </p:cNvSpPr>
          <p:nvPr>
            <p:ph type="sldNum" sz="quarter" idx="12"/>
          </p:nvPr>
        </p:nvSpPr>
        <p:spPr/>
        <p:txBody>
          <a:bodyPr/>
          <a:lstStyle/>
          <a:p>
            <a:fld id="{AA9CE52E-FF93-EC49-AB5C-E7973622428F}" type="slidenum">
              <a:rPr lang="tr-TR" smtClean="0"/>
              <a:t>‹#›</a:t>
            </a:fld>
            <a:endParaRPr lang="tr-TR"/>
          </a:p>
        </p:txBody>
      </p:sp>
    </p:spTree>
    <p:extLst>
      <p:ext uri="{BB962C8B-B14F-4D97-AF65-F5344CB8AC3E}">
        <p14:creationId xmlns:p14="http://schemas.microsoft.com/office/powerpoint/2010/main" val="1233742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Ana metin stillerini düzenlemek için tıklatın</a:t>
            </a:r>
          </a:p>
        </p:txBody>
      </p:sp>
      <p:sp>
        <p:nvSpPr>
          <p:cNvPr id="5" name="Veri Yer Tutucusu 4"/>
          <p:cNvSpPr>
            <a:spLocks noGrp="1"/>
          </p:cNvSpPr>
          <p:nvPr>
            <p:ph type="dt" sz="half" idx="10"/>
          </p:nvPr>
        </p:nvSpPr>
        <p:spPr/>
        <p:txBody>
          <a:bodyPr/>
          <a:lstStyle/>
          <a:p>
            <a:fld id="{70ACBBBF-32EC-E94C-BE35-2DAE7F84D430}"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AA9CE52E-FF93-EC49-AB5C-E7973622428F}" type="slidenum">
              <a:rPr lang="tr-TR" smtClean="0"/>
              <a:t>‹#›</a:t>
            </a:fld>
            <a:endParaRPr lang="tr-TR"/>
          </a:p>
        </p:txBody>
      </p:sp>
    </p:spTree>
    <p:extLst>
      <p:ext uri="{BB962C8B-B14F-4D97-AF65-F5344CB8AC3E}">
        <p14:creationId xmlns:p14="http://schemas.microsoft.com/office/powerpoint/2010/main" val="1561484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Ana metin stillerini düzenlemek için tıklatın</a:t>
            </a:r>
          </a:p>
        </p:txBody>
      </p:sp>
      <p:sp>
        <p:nvSpPr>
          <p:cNvPr id="5" name="Veri Yer Tutucusu 4"/>
          <p:cNvSpPr>
            <a:spLocks noGrp="1"/>
          </p:cNvSpPr>
          <p:nvPr>
            <p:ph type="dt" sz="half" idx="10"/>
          </p:nvPr>
        </p:nvSpPr>
        <p:spPr/>
        <p:txBody>
          <a:bodyPr/>
          <a:lstStyle/>
          <a:p>
            <a:fld id="{BAFAF1F9-50D8-6B44-8DC0-98D2E724DD8B}"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AA9CE52E-FF93-EC49-AB5C-E7973622428F}" type="slidenum">
              <a:rPr lang="tr-TR" smtClean="0"/>
              <a:t>‹#›</a:t>
            </a:fld>
            <a:endParaRPr lang="tr-TR"/>
          </a:p>
        </p:txBody>
      </p:sp>
    </p:spTree>
    <p:extLst>
      <p:ext uri="{BB962C8B-B14F-4D97-AF65-F5344CB8AC3E}">
        <p14:creationId xmlns:p14="http://schemas.microsoft.com/office/powerpoint/2010/main" val="1627758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4002">
              <a:srgbClr val="BFD8EF">
                <a:lumMod val="0"/>
                <a:lumOff val="100000"/>
                <a:alpha val="30000"/>
              </a:srgbClr>
            </a:gs>
            <a:gs pos="16992">
              <a:srgbClr val="EEF5FB"/>
            </a:gs>
            <a:gs pos="27994">
              <a:srgbClr val="E3EEF8"/>
            </a:gs>
            <a:gs pos="38036">
              <a:srgbClr val="D9E8F5"/>
            </a:gs>
            <a:gs pos="0">
              <a:schemeClr val="accent1">
                <a:lumMod val="0"/>
                <a:lumOff val="100000"/>
                <a:alpha val="3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7E8D40-A53D-3B40-B2B0-42742C74D961}" type="datetime1">
              <a:rPr lang="tr-TR" smtClean="0"/>
              <a:t>23.03.2020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Sinematografi / Prof. Dr. S. Ruken Öztürk</a:t>
            </a: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9CE52E-FF93-EC49-AB5C-E7973622428F}" type="slidenum">
              <a:rPr lang="tr-TR" smtClean="0"/>
              <a:t>‹#›</a:t>
            </a:fld>
            <a:endParaRPr lang="tr-TR"/>
          </a:p>
        </p:txBody>
      </p:sp>
    </p:spTree>
    <p:extLst>
      <p:ext uri="{BB962C8B-B14F-4D97-AF65-F5344CB8AC3E}">
        <p14:creationId xmlns:p14="http://schemas.microsoft.com/office/powerpoint/2010/main" val="18749723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z-uJOyT_7i4"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3200" b="1" dirty="0">
                <a:solidFill>
                  <a:srgbClr val="C00000"/>
                </a:solidFill>
                <a:latin typeface="+mn-lt"/>
              </a:rPr>
              <a:t>Kurguya Giriş</a:t>
            </a:r>
          </a:p>
        </p:txBody>
      </p:sp>
      <p:sp>
        <p:nvSpPr>
          <p:cNvPr id="3" name="İçerik Yer Tutucusu 2"/>
          <p:cNvSpPr>
            <a:spLocks noGrp="1"/>
          </p:cNvSpPr>
          <p:nvPr>
            <p:ph idx="1"/>
          </p:nvPr>
        </p:nvSpPr>
        <p:spPr>
          <a:xfrm>
            <a:off x="838200" y="1588118"/>
            <a:ext cx="10515600" cy="4351338"/>
          </a:xfrm>
        </p:spPr>
        <p:txBody>
          <a:bodyPr>
            <a:normAutofit fontScale="92500"/>
          </a:bodyPr>
          <a:lstStyle/>
          <a:p>
            <a:pPr algn="just"/>
            <a:r>
              <a:rPr lang="tr-TR" dirty="0"/>
              <a:t>Çekim, filmin temel birimidir. Aksiyonun devamlılığını parçalamaksızın, fiziksel olarak filmin tek bir parçası olarak tanımlanır. Çekimlerin her biri kendisinden önce gelen ve kendisini izleyen çekimlere fiziksel olarak bağlanmak zorundadır. </a:t>
            </a:r>
          </a:p>
          <a:p>
            <a:pPr algn="just"/>
            <a:endParaRPr lang="tr-TR" sz="2400" dirty="0"/>
          </a:p>
          <a:p>
            <a:pPr algn="just"/>
            <a:r>
              <a:rPr lang="tr-TR" dirty="0" err="1"/>
              <a:t>Kurguculuk</a:t>
            </a:r>
            <a:r>
              <a:rPr lang="tr-TR" dirty="0"/>
              <a:t> mesleği, aynı çekimden iki ya da daha fazlası arasında seçim yapma, her çekimin ne kadar süreceğine karar verme ve ses kuşağını dikkatli biçimde kurgulanan görüntülerle birleştirme işlemlerinden oluşur.</a:t>
            </a:r>
          </a:p>
          <a:p>
            <a:pPr algn="just"/>
            <a:endParaRPr lang="tr-TR" sz="2400" dirty="0"/>
          </a:p>
          <a:p>
            <a:pPr marL="0" indent="0" algn="just">
              <a:buNone/>
            </a:pPr>
            <a:r>
              <a:rPr lang="tr-TR" dirty="0"/>
              <a:t>							(Monaco, 2010, s. 127-128)</a:t>
            </a:r>
          </a:p>
        </p:txBody>
      </p:sp>
      <p:sp>
        <p:nvSpPr>
          <p:cNvPr id="4" name="Alt Bilgi Yer Tutucusu 3">
            <a:extLst>
              <a:ext uri="{FF2B5EF4-FFF2-40B4-BE49-F238E27FC236}">
                <a16:creationId xmlns:a16="http://schemas.microsoft.com/office/drawing/2014/main" id="{8A850514-26F3-F041-87B4-43303D93622F}"/>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797225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6"/>
            <a:ext cx="10383982" cy="881784"/>
          </a:xfrm>
        </p:spPr>
        <p:txBody>
          <a:bodyPr/>
          <a:lstStyle/>
          <a:p>
            <a:pPr algn="ctr"/>
            <a:r>
              <a:rPr lang="tr-TR" sz="3200" b="1" dirty="0">
                <a:solidFill>
                  <a:srgbClr val="C00000"/>
                </a:solidFill>
                <a:latin typeface="Calibri" panose="020F0502020204030204"/>
              </a:rPr>
              <a:t>Kurguya Giriş</a:t>
            </a:r>
            <a:endParaRPr lang="tr-TR" dirty="0">
              <a:solidFill>
                <a:srgbClr val="C00000"/>
              </a:solidFill>
            </a:endParaRPr>
          </a:p>
        </p:txBody>
      </p:sp>
      <p:sp>
        <p:nvSpPr>
          <p:cNvPr id="3" name="İçerik Yer Tutucusu 2"/>
          <p:cNvSpPr>
            <a:spLocks noGrp="1"/>
          </p:cNvSpPr>
          <p:nvPr>
            <p:ph idx="1"/>
          </p:nvPr>
        </p:nvSpPr>
        <p:spPr>
          <a:xfrm>
            <a:off x="838200" y="1576243"/>
            <a:ext cx="10597738" cy="4563300"/>
          </a:xfrm>
        </p:spPr>
        <p:txBody>
          <a:bodyPr>
            <a:normAutofit fontScale="70000" lnSpcReduction="20000"/>
          </a:bodyPr>
          <a:lstStyle/>
          <a:p>
            <a:pPr algn="just"/>
            <a:r>
              <a:rPr lang="tr-TR" sz="3100" dirty="0"/>
              <a:t>Amerika’da 1960’ların ortalarına dek kurgu işi, </a:t>
            </a:r>
            <a:r>
              <a:rPr lang="tr-TR" sz="3100" dirty="0" err="1"/>
              <a:t>Molviola</a:t>
            </a:r>
            <a:r>
              <a:rPr lang="tr-TR" sz="3100" dirty="0"/>
              <a:t> adı verilen dikey kurgu makinesi üzerinde yapılmıştır. Daha çok yönlü bir alet olarak yatay kurgu masası 1920’lerde Almanya’da geliştirildi ve II. Dünya Savaşı öncesinde Avrupa’da yaygın olarak kullanıldı.</a:t>
            </a:r>
          </a:p>
          <a:p>
            <a:pPr algn="just"/>
            <a:endParaRPr lang="tr-TR" dirty="0"/>
          </a:p>
          <a:p>
            <a:pPr algn="just"/>
            <a:r>
              <a:rPr lang="tr-TR" sz="3400" dirty="0"/>
              <a:t>Daha modern kurgu masaları aynı anda dört görüntü ve ses kuşağının birbiriyle karşılaştırılmasına olanak sağlar ve böylece çekimler arasında bir seçim yapmak için gereken zamanı önemli ölçüde kısaltır. </a:t>
            </a:r>
          </a:p>
          <a:p>
            <a:pPr algn="just"/>
            <a:endParaRPr lang="tr-TR" dirty="0"/>
          </a:p>
          <a:p>
            <a:pPr algn="just"/>
            <a:r>
              <a:rPr lang="tr-TR" sz="3400" dirty="0"/>
              <a:t>Kuşkusuz kurgu sürecinin mekanizması, görüntüler sayısalsa büyük ölçüde basitleşir. 1970’lerin ortalarında ilk bilgisayarlı kurgu devreye girer ve ücreti 1 milyon dolardır.  1980’lerin sonunda ise bundan elli kez daha ucuz olan </a:t>
            </a:r>
            <a:r>
              <a:rPr lang="tr-TR" sz="3400" i="1" dirty="0" err="1"/>
              <a:t>Avid</a:t>
            </a:r>
            <a:r>
              <a:rPr lang="tr-TR" sz="3400" dirty="0"/>
              <a:t> gibi kurgu programlarını içeren mikro bilgisayarlar kurgu sanatını kökten değiştirecektir.</a:t>
            </a:r>
          </a:p>
          <a:p>
            <a:pPr marL="0" indent="0" algn="just">
              <a:buNone/>
            </a:pPr>
            <a:endParaRPr lang="tr-TR" dirty="0"/>
          </a:p>
          <a:p>
            <a:pPr marL="0" indent="0" algn="just">
              <a:buNone/>
            </a:pPr>
            <a:r>
              <a:rPr lang="tr-TR" dirty="0"/>
              <a:t>							(Monaco, 2010, s. 128)</a:t>
            </a:r>
          </a:p>
          <a:p>
            <a:pPr marL="0" indent="0" algn="just">
              <a:buNone/>
            </a:pPr>
            <a:endParaRPr lang="tr-TR" dirty="0"/>
          </a:p>
        </p:txBody>
      </p:sp>
      <p:sp>
        <p:nvSpPr>
          <p:cNvPr id="4" name="Alt Bilgi Yer Tutucusu 3">
            <a:extLst>
              <a:ext uri="{FF2B5EF4-FFF2-40B4-BE49-F238E27FC236}">
                <a16:creationId xmlns:a16="http://schemas.microsoft.com/office/drawing/2014/main" id="{493712C7-9C1B-9642-A711-39EE132158A2}"/>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98691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6"/>
            <a:ext cx="10407732" cy="917410"/>
          </a:xfrm>
        </p:spPr>
        <p:txBody>
          <a:bodyPr>
            <a:normAutofit/>
          </a:bodyPr>
          <a:lstStyle/>
          <a:p>
            <a:pPr algn="ctr"/>
            <a:r>
              <a:rPr lang="tr-TR" sz="2800" b="1" dirty="0">
                <a:solidFill>
                  <a:srgbClr val="C00000"/>
                </a:solidFill>
                <a:latin typeface="+mn-lt"/>
              </a:rPr>
              <a:t>Kurguya</a:t>
            </a:r>
            <a:r>
              <a:rPr lang="tr-TR" sz="2800" b="1" dirty="0">
                <a:latin typeface="+mn-lt"/>
              </a:rPr>
              <a:t> </a:t>
            </a:r>
            <a:r>
              <a:rPr lang="tr-TR" sz="2800" b="1" dirty="0">
                <a:solidFill>
                  <a:srgbClr val="C00000"/>
                </a:solidFill>
                <a:latin typeface="+mn-lt"/>
              </a:rPr>
              <a:t>Giriş</a:t>
            </a:r>
          </a:p>
        </p:txBody>
      </p:sp>
      <p:sp>
        <p:nvSpPr>
          <p:cNvPr id="3" name="İçerik Yer Tutucusu 2"/>
          <p:cNvSpPr>
            <a:spLocks noGrp="1"/>
          </p:cNvSpPr>
          <p:nvPr>
            <p:ph idx="1"/>
          </p:nvPr>
        </p:nvSpPr>
        <p:spPr>
          <a:xfrm>
            <a:off x="838200" y="1504992"/>
            <a:ext cx="10740242" cy="4171414"/>
          </a:xfrm>
        </p:spPr>
        <p:txBody>
          <a:bodyPr>
            <a:normAutofit lnSpcReduction="10000"/>
          </a:bodyPr>
          <a:lstStyle/>
          <a:p>
            <a:pPr algn="just"/>
            <a:r>
              <a:rPr lang="tr-TR" sz="2400" dirty="0"/>
              <a:t>Bir filmin çekimlerinin bir araya getirilme işini karşılayan sözcük Amerika’da </a:t>
            </a:r>
            <a:r>
              <a:rPr lang="tr-TR" sz="2400" i="1" dirty="0" err="1"/>
              <a:t>cutting</a:t>
            </a:r>
            <a:r>
              <a:rPr lang="tr-TR" sz="2400" dirty="0"/>
              <a:t> ya da </a:t>
            </a:r>
            <a:r>
              <a:rPr lang="tr-TR" sz="2400" i="1" dirty="0" err="1"/>
              <a:t>editing</a:t>
            </a:r>
            <a:r>
              <a:rPr lang="tr-TR" sz="2400" dirty="0"/>
              <a:t>, Avrupa’da ise </a:t>
            </a:r>
            <a:r>
              <a:rPr lang="tr-TR" sz="2400" i="1" dirty="0" err="1"/>
              <a:t>montage</a:t>
            </a:r>
            <a:r>
              <a:rPr lang="tr-TR" sz="2400" dirty="0" err="1"/>
              <a:t>’dır</a:t>
            </a:r>
            <a:r>
              <a:rPr lang="tr-TR" sz="2400" dirty="0"/>
              <a:t>. İngilizce sözcükler istenmeyen parçaların kırpılması, kesip düzeltme sürecini çağrıştırır. Oysa </a:t>
            </a:r>
            <a:r>
              <a:rPr lang="tr-TR" sz="2400" i="1" dirty="0" err="1"/>
              <a:t>montage</a:t>
            </a:r>
            <a:r>
              <a:rPr lang="tr-TR" sz="2400" dirty="0"/>
              <a:t>, bir inşa, ham maddeden oluşturma işlemini akla getirir.</a:t>
            </a:r>
            <a:endParaRPr lang="tr-TR" sz="2400" i="1" dirty="0"/>
          </a:p>
          <a:p>
            <a:pPr algn="just"/>
            <a:r>
              <a:rPr lang="tr-TR" sz="2400" dirty="0"/>
              <a:t>1930’lu ve 40’lı yıllar Hollywood’unun klasik kurgu stili kendini pürüzsüzlüğü ve akıcılığıyla ortaya koymuşken, 1920’lerdeki Alman Dışavurumcuları ve </a:t>
            </a:r>
            <a:r>
              <a:rPr lang="tr-TR" sz="2400" dirty="0" err="1"/>
              <a:t>Eisenstein’dan</a:t>
            </a:r>
            <a:r>
              <a:rPr lang="tr-TR" sz="2400" dirty="0"/>
              <a:t> bu yana Avrupa kurgusu bir sentez süreciyle  karakterize olur. Bir film düzenlemeden (</a:t>
            </a:r>
            <a:r>
              <a:rPr lang="tr-TR" sz="2400" i="1" dirty="0" err="1"/>
              <a:t>edit</a:t>
            </a:r>
            <a:r>
              <a:rPr lang="tr-TR" sz="2400" dirty="0"/>
              <a:t>) çok bir inşa (</a:t>
            </a:r>
            <a:r>
              <a:rPr lang="tr-TR" sz="2400" i="1" dirty="0" err="1"/>
              <a:t>construct</a:t>
            </a:r>
            <a:r>
              <a:rPr lang="tr-TR" sz="2400" dirty="0"/>
              <a:t>) olarak görülür.</a:t>
            </a:r>
          </a:p>
          <a:p>
            <a:pPr marL="0" indent="0" algn="just">
              <a:buNone/>
            </a:pPr>
            <a:r>
              <a:rPr lang="tr-TR" sz="2400" dirty="0"/>
              <a:t>							(Monaco, 2010, s. 207-208)</a:t>
            </a:r>
          </a:p>
          <a:p>
            <a:pPr marL="0" indent="0" algn="just">
              <a:buNone/>
            </a:pPr>
            <a:r>
              <a:rPr lang="tr-TR" sz="2400" dirty="0"/>
              <a:t>(Bir görüşe göre de kurgu sözcüğünü klasik kurguyu anlatmak için kullanırken montaj sözcüğünü Sovyetler Birliği’nde göreceğimiz </a:t>
            </a:r>
            <a:r>
              <a:rPr lang="tr-TR" sz="2400" dirty="0" err="1"/>
              <a:t>Eisenstein’ın</a:t>
            </a:r>
            <a:r>
              <a:rPr lang="tr-TR" sz="2400" dirty="0"/>
              <a:t>/</a:t>
            </a:r>
            <a:r>
              <a:rPr lang="tr-TR" sz="2400" dirty="0" err="1"/>
              <a:t>Ayzenştayn’ın</a:t>
            </a:r>
            <a:r>
              <a:rPr lang="tr-TR" sz="2400" dirty="0"/>
              <a:t> metaforik/diyalektik kurgusunu anlatmak için kullanırız)</a:t>
            </a:r>
          </a:p>
        </p:txBody>
      </p:sp>
      <p:sp>
        <p:nvSpPr>
          <p:cNvPr id="4" name="Alt Bilgi Yer Tutucusu 3">
            <a:extLst>
              <a:ext uri="{FF2B5EF4-FFF2-40B4-BE49-F238E27FC236}">
                <a16:creationId xmlns:a16="http://schemas.microsoft.com/office/drawing/2014/main" id="{E352972C-D4BB-DC46-A1D0-34EE12EC57AC}"/>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364611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b="1" dirty="0">
                <a:solidFill>
                  <a:srgbClr val="C00000"/>
                </a:solidFill>
                <a:latin typeface="+mn-lt"/>
              </a:rPr>
              <a:t>Kurguya Giriş</a:t>
            </a:r>
          </a:p>
        </p:txBody>
      </p:sp>
      <p:sp>
        <p:nvSpPr>
          <p:cNvPr id="3" name="İçerik Yer Tutucusu 2"/>
          <p:cNvSpPr>
            <a:spLocks noGrp="1"/>
          </p:cNvSpPr>
          <p:nvPr>
            <p:ph idx="1"/>
          </p:nvPr>
        </p:nvSpPr>
        <p:spPr>
          <a:xfrm>
            <a:off x="838200" y="1690688"/>
            <a:ext cx="10515600" cy="4351338"/>
          </a:xfrm>
        </p:spPr>
        <p:txBody>
          <a:bodyPr>
            <a:normAutofit lnSpcReduction="10000"/>
          </a:bodyPr>
          <a:lstStyle/>
          <a:p>
            <a:pPr algn="just"/>
            <a:r>
              <a:rPr lang="tr-TR" sz="2400" dirty="0"/>
              <a:t>Filmin iki parçasını bir araya getirmenin iki yolu vardır: Üst üste binebilirler (bindirme, zincirleme, çoklu görüntü) ya da uç uca eklenebilirler. Görüntüler açısından ikinci alternatif neredeyse tek belirleyicidir. Oysa ses ikinci alternatife daha uygundur, öylesine uygundur ki bu etkinliğin kendi adı bile mevcuttur: Bileştirme (</a:t>
            </a:r>
            <a:r>
              <a:rPr lang="tr-TR" sz="2400" i="1" dirty="0" err="1"/>
              <a:t>mixage</a:t>
            </a:r>
            <a:r>
              <a:rPr lang="tr-TR" sz="2400" dirty="0"/>
              <a:t>).</a:t>
            </a:r>
          </a:p>
          <a:p>
            <a:pPr algn="just"/>
            <a:endParaRPr lang="tr-TR" sz="2400" dirty="0"/>
          </a:p>
          <a:p>
            <a:pPr algn="just"/>
            <a:r>
              <a:rPr lang="tr-TR" sz="2400" dirty="0"/>
              <a:t>Genel bir ifade ile kurgu üç değişik biçimde kullanılır. Temel anlamını sürdürürken bunun yanı sıra özgül kullanımları da olmuştur: “Bitişik iki çekimin anlamından üçüncü bir anlamın çıktığı diyalektik süreç” ve “Bir dizi çekimin kısa bir zaman dilimi içinde çok enformasyon iletmek için bir araya getirildiği süreç”.</a:t>
            </a:r>
          </a:p>
          <a:p>
            <a:pPr marL="0" indent="0" algn="just">
              <a:buNone/>
            </a:pPr>
            <a:endParaRPr lang="tr-TR" sz="2400" dirty="0"/>
          </a:p>
          <a:p>
            <a:pPr marL="0" indent="0" algn="just">
              <a:buNone/>
            </a:pPr>
            <a:r>
              <a:rPr lang="tr-TR" sz="2400" dirty="0"/>
              <a:t>							(Monaco, 2010, s. 208)</a:t>
            </a:r>
          </a:p>
          <a:p>
            <a:pPr marL="0" indent="0" algn="just">
              <a:buNone/>
            </a:pPr>
            <a:endParaRPr lang="tr-TR" sz="2400" dirty="0"/>
          </a:p>
        </p:txBody>
      </p:sp>
      <p:sp>
        <p:nvSpPr>
          <p:cNvPr id="4" name="Alt Bilgi Yer Tutucusu 3">
            <a:extLst>
              <a:ext uri="{FF2B5EF4-FFF2-40B4-BE49-F238E27FC236}">
                <a16:creationId xmlns:a16="http://schemas.microsoft.com/office/drawing/2014/main" id="{CF18AC69-5672-E94A-850C-3907D49BF614}"/>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949032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b="1" dirty="0">
                <a:solidFill>
                  <a:srgbClr val="C00000"/>
                </a:solidFill>
                <a:latin typeface="+mn-lt"/>
              </a:rPr>
              <a:t>Kurguya Giriş</a:t>
            </a:r>
          </a:p>
        </p:txBody>
      </p:sp>
      <p:sp>
        <p:nvSpPr>
          <p:cNvPr id="3" name="İçerik Yer Tutucusu 2"/>
          <p:cNvSpPr>
            <a:spLocks noGrp="1"/>
          </p:cNvSpPr>
          <p:nvPr>
            <p:ph idx="1"/>
          </p:nvPr>
        </p:nvSpPr>
        <p:spPr>
          <a:xfrm>
            <a:off x="838200" y="1690688"/>
            <a:ext cx="10515600" cy="4351338"/>
          </a:xfrm>
        </p:spPr>
        <p:txBody>
          <a:bodyPr>
            <a:normAutofit/>
          </a:bodyPr>
          <a:lstStyle/>
          <a:p>
            <a:pPr algn="just"/>
            <a:r>
              <a:rPr lang="tr-TR" sz="2400" dirty="0"/>
              <a:t>Hollywood sinemasının amacı, görülmeyen ve farkına varılmayan kurguydu (</a:t>
            </a:r>
            <a:r>
              <a:rPr lang="tr-TR" sz="2400" i="1" dirty="0" err="1"/>
              <a:t>invisible</a:t>
            </a:r>
            <a:r>
              <a:rPr lang="tr-TR" sz="2400" dirty="0"/>
              <a:t> </a:t>
            </a:r>
            <a:r>
              <a:rPr lang="tr-TR" sz="2400" i="1" dirty="0" err="1"/>
              <a:t>cutting</a:t>
            </a:r>
            <a:r>
              <a:rPr lang="tr-TR" sz="2400" dirty="0"/>
              <a:t>). Atlama da (</a:t>
            </a:r>
            <a:r>
              <a:rPr lang="tr-TR" sz="2400" i="1" dirty="0" err="1"/>
              <a:t>jump</a:t>
            </a:r>
            <a:r>
              <a:rPr lang="tr-TR" sz="2400" dirty="0"/>
              <a:t>) ölü zamanı sıkıştırmak için kullanılan bir araçtı. Hollywood gramerinin yasaları, fazla ölü zamanın akıcılaştırılmasında ısrar eder. </a:t>
            </a:r>
          </a:p>
          <a:p>
            <a:pPr algn="just"/>
            <a:endParaRPr lang="tr-TR" sz="2400" dirty="0"/>
          </a:p>
          <a:p>
            <a:pPr algn="just"/>
            <a:r>
              <a:rPr lang="tr-TR" sz="2400" dirty="0"/>
              <a:t>Öte yandan modern stil, daha fazla serbestliğe olanak tanır. Örneğin </a:t>
            </a:r>
            <a:r>
              <a:rPr lang="tr-TR" sz="2400" dirty="0" err="1"/>
              <a:t>Godard</a:t>
            </a:r>
            <a:r>
              <a:rPr lang="tr-TR" sz="2400" dirty="0"/>
              <a:t>, </a:t>
            </a:r>
            <a:r>
              <a:rPr lang="tr-TR" sz="2400" i="1" dirty="0" err="1"/>
              <a:t>À</a:t>
            </a:r>
            <a:r>
              <a:rPr lang="tr-TR" sz="2400" i="1" dirty="0"/>
              <a:t> </a:t>
            </a:r>
            <a:r>
              <a:rPr lang="tr-TR" sz="2400" i="1" dirty="0" err="1"/>
              <a:t>bout</a:t>
            </a:r>
            <a:r>
              <a:rPr lang="tr-TR" sz="2400" i="1" dirty="0"/>
              <a:t> de </a:t>
            </a:r>
            <a:r>
              <a:rPr lang="tr-TR" sz="2400" i="1" dirty="0" err="1"/>
              <a:t>souffle</a:t>
            </a:r>
            <a:r>
              <a:rPr lang="tr-TR" sz="2400" i="1" dirty="0"/>
              <a:t>/Serseri</a:t>
            </a:r>
            <a:r>
              <a:rPr lang="tr-TR" sz="2400" dirty="0"/>
              <a:t> </a:t>
            </a:r>
            <a:r>
              <a:rPr lang="tr-TR" sz="2400" i="1" dirty="0" err="1"/>
              <a:t>Aşıklar</a:t>
            </a:r>
            <a:r>
              <a:rPr lang="tr-TR" sz="2400" dirty="0" err="1"/>
              <a:t>’da</a:t>
            </a:r>
            <a:r>
              <a:rPr lang="tr-TR" sz="2400" dirty="0"/>
              <a:t> (1959) orta-plân atlamalı kesmeler kullanır ve bu gramer dışı  inşa tarzı atlamaların ritmik etki için kabul görmesini sağlamıştır. Tek bir çekimden kurgulanan atlama, bir dizi hızlı zincirleme ile akıcı hale getirilir.</a:t>
            </a:r>
          </a:p>
          <a:p>
            <a:pPr algn="just"/>
            <a:endParaRPr lang="tr-TR" sz="2400" dirty="0"/>
          </a:p>
          <a:p>
            <a:pPr marL="0" indent="0" algn="just">
              <a:buNone/>
            </a:pPr>
            <a:r>
              <a:rPr lang="tr-TR" sz="2400" dirty="0"/>
              <a:t>						(Monaco, 2010, s. 208-209)</a:t>
            </a:r>
          </a:p>
          <a:p>
            <a:pPr algn="just"/>
            <a:endParaRPr lang="tr-TR" sz="2400" dirty="0"/>
          </a:p>
        </p:txBody>
      </p:sp>
      <p:sp>
        <p:nvSpPr>
          <p:cNvPr id="4" name="Alt Bilgi Yer Tutucusu 3">
            <a:extLst>
              <a:ext uri="{FF2B5EF4-FFF2-40B4-BE49-F238E27FC236}">
                <a16:creationId xmlns:a16="http://schemas.microsoft.com/office/drawing/2014/main" id="{6B92F3A5-0D50-0B4E-B217-E17DCB1B0D6E}"/>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49826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84286" y="365126"/>
            <a:ext cx="10336481" cy="784802"/>
          </a:xfrm>
        </p:spPr>
        <p:txBody>
          <a:bodyPr>
            <a:normAutofit/>
          </a:bodyPr>
          <a:lstStyle/>
          <a:p>
            <a:pPr algn="ctr"/>
            <a:r>
              <a:rPr lang="tr-TR" sz="2800" b="1" dirty="0">
                <a:solidFill>
                  <a:srgbClr val="C00000"/>
                </a:solidFill>
                <a:latin typeface="+mn-lt"/>
              </a:rPr>
              <a:t>Kurguya Giriş</a:t>
            </a:r>
          </a:p>
        </p:txBody>
      </p:sp>
      <p:sp>
        <p:nvSpPr>
          <p:cNvPr id="3" name="İçerik Yer Tutucusu 2"/>
          <p:cNvSpPr>
            <a:spLocks noGrp="1"/>
          </p:cNvSpPr>
          <p:nvPr>
            <p:ph idx="1"/>
          </p:nvPr>
        </p:nvSpPr>
        <p:spPr>
          <a:xfrm>
            <a:off x="756066" y="1406031"/>
            <a:ext cx="10992920" cy="5008623"/>
          </a:xfrm>
        </p:spPr>
        <p:txBody>
          <a:bodyPr>
            <a:normAutofit fontScale="92500" lnSpcReduction="20000"/>
          </a:bodyPr>
          <a:lstStyle/>
          <a:p>
            <a:pPr algn="just"/>
            <a:r>
              <a:rPr lang="tr-TR" sz="2600" dirty="0"/>
              <a:t>Kurgunun ritmik değeri en iyi biçimde sahnedeki ilginin iki özne arasındaki (çoğunlukla takip sahnelerinde) çekimlerin kısa sürelerle yer değiştirilerek yükseltildiği ve zirveye çıkarıldığı “hızlı kurgu” kodunda görülür. </a:t>
            </a:r>
          </a:p>
          <a:p>
            <a:pPr algn="just"/>
            <a:endParaRPr lang="tr-TR" sz="2400" dirty="0"/>
          </a:p>
          <a:p>
            <a:pPr algn="just"/>
            <a:r>
              <a:rPr lang="tr-TR" sz="2600" dirty="0"/>
              <a:t>Bununla birlikte kurgu, yalnızca bir sahne içindeki çekimler arasında bir devamlılık yaratmak için değil, aynı zamanda bir filmin zaman hattını kurmak için de kullanılır: “Koşut (paralel) kurgu” yönetmene, birbiriyle ilişkili olsun ya da olmasın iki öykü arasında yer değiştirme yapma, ikisi arasında almaşık-kurguyu gerçekleştirme olanağı sağladı. (Hızlı kurgu, koşut kurgunun özel bir tipidir.)</a:t>
            </a:r>
          </a:p>
          <a:p>
            <a:pPr algn="just"/>
            <a:endParaRPr lang="tr-TR" sz="2400" dirty="0"/>
          </a:p>
          <a:p>
            <a:pPr algn="just"/>
            <a:r>
              <a:rPr lang="tr-TR" sz="2600" dirty="0"/>
              <a:t>“Karışık” kurgu, bir sekansın zamandizine dikkat edilmeksizin anlatılmasına izin verir: Bir aksiyon tekrarlanabilir, çekimler sırasız kurgulanabilir. Kurgu kodlarının bu uzantılarının her biri, kurgunun kendi içindeki zamandizinden başka bir şeyin yaratımına yönelir.</a:t>
            </a:r>
          </a:p>
          <a:p>
            <a:pPr marL="0" indent="0" algn="just">
              <a:buNone/>
            </a:pPr>
            <a:r>
              <a:rPr lang="tr-TR" sz="2400" dirty="0"/>
              <a:t>							</a:t>
            </a:r>
          </a:p>
          <a:p>
            <a:pPr marL="0" indent="0" algn="just">
              <a:buNone/>
            </a:pPr>
            <a:r>
              <a:rPr lang="tr-TR" sz="2400" dirty="0"/>
              <a:t>								(Monaco, 2010, s. 210)</a:t>
            </a:r>
          </a:p>
          <a:p>
            <a:pPr marL="0" indent="0" algn="just">
              <a:buNone/>
            </a:pPr>
            <a:endParaRPr lang="tr-TR" sz="2400" dirty="0"/>
          </a:p>
        </p:txBody>
      </p:sp>
      <p:sp>
        <p:nvSpPr>
          <p:cNvPr id="4" name="Alt Bilgi Yer Tutucusu 3">
            <a:extLst>
              <a:ext uri="{FF2B5EF4-FFF2-40B4-BE49-F238E27FC236}">
                <a16:creationId xmlns:a16="http://schemas.microsoft.com/office/drawing/2014/main" id="{5BDB6997-345E-7849-B43D-902E7C78B7A6}"/>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8288567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600652"/>
            <a:ext cx="10300855" cy="992621"/>
          </a:xfrm>
        </p:spPr>
        <p:txBody>
          <a:bodyPr>
            <a:normAutofit/>
          </a:bodyPr>
          <a:lstStyle/>
          <a:p>
            <a:pPr algn="ctr"/>
            <a:r>
              <a:rPr lang="tr-TR" sz="2800" b="1" dirty="0">
                <a:solidFill>
                  <a:srgbClr val="C00000"/>
                </a:solidFill>
                <a:latin typeface="+mn-lt"/>
                <a:cs typeface="Times New Roman" panose="02020603050405020304" pitchFamily="18" charset="0"/>
              </a:rPr>
              <a:t>Derste İzlenecek Film:</a:t>
            </a:r>
            <a:endParaRPr lang="tr-TR" sz="2800" b="1" dirty="0">
              <a:solidFill>
                <a:srgbClr val="C00000"/>
              </a:solidFill>
              <a:latin typeface="+mn-lt"/>
            </a:endParaRPr>
          </a:p>
        </p:txBody>
      </p:sp>
      <p:sp>
        <p:nvSpPr>
          <p:cNvPr id="3" name="İçerik Yer Tutucusu 2"/>
          <p:cNvSpPr>
            <a:spLocks noGrp="1"/>
          </p:cNvSpPr>
          <p:nvPr>
            <p:ph idx="1"/>
          </p:nvPr>
        </p:nvSpPr>
        <p:spPr>
          <a:xfrm>
            <a:off x="838200" y="2061152"/>
            <a:ext cx="9996055" cy="1388630"/>
          </a:xfrm>
        </p:spPr>
        <p:txBody>
          <a:bodyPr>
            <a:normAutofit lnSpcReduction="10000"/>
          </a:bodyPr>
          <a:lstStyle/>
          <a:p>
            <a:r>
              <a:rPr lang="tr-TR" dirty="0"/>
              <a:t>Belgesel: </a:t>
            </a:r>
            <a:r>
              <a:rPr lang="tr-TR" dirty="0" err="1"/>
              <a:t>Cutting</a:t>
            </a:r>
            <a:r>
              <a:rPr lang="tr-TR" dirty="0"/>
              <a:t> </a:t>
            </a:r>
            <a:r>
              <a:rPr lang="tr-TR" dirty="0" err="1"/>
              <a:t>Edge</a:t>
            </a:r>
            <a:r>
              <a:rPr lang="tr-TR" dirty="0"/>
              <a:t>: </a:t>
            </a:r>
            <a:r>
              <a:rPr lang="tr-TR" dirty="0" err="1"/>
              <a:t>What</a:t>
            </a:r>
            <a:r>
              <a:rPr lang="tr-TR" dirty="0"/>
              <a:t> do </a:t>
            </a:r>
            <a:r>
              <a:rPr lang="tr-TR" dirty="0" err="1"/>
              <a:t>editors</a:t>
            </a:r>
            <a:r>
              <a:rPr lang="tr-TR" dirty="0"/>
              <a:t> do? </a:t>
            </a:r>
          </a:p>
          <a:p>
            <a:endParaRPr lang="tr-TR" dirty="0"/>
          </a:p>
          <a:p>
            <a:r>
              <a:rPr lang="tr-TR" dirty="0">
                <a:hlinkClick r:id="rId2"/>
              </a:rPr>
              <a:t>https://www.youtube.com/watch?v=z-uJOyT_7i4</a:t>
            </a:r>
            <a:r>
              <a:rPr lang="tr-TR" dirty="0"/>
              <a:t> (tamamı var)</a:t>
            </a:r>
          </a:p>
        </p:txBody>
      </p:sp>
      <p:sp>
        <p:nvSpPr>
          <p:cNvPr id="4" name="Alt Bilgi Yer Tutucusu 3">
            <a:extLst>
              <a:ext uri="{FF2B5EF4-FFF2-40B4-BE49-F238E27FC236}">
                <a16:creationId xmlns:a16="http://schemas.microsoft.com/office/drawing/2014/main" id="{C0AF4D42-A8AB-634E-860E-BC3820222FE4}"/>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758942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614507"/>
            <a:ext cx="10515600" cy="1325563"/>
          </a:xfrm>
        </p:spPr>
        <p:txBody>
          <a:bodyPr/>
          <a:lstStyle/>
          <a:p>
            <a:pPr algn="ctr"/>
            <a:r>
              <a:rPr lang="tr-TR" sz="2800" b="1" u="sng" dirty="0">
                <a:solidFill>
                  <a:srgbClr val="C00000"/>
                </a:solidFill>
                <a:latin typeface="Calibri" panose="020F0502020204030204"/>
                <a:cs typeface="Times New Roman" panose="02020603050405020304" pitchFamily="18" charset="0"/>
              </a:rPr>
              <a:t>Bu ders için okunacak kaynaklar (kaynakların tam künyesi ilk dersin içinde bulunmaktadır):</a:t>
            </a:r>
            <a:endParaRPr lang="tr-TR" dirty="0">
              <a:solidFill>
                <a:srgbClr val="C00000"/>
              </a:solidFill>
            </a:endParaRPr>
          </a:p>
        </p:txBody>
      </p:sp>
      <p:sp>
        <p:nvSpPr>
          <p:cNvPr id="3" name="İçerik Yer Tutucusu 2"/>
          <p:cNvSpPr>
            <a:spLocks noGrp="1"/>
          </p:cNvSpPr>
          <p:nvPr>
            <p:ph idx="1"/>
          </p:nvPr>
        </p:nvSpPr>
        <p:spPr>
          <a:xfrm>
            <a:off x="1049482" y="2559916"/>
            <a:ext cx="10093036" cy="2427720"/>
          </a:xfrm>
        </p:spPr>
        <p:txBody>
          <a:bodyPr/>
          <a:lstStyle/>
          <a:p>
            <a:r>
              <a:rPr lang="tr-TR" dirty="0"/>
              <a:t>James Monaco, </a:t>
            </a:r>
            <a:r>
              <a:rPr lang="tr-TR" i="1" dirty="0"/>
              <a:t>Bir Film Nasıl Okunur? </a:t>
            </a:r>
            <a:r>
              <a:rPr lang="tr-TR" dirty="0"/>
              <a:t>s. 207-216.</a:t>
            </a:r>
          </a:p>
        </p:txBody>
      </p:sp>
      <p:sp>
        <p:nvSpPr>
          <p:cNvPr id="4" name="Alt Bilgi Yer Tutucusu 3">
            <a:extLst>
              <a:ext uri="{FF2B5EF4-FFF2-40B4-BE49-F238E27FC236}">
                <a16:creationId xmlns:a16="http://schemas.microsoft.com/office/drawing/2014/main" id="{144DD33E-9FA6-0B47-9657-8472973BBA41}"/>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375008153"/>
      </p:ext>
    </p:extLst>
  </p:cSld>
  <p:clrMapOvr>
    <a:masterClrMapping/>
  </p:clrMapOvr>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i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888</Words>
  <Application>Microsoft Macintosh PowerPoint</Application>
  <PresentationFormat>Geniş ekran</PresentationFormat>
  <Paragraphs>53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Kurguya Giriş</vt:lpstr>
      <vt:lpstr>Kurguya Giriş</vt:lpstr>
      <vt:lpstr>Kurguya Giriş</vt:lpstr>
      <vt:lpstr>Kurguya Giriş</vt:lpstr>
      <vt:lpstr>Kurguya Giriş</vt:lpstr>
      <vt:lpstr>Kurguya Giriş</vt:lpstr>
      <vt:lpstr>Derste İzlenecek Film:</vt:lpstr>
      <vt:lpstr>Bu ders için okunacak kaynaklar (kaynakların tam künyesi ilk dersin içinde bulunmaktadır):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Kurguya Giriş</dc:title>
  <dc:creator>Microsoft Office Kullanıcısı</dc:creator>
  <cp:lastModifiedBy>Microsoft Office User</cp:lastModifiedBy>
  <cp:revision>15</cp:revision>
  <dcterms:created xsi:type="dcterms:W3CDTF">2020-01-18T18:06:12Z</dcterms:created>
  <dcterms:modified xsi:type="dcterms:W3CDTF">2020-03-23T09:55:39Z</dcterms:modified>
</cp:coreProperties>
</file>