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3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2" y="11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150E-9522-4DDF-8AF6-52AC40FF86B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9A57-5BDF-4395-9D8B-7CC353A80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487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150E-9522-4DDF-8AF6-52AC40FF86B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9A57-5BDF-4395-9D8B-7CC353A80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51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150E-9522-4DDF-8AF6-52AC40FF86B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9A57-5BDF-4395-9D8B-7CC353A80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16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150E-9522-4DDF-8AF6-52AC40FF86B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9A57-5BDF-4395-9D8B-7CC353A80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58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150E-9522-4DDF-8AF6-52AC40FF86B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9A57-5BDF-4395-9D8B-7CC353A80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3986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150E-9522-4DDF-8AF6-52AC40FF86B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9A57-5BDF-4395-9D8B-7CC353A80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289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150E-9522-4DDF-8AF6-52AC40FF86B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9A57-5BDF-4395-9D8B-7CC353A80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799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150E-9522-4DDF-8AF6-52AC40FF86B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9A57-5BDF-4395-9D8B-7CC353A80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787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150E-9522-4DDF-8AF6-52AC40FF86B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9A57-5BDF-4395-9D8B-7CC353A80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5653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150E-9522-4DDF-8AF6-52AC40FF86B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9A57-5BDF-4395-9D8B-7CC353A80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48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150E-9522-4DDF-8AF6-52AC40FF86B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9A57-5BDF-4395-9D8B-7CC353A80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835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8150E-9522-4DDF-8AF6-52AC40FF86B9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49A57-5BDF-4395-9D8B-7CC353A80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4181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sychiatry.org/psychiatrists/practice/dsm/educational-resources/dsm-5-fact-sheet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3. Hafta-Okuma güçlüğünde tanılanma ölçütleri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752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b="1" dirty="0" smtClean="0"/>
          </a:p>
          <a:p>
            <a:pPr marL="0" indent="0">
              <a:buNone/>
            </a:pPr>
            <a:r>
              <a:rPr lang="tr-TR" sz="2800" b="1" dirty="0" smtClean="0"/>
              <a:t>DSM 5’e göre nedir?</a:t>
            </a:r>
            <a:endParaRPr lang="tr-TR" sz="2800" b="1" dirty="0"/>
          </a:p>
          <a:p>
            <a:r>
              <a:rPr lang="tr-TR" sz="2800" dirty="0" smtClean="0"/>
              <a:t>Özel öğrenme bozukluğu okul çağlarıyla başlayan ve </a:t>
            </a:r>
            <a:r>
              <a:rPr lang="tr-TR" sz="2800" b="1" dirty="0" smtClean="0"/>
              <a:t>okuma, yazılı anlatım </a:t>
            </a:r>
            <a:r>
              <a:rPr lang="tr-TR" sz="2800" dirty="0" smtClean="0"/>
              <a:t>ve </a:t>
            </a:r>
            <a:r>
              <a:rPr lang="tr-TR" sz="2800" b="1" dirty="0" smtClean="0"/>
              <a:t>matematik </a:t>
            </a:r>
            <a:r>
              <a:rPr lang="tr-TR" sz="2800" dirty="0" smtClean="0"/>
              <a:t>problemleriyle kendini gösteren gelişimsel bir bozukluktur. 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/>
              <a:t>Zihinsel Bozuklukların Tanısal ve </a:t>
            </a:r>
            <a:r>
              <a:rPr lang="tr-TR" dirty="0" err="1"/>
              <a:t>Sayımsal</a:t>
            </a:r>
            <a:r>
              <a:rPr lang="tr-TR" dirty="0"/>
              <a:t> El Kitabı 5</a:t>
            </a:r>
            <a:r>
              <a:rPr lang="tr-TR" dirty="0" smtClean="0"/>
              <a:t> </a:t>
            </a:r>
            <a:r>
              <a:rPr lang="tr-TR" dirty="0"/>
              <a:t>(DSM </a:t>
            </a:r>
            <a:r>
              <a:rPr lang="tr-TR" dirty="0" smtClean="0"/>
              <a:t>5-Diagnostic </a:t>
            </a:r>
            <a:r>
              <a:rPr lang="tr-TR" dirty="0" err="1"/>
              <a:t>and</a:t>
            </a:r>
            <a:r>
              <a:rPr lang="tr-TR" dirty="0"/>
              <a:t> Statistical Manual of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Disorders</a:t>
            </a:r>
            <a:r>
              <a:rPr lang="tr-TR" dirty="0"/>
              <a:t>) </a:t>
            </a: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Hazırlayan: Prof. Dr. Berrin Baydık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55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-435429"/>
            <a:ext cx="8911687" cy="85634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53028" y="275771"/>
            <a:ext cx="10334171" cy="5635451"/>
          </a:xfrm>
        </p:spPr>
        <p:txBody>
          <a:bodyPr>
            <a:normAutofit/>
          </a:bodyPr>
          <a:lstStyle/>
          <a:p>
            <a:r>
              <a:rPr lang="tr-TR" sz="2400" dirty="0"/>
              <a:t>DSM 5’te tanı konulabilmesi için bu güçlüğün aşağıda yer alan güçlüklerin bir sonucu olmaması gerektiği belirtilir (dışlama ölçütleri): </a:t>
            </a:r>
            <a:endParaRPr lang="tr-TR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/>
              <a:t>Zihinsel yetersizlik,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/>
              <a:t>e</a:t>
            </a:r>
            <a:r>
              <a:rPr lang="tr-TR" sz="2400" dirty="0" smtClean="0"/>
              <a:t>konomik ya da çevresel yoksunluk ya da yetersiz öğretim gibi dış faktörler,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/>
              <a:t>g</a:t>
            </a:r>
            <a:r>
              <a:rPr lang="tr-TR" sz="2400" dirty="0" smtClean="0"/>
              <a:t>örme ya da işitme problemleri</a:t>
            </a:r>
            <a:r>
              <a:rPr lang="tr-TR" sz="2400" dirty="0"/>
              <a:t>, nörolojik bir durum (</a:t>
            </a:r>
            <a:r>
              <a:rPr lang="tr-TR" sz="2400" dirty="0" err="1"/>
              <a:t>örn</a:t>
            </a:r>
            <a:r>
              <a:rPr lang="tr-TR" sz="2400" dirty="0"/>
              <a:t>. pediatrik </a:t>
            </a:r>
            <a:r>
              <a:rPr lang="tr-TR" sz="2400" dirty="0" smtClean="0"/>
              <a:t>felç) ya da motor bozukluklar,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/>
              <a:t>o</a:t>
            </a:r>
            <a:r>
              <a:rPr lang="tr-TR" sz="2400" dirty="0" smtClean="0"/>
              <a:t>kulda konuşulan dildeki sınırlılık.</a:t>
            </a: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  <a:p>
            <a:r>
              <a:rPr lang="tr-TR" sz="2400" dirty="0" smtClean="0"/>
              <a:t>DSM 5’te bu yetersizliğin tanısının konulabilmesinin bireyin tıbbi, eğitimsel ve aile geçmişinin incelenmesini, test puanlarının değerlendirilmesini ve öğretmen gözlemlerini, ayrıca akademik müdahaleye tepki sonuçlarının dikkate alınmasıyla konulacağı belirtiliyor.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Hazırlayan: Prof. Dr. Berrin Baydık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75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sz="2800" dirty="0"/>
              <a:t>Okuma </a:t>
            </a:r>
            <a:r>
              <a:rPr lang="tr-TR" sz="2800" dirty="0" smtClean="0"/>
              <a:t>Yetersizlikleri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 smtClean="0"/>
              <a:t>Sözcük okuma güçlüğü</a:t>
            </a:r>
            <a:endParaRPr lang="tr-TR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tr-TR" sz="2800" dirty="0"/>
              <a:t>Okuma akıcılığındaki sorunlar (doğruluk, otomatiklik/hız, prozodi)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dirty="0"/>
              <a:t>Okuduğunu anlama sorunları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Hazırlayan: Prof. Dr. Berrin Baydık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03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117600"/>
            <a:ext cx="8915400" cy="4793622"/>
          </a:xfrm>
        </p:spPr>
        <p:txBody>
          <a:bodyPr>
            <a:normAutofit/>
          </a:bodyPr>
          <a:lstStyle/>
          <a:p>
            <a:r>
              <a:rPr lang="tr-TR" sz="2400" dirty="0"/>
              <a:t>Öğrenme </a:t>
            </a:r>
            <a:r>
              <a:rPr lang="tr-TR" sz="2400" dirty="0" smtClean="0"/>
              <a:t>yetersizlikleri her </a:t>
            </a:r>
            <a:r>
              <a:rPr lang="tr-TR" sz="2400" dirty="0"/>
              <a:t>bireyde farklı şekilde ortaya çıkar. </a:t>
            </a:r>
          </a:p>
          <a:p>
            <a:r>
              <a:rPr lang="tr-TR" sz="2400" dirty="0"/>
              <a:t>Birkaç yetersizliğin bir arada görülmesi çok yaygın bir durumdur. </a:t>
            </a:r>
          </a:p>
          <a:p>
            <a:r>
              <a:rPr lang="tr-TR" sz="2400" dirty="0" smtClean="0"/>
              <a:t>Özel öğrenme güçlüğü olan çocuklar okul öncesi dönemde dikkatte, dilde ya da motor becerilerde sorun yaşarlar. 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  <a:p>
            <a:r>
              <a:rPr lang="tr-TR" sz="2400" dirty="0" smtClean="0"/>
              <a:t>Bazı öğrenme güçlükleri akademik görevlerin başlamasıyla belirginleşir.  </a:t>
            </a:r>
          </a:p>
          <a:p>
            <a:endParaRPr lang="tr-TR" sz="2400" dirty="0"/>
          </a:p>
          <a:p>
            <a:r>
              <a:rPr lang="tr-TR" sz="2400" dirty="0" smtClean="0"/>
              <a:t>Ergenlik çağında ve yetişkinlikte okuma, yazılı anlatım ve matematik güçlükleri devam edebilir. </a:t>
            </a:r>
            <a:endParaRPr lang="tr-TR" sz="2400" dirty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Hazırlayan: Prof. Dr. Berrin Baydık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80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Farklı derecelerde yaşanmaktadır.</a:t>
            </a:r>
          </a:p>
          <a:p>
            <a:pPr marL="0" indent="0">
              <a:buNone/>
            </a:pPr>
            <a:endParaRPr lang="tr-TR" sz="2400" b="1" dirty="0"/>
          </a:p>
          <a:p>
            <a:r>
              <a:rPr lang="tr-TR" sz="2400" b="1" dirty="0" smtClean="0"/>
              <a:t>Hafif</a:t>
            </a:r>
            <a:r>
              <a:rPr lang="en-US" sz="2400" b="1" dirty="0" smtClean="0"/>
              <a:t>:</a:t>
            </a:r>
            <a:r>
              <a:rPr lang="en-US" sz="2400" dirty="0" smtClean="0"/>
              <a:t> </a:t>
            </a:r>
            <a:r>
              <a:rPr lang="tr-TR" sz="2400" dirty="0" smtClean="0"/>
              <a:t>Bir ya da iki akademik alanda güçlük ancak telafi edilebilir düzeyde. </a:t>
            </a:r>
          </a:p>
          <a:p>
            <a:r>
              <a:rPr lang="tr-TR" sz="2400" b="1" dirty="0" smtClean="0"/>
              <a:t>Orta</a:t>
            </a:r>
            <a:r>
              <a:rPr lang="en-US" sz="2400" b="1" dirty="0" smtClean="0"/>
              <a:t>:</a:t>
            </a:r>
            <a:r>
              <a:rPr lang="en-US" sz="2400" dirty="0" smtClean="0"/>
              <a:t> </a:t>
            </a:r>
            <a:r>
              <a:rPr lang="tr-TR" sz="2400" dirty="0" smtClean="0"/>
              <a:t>Öğrenmede özel eğitim ve destek hizmetleri gerektiren önemli güçlükler. </a:t>
            </a:r>
          </a:p>
          <a:p>
            <a:r>
              <a:rPr lang="tr-TR" sz="2400" b="1" dirty="0" smtClean="0"/>
              <a:t>Ağır</a:t>
            </a:r>
            <a:r>
              <a:rPr lang="en-US" sz="2400" b="1" dirty="0" smtClean="0"/>
              <a:t>:</a:t>
            </a:r>
            <a:r>
              <a:rPr lang="en-US" sz="2400" dirty="0" smtClean="0"/>
              <a:t> </a:t>
            </a:r>
            <a:r>
              <a:rPr lang="tr-TR" sz="2400" dirty="0" smtClean="0"/>
              <a:t>Öğrenmede birkaç akademik alanı etkileyen ve devam eden yoğun özel eğitimi gerektiren güçlüklerdir. </a:t>
            </a:r>
            <a:endParaRPr lang="en-US" sz="2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Hazırlayan: Prof. Dr. Berrin Baydık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377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APA (2012). </a:t>
            </a:r>
            <a:r>
              <a:rPr lang="en-US" i="1" dirty="0" smtClean="0"/>
              <a:t>The Diagnostic and Statistical Manual of Mental Disorders (DSM–5)</a:t>
            </a:r>
            <a:r>
              <a:rPr lang="tr-TR" i="1" dirty="0" smtClean="0"/>
              <a:t>. </a:t>
            </a:r>
            <a:r>
              <a:rPr lang="tr-TR" dirty="0" smtClean="0"/>
              <a:t>5-09-2017 tarihinde </a:t>
            </a:r>
            <a:r>
              <a:rPr lang="en-US" dirty="0" smtClean="0">
                <a:hlinkClick r:id="rId2"/>
              </a:rPr>
              <a:t>https://www.psychiatry.org/psychiatrists/practice/dsm/educational-resources/dsm-5-fact-sheets</a:t>
            </a:r>
            <a:r>
              <a:rPr lang="tr-TR" dirty="0" smtClean="0"/>
              <a:t> adresinden edinilmiştir.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869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291</Words>
  <Application>Microsoft Office PowerPoint</Application>
  <PresentationFormat>Geniş ekran</PresentationFormat>
  <Paragraphs>35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3. Hafta-Okuma güçlüğünde tanılanma ölçütleri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Hafta-Okuma güçlüğünde tanılanma ölçütleri</dc:title>
  <dc:creator>HAKEM</dc:creator>
  <cp:lastModifiedBy>HAKEM</cp:lastModifiedBy>
  <cp:revision>1</cp:revision>
  <dcterms:created xsi:type="dcterms:W3CDTF">2019-12-11T02:58:38Z</dcterms:created>
  <dcterms:modified xsi:type="dcterms:W3CDTF">2019-12-13T14:57:08Z</dcterms:modified>
</cp:coreProperties>
</file>