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95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63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97" autoAdjust="0"/>
    <p:restoredTop sz="94660"/>
  </p:normalViewPr>
  <p:slideViewPr>
    <p:cSldViewPr>
      <p:cViewPr varScale="1">
        <p:scale>
          <a:sx n="86" d="100"/>
          <a:sy n="86" d="100"/>
        </p:scale>
        <p:origin x="157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Below are some basic guidelines for formatting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thesis</a:t>
            </a:r>
            <a:r>
              <a:rPr lang="en-US" dirty="0" smtClean="0"/>
              <a:t> </a:t>
            </a:r>
            <a:r>
              <a:rPr lang="en-US" dirty="0"/>
              <a:t>in MLA style.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General Guidelines</a:t>
            </a:r>
          </a:p>
          <a:p>
            <a:pPr marL="0" indent="0">
              <a:buNone/>
            </a:pPr>
            <a:r>
              <a:rPr lang="en-US" dirty="0"/>
              <a:t>• Type your paper on a computer and print it out on standard, white </a:t>
            </a:r>
            <a:r>
              <a:rPr lang="tr-TR" dirty="0"/>
              <a:t>A4 </a:t>
            </a:r>
            <a:r>
              <a:rPr lang="en-US" dirty="0"/>
              <a:t>paper</a:t>
            </a:r>
            <a:r>
              <a:rPr lang="tr-TR" dirty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Double-space the text of your paper, and use a legible font like Times New </a:t>
            </a:r>
            <a:r>
              <a:rPr lang="en-US" dirty="0" smtClean="0"/>
              <a:t>Roman</a:t>
            </a:r>
            <a:r>
              <a:rPr lang="tr-TR" dirty="0"/>
              <a:t> </a:t>
            </a:r>
            <a:r>
              <a:rPr lang="tr-TR" dirty="0" smtClean="0"/>
              <a:t>12 </a:t>
            </a:r>
            <a:r>
              <a:rPr lang="tr-TR" dirty="0" err="1" smtClean="0"/>
              <a:t>points</a:t>
            </a:r>
            <a:r>
              <a:rPr lang="tr-TR" dirty="0" smtClean="0"/>
              <a:t>.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• Leave only one space after periods or other punctuation marks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en-US" dirty="0"/>
              <a:t>• Set the margins of your document to </a:t>
            </a:r>
            <a:r>
              <a:rPr lang="tr-TR" dirty="0"/>
              <a:t>2,5 cm </a:t>
            </a:r>
            <a:r>
              <a:rPr lang="en-US" dirty="0"/>
              <a:t>on all sides. Indent the first line of a</a:t>
            </a:r>
            <a:r>
              <a:rPr lang="tr-TR" dirty="0"/>
              <a:t> </a:t>
            </a:r>
            <a:r>
              <a:rPr lang="en-US" dirty="0"/>
              <a:t>paragraph </a:t>
            </a:r>
            <a:r>
              <a:rPr lang="en-US" dirty="0" smtClean="0"/>
              <a:t>or </a:t>
            </a:r>
            <a:r>
              <a:rPr lang="en-US" dirty="0"/>
              <a:t>press tab </a:t>
            </a:r>
            <a:r>
              <a:rPr lang="en-US" dirty="0" smtClean="0"/>
              <a:t>once </a:t>
            </a:r>
            <a:r>
              <a:rPr lang="en-US" dirty="0" smtClean="0"/>
              <a:t>from </a:t>
            </a:r>
            <a:r>
              <a:rPr lang="en-US" dirty="0"/>
              <a:t>the left margin.</a:t>
            </a:r>
            <a:endParaRPr lang="tr-TR" dirty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Use either italics or underlining throughout your essay for the titles of longer </a:t>
            </a:r>
            <a:r>
              <a:rPr lang="en-US" dirty="0" smtClean="0"/>
              <a:t>works</a:t>
            </a:r>
            <a:r>
              <a:rPr lang="tr-TR" dirty="0" smtClean="0"/>
              <a:t> </a:t>
            </a:r>
            <a:r>
              <a:rPr lang="en-US" dirty="0" smtClean="0"/>
              <a:t>referred </a:t>
            </a:r>
            <a:r>
              <a:rPr lang="en-US" dirty="0"/>
              <a:t>to in your paper. Use one or the other, but not both. Be consistent.</a:t>
            </a:r>
          </a:p>
        </p:txBody>
      </p:sp>
    </p:spTree>
    <p:extLst>
      <p:ext uri="{BB962C8B-B14F-4D97-AF65-F5344CB8AC3E}">
        <p14:creationId xmlns:p14="http://schemas.microsoft.com/office/powerpoint/2010/main" val="3529659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For example:</a:t>
            </a:r>
            <a:endParaRPr lang="tr-TR" dirty="0"/>
          </a:p>
          <a:p>
            <a:r>
              <a:rPr lang="en-US" dirty="0"/>
              <a:t>According to some, dreams express "profound aspects of personality" (Foulkes</a:t>
            </a:r>
            <a:r>
              <a:rPr lang="tr-TR" dirty="0"/>
              <a:t> 184), though others disagree.</a:t>
            </a:r>
          </a:p>
          <a:p>
            <a:pPr marL="0" indent="0">
              <a:buNone/>
            </a:pPr>
            <a:endParaRPr lang="tr-TR" dirty="0"/>
          </a:p>
          <a:p>
            <a:r>
              <a:rPr lang="en-US" dirty="0"/>
              <a:t>According to Foulkes's study, dreams may express "profound aspects of</a:t>
            </a:r>
            <a:r>
              <a:rPr lang="tr-TR" dirty="0"/>
              <a:t> personality" (184).</a:t>
            </a:r>
          </a:p>
          <a:p>
            <a:pPr marL="0" indent="0">
              <a:buNone/>
            </a:pPr>
            <a:endParaRPr lang="tr-TR" dirty="0"/>
          </a:p>
          <a:p>
            <a:r>
              <a:rPr lang="en-US" dirty="0"/>
              <a:t>Is it possible that dreams may express "profound aspects of personality"</a:t>
            </a:r>
            <a:r>
              <a:rPr lang="tr-TR" dirty="0"/>
              <a:t> (Foulkes 184)?</a:t>
            </a:r>
          </a:p>
        </p:txBody>
      </p:sp>
    </p:spTree>
    <p:extLst>
      <p:ext uri="{BB962C8B-B14F-4D97-AF65-F5344CB8AC3E}">
        <p14:creationId xmlns:p14="http://schemas.microsoft.com/office/powerpoint/2010/main" val="1530837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Mark breaks in short quotations of verse with a slash, /, at the end of each line of verse:</a:t>
            </a:r>
            <a:endParaRPr lang="tr-TR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Cullen concludes, "Of all the things that happened there/ That's all I</a:t>
            </a:r>
            <a:r>
              <a:rPr lang="tr-TR" dirty="0"/>
              <a:t> remember" (11-12).</a:t>
            </a:r>
          </a:p>
        </p:txBody>
      </p:sp>
    </p:spTree>
    <p:extLst>
      <p:ext uri="{BB962C8B-B14F-4D97-AF65-F5344CB8AC3E}">
        <p14:creationId xmlns:p14="http://schemas.microsoft.com/office/powerpoint/2010/main" val="3608553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Long Quotations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/>
              <a:t>Place quotations longer than four typed lines in a free-standing block of text, and omit quotation</a:t>
            </a:r>
            <a:r>
              <a:rPr lang="tr-TR" dirty="0"/>
              <a:t> </a:t>
            </a:r>
            <a:r>
              <a:rPr lang="en-US" dirty="0"/>
              <a:t>marks. Start the quotation on a new line, with the entire quote indented one inch from the left</a:t>
            </a:r>
            <a:r>
              <a:rPr lang="tr-TR" dirty="0"/>
              <a:t> </a:t>
            </a:r>
            <a:r>
              <a:rPr lang="en-US" dirty="0"/>
              <a:t>margin; maintain double-spacing. Only indent the first line of the quotation by a half inch if you</a:t>
            </a:r>
            <a:r>
              <a:rPr lang="tr-TR" dirty="0"/>
              <a:t> </a:t>
            </a:r>
            <a:r>
              <a:rPr lang="en-US" dirty="0"/>
              <a:t>are citing multiple paragraphs. Your parenthetical citation should come </a:t>
            </a:r>
            <a:r>
              <a:rPr lang="en-US" b="1" dirty="0"/>
              <a:t>after </a:t>
            </a:r>
            <a:r>
              <a:rPr lang="en-US" dirty="0"/>
              <a:t>the closing</a:t>
            </a:r>
            <a:r>
              <a:rPr lang="tr-TR" dirty="0"/>
              <a:t> </a:t>
            </a:r>
            <a:r>
              <a:rPr lang="en-US" dirty="0"/>
              <a:t>punctuation mark. When quoting verse, maintain original line breaks. (You should maintain</a:t>
            </a:r>
            <a:r>
              <a:rPr lang="tr-TR" dirty="0"/>
              <a:t> </a:t>
            </a:r>
            <a:r>
              <a:rPr lang="en-US" dirty="0"/>
              <a:t>double-spacing throughout your essay.) For example: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89834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Nelly Dean treats Heathcliff poorly and dehumanizes him throughout her</a:t>
            </a:r>
            <a:r>
              <a:rPr lang="tr-TR" dirty="0"/>
              <a:t> narration: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en-US" dirty="0"/>
              <a:t>They entirely refused to have it in bed with them, </a:t>
            </a:r>
            <a:r>
              <a:rPr lang="tr-TR" dirty="0"/>
              <a:t>	</a:t>
            </a:r>
            <a:r>
              <a:rPr lang="en-US" dirty="0"/>
              <a:t>or even</a:t>
            </a:r>
            <a:r>
              <a:rPr lang="tr-TR" dirty="0"/>
              <a:t> </a:t>
            </a:r>
            <a:r>
              <a:rPr lang="en-US" dirty="0"/>
              <a:t>in their room, and I had no more sense, so, </a:t>
            </a:r>
            <a:r>
              <a:rPr lang="tr-TR" dirty="0"/>
              <a:t>	</a:t>
            </a:r>
            <a:r>
              <a:rPr lang="en-US" dirty="0"/>
              <a:t>I put it on the</a:t>
            </a:r>
            <a:r>
              <a:rPr lang="tr-TR" dirty="0"/>
              <a:t> </a:t>
            </a:r>
            <a:r>
              <a:rPr lang="en-US" dirty="0"/>
              <a:t>landing of the stairs, hoping it would </a:t>
            </a:r>
            <a:r>
              <a:rPr lang="tr-TR" dirty="0"/>
              <a:t>	</a:t>
            </a:r>
            <a:r>
              <a:rPr lang="en-US" dirty="0"/>
              <a:t>be gone on the</a:t>
            </a:r>
            <a:r>
              <a:rPr lang="tr-TR" dirty="0"/>
              <a:t> </a:t>
            </a:r>
            <a:r>
              <a:rPr lang="en-US" dirty="0"/>
              <a:t>morrow. By chance, or else </a:t>
            </a:r>
            <a:r>
              <a:rPr lang="tr-TR" dirty="0"/>
              <a:t>	</a:t>
            </a:r>
            <a:r>
              <a:rPr lang="en-US" dirty="0"/>
              <a:t>attracted by hearing his voice,</a:t>
            </a:r>
            <a:r>
              <a:rPr lang="tr-TR" dirty="0"/>
              <a:t> </a:t>
            </a:r>
            <a:r>
              <a:rPr lang="en-US" dirty="0"/>
              <a:t>it crept to Mr. </a:t>
            </a:r>
            <a:r>
              <a:rPr lang="tr-TR" dirty="0"/>
              <a:t>	</a:t>
            </a:r>
            <a:r>
              <a:rPr lang="en-US" dirty="0"/>
              <a:t>Earnshaw's door, and there he found it on</a:t>
            </a:r>
            <a:r>
              <a:rPr lang="tr-TR" dirty="0"/>
              <a:t> </a:t>
            </a:r>
            <a:r>
              <a:rPr lang="en-US" dirty="0"/>
              <a:t>quitting </a:t>
            </a:r>
            <a:r>
              <a:rPr lang="tr-TR" dirty="0"/>
              <a:t>	</a:t>
            </a:r>
            <a:r>
              <a:rPr lang="en-US" dirty="0"/>
              <a:t>his chamber. Inquiries were made as to how it got</a:t>
            </a:r>
            <a:r>
              <a:rPr lang="tr-TR" dirty="0"/>
              <a:t> 	</a:t>
            </a:r>
            <a:r>
              <a:rPr lang="en-US" dirty="0"/>
              <a:t>there; I was obliged to confess, and in recompense </a:t>
            </a:r>
            <a:r>
              <a:rPr lang="tr-TR" dirty="0"/>
              <a:t>	</a:t>
            </a:r>
            <a:r>
              <a:rPr lang="en-US" dirty="0"/>
              <a:t>for my</a:t>
            </a:r>
            <a:r>
              <a:rPr lang="tr-TR" dirty="0"/>
              <a:t> </a:t>
            </a:r>
            <a:r>
              <a:rPr lang="en-US" dirty="0"/>
              <a:t>cowardice and inhumanity was sent out of </a:t>
            </a:r>
            <a:r>
              <a:rPr lang="tr-TR" dirty="0"/>
              <a:t>	</a:t>
            </a:r>
            <a:r>
              <a:rPr lang="en-US" dirty="0"/>
              <a:t>the house. (Brontë</a:t>
            </a:r>
            <a:r>
              <a:rPr lang="tr-TR" dirty="0"/>
              <a:t> 78)</a:t>
            </a:r>
          </a:p>
        </p:txBody>
      </p:sp>
    </p:spTree>
    <p:extLst>
      <p:ext uri="{BB962C8B-B14F-4D97-AF65-F5344CB8AC3E}">
        <p14:creationId xmlns:p14="http://schemas.microsoft.com/office/powerpoint/2010/main" val="3147661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692697"/>
            <a:ext cx="8928992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en-US" sz="2400" dirty="0"/>
              <a:t>In her poem "Sources," Adrienne Rich explores the roles of women in shaping</a:t>
            </a:r>
            <a:r>
              <a:rPr lang="tr-TR" sz="2400" dirty="0"/>
              <a:t> their world: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sz="2400" dirty="0"/>
              <a:t>The faithful drudging child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en-US" sz="2400" dirty="0"/>
              <a:t>the child at the oak desk whose penmanship,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en-US" sz="2400" dirty="0"/>
              <a:t>hard work, style will win her prizes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en-US" sz="2400" dirty="0"/>
              <a:t>becomes the woman with a mission, not to win prizes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en-US" sz="2400" dirty="0"/>
              <a:t>but to change the laws of history. (23)</a:t>
            </a:r>
            <a:endParaRPr lang="tr-TR" sz="2400" dirty="0"/>
          </a:p>
          <a:p>
            <a:pPr marL="0" indent="0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258871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Adding or Omitting Words in Quotations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If you add a word or words in a quotation, you should put brackets around the words to indicate</a:t>
            </a:r>
            <a:r>
              <a:rPr lang="tr-TR" dirty="0"/>
              <a:t> </a:t>
            </a:r>
            <a:r>
              <a:rPr lang="en-US" dirty="0"/>
              <a:t>that they are not part of the original text.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en-US" dirty="0"/>
              <a:t>Jan Harold Brunvand, in an essay on urban legends, states: "some individuals</a:t>
            </a:r>
            <a:r>
              <a:rPr lang="tr-TR" dirty="0"/>
              <a:t> </a:t>
            </a:r>
            <a:r>
              <a:rPr lang="en-US" dirty="0"/>
              <a:t>[who retell urban legends] </a:t>
            </a:r>
            <a:r>
              <a:rPr lang="tr-TR" dirty="0"/>
              <a:t>are in the habit </a:t>
            </a:r>
            <a:r>
              <a:rPr lang="en-US" dirty="0"/>
              <a:t>of learning every rumor or tale" (78).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If you omit a word or words from a quotation, you should indicate the deleted word or words by</a:t>
            </a:r>
            <a:r>
              <a:rPr lang="tr-TR" dirty="0"/>
              <a:t> </a:t>
            </a:r>
            <a:r>
              <a:rPr lang="en-US" dirty="0"/>
              <a:t>using ellipsis marks, which are three periods (...) preceded and followed by a space. For</a:t>
            </a:r>
            <a:r>
              <a:rPr lang="tr-TR" dirty="0"/>
              <a:t> example: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In an essay on urban legends, Jan Harold Brunvand notes that "some individuals</a:t>
            </a:r>
            <a:r>
              <a:rPr lang="tr-TR" dirty="0"/>
              <a:t> are in the habit</a:t>
            </a:r>
            <a:r>
              <a:rPr lang="en-US" dirty="0"/>
              <a:t> of learning every recent rumor or tale ... and in a short time a</a:t>
            </a:r>
            <a:r>
              <a:rPr lang="tr-TR" dirty="0"/>
              <a:t> </a:t>
            </a:r>
            <a:r>
              <a:rPr lang="en-US" dirty="0"/>
              <a:t>lively exchange of details occurs" (78).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9801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Holmes stated that </a:t>
            </a:r>
            <a:r>
              <a:rPr lang="tr-TR" dirty="0"/>
              <a:t>«</a:t>
            </a:r>
            <a:r>
              <a:rPr lang="en-US" dirty="0"/>
              <a:t>The chair on which the body was found was covered in a formerly yellow, now a brownish, blood-stained </a:t>
            </a:r>
            <a:r>
              <a:rPr lang="en-US" dirty="0" err="1"/>
              <a:t>tabaret</a:t>
            </a:r>
            <a:r>
              <a:rPr lang="en-US" dirty="0"/>
              <a:t> [upholstery with satin stripes]</a:t>
            </a:r>
            <a:r>
              <a:rPr lang="tr-TR" dirty="0"/>
              <a:t>»</a:t>
            </a:r>
            <a:r>
              <a:rPr lang="en-US" dirty="0"/>
              <a:t> (5).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According to Marriott, «[the racialized body] is formed through racist doctrine and belief» (163). </a:t>
            </a:r>
          </a:p>
          <a:p>
            <a:pPr marL="0" indent="0">
              <a:buNone/>
            </a:pPr>
            <a:r>
              <a:rPr lang="en-US" dirty="0"/>
              <a:t>In the original work it is written as follows:</a:t>
            </a:r>
          </a:p>
          <a:p>
            <a:pPr marL="0" indent="0">
              <a:buNone/>
            </a:pPr>
            <a:r>
              <a:rPr lang="en-US" dirty="0"/>
              <a:t>It is racism that produces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racialized body</a:t>
            </a:r>
            <a:r>
              <a:rPr lang="en-US" dirty="0"/>
              <a:t>.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body </a:t>
            </a:r>
            <a:r>
              <a:rPr lang="en-US" dirty="0"/>
              <a:t>is formed through racist doctrine and belief. </a:t>
            </a:r>
          </a:p>
        </p:txBody>
      </p:sp>
    </p:spTree>
    <p:extLst>
      <p:ext uri="{BB962C8B-B14F-4D97-AF65-F5344CB8AC3E}">
        <p14:creationId xmlns:p14="http://schemas.microsoft.com/office/powerpoint/2010/main" val="313263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Basic </a:t>
            </a:r>
            <a:r>
              <a:rPr lang="en-US" b="1" dirty="0"/>
              <a:t>In-Text</a:t>
            </a:r>
            <a:r>
              <a:rPr lang="tr-TR" b="1" dirty="0"/>
              <a:t> </a:t>
            </a:r>
            <a:r>
              <a:rPr lang="en-US" b="1" dirty="0"/>
              <a:t>Citation </a:t>
            </a:r>
            <a:r>
              <a:rPr lang="tr-TR" b="1" dirty="0"/>
              <a:t>Rules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Human beings have been described as "symbol-using animals" (Burke 3).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en-US" dirty="0"/>
              <a:t>Burke, Kenneth. </a:t>
            </a:r>
            <a:r>
              <a:rPr lang="en-US" i="1" dirty="0"/>
              <a:t>Language as Symbolic Action: Essays on Life, Literature, and</a:t>
            </a:r>
            <a:r>
              <a:rPr lang="tr-TR" i="1" dirty="0"/>
              <a:t> </a:t>
            </a:r>
            <a:r>
              <a:rPr lang="en-US" i="1" dirty="0"/>
              <a:t>Method</a:t>
            </a:r>
            <a:r>
              <a:rPr lang="en-US" dirty="0"/>
              <a:t>. U of </a:t>
            </a:r>
            <a:r>
              <a:rPr lang="en-US"/>
              <a:t>California P, </a:t>
            </a:r>
            <a:r>
              <a:rPr lang="en-US" dirty="0"/>
              <a:t>1966.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9758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To cite multiple sources in the same parenthetical reference, separate the citations by a semicolon:</a:t>
            </a:r>
          </a:p>
          <a:p>
            <a:pPr marL="0" indent="0" algn="just">
              <a:buNone/>
            </a:pPr>
            <a:r>
              <a:rPr lang="en-US" dirty="0"/>
              <a:t>...as has been discussed elsewhere (Burke 3; Dewey 21).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6550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When Citation is Not Needed</a:t>
            </a:r>
          </a:p>
          <a:p>
            <a:pPr marL="0" indent="0">
              <a:buNone/>
            </a:pPr>
            <a:r>
              <a:rPr lang="en-US" dirty="0"/>
              <a:t>You do not</a:t>
            </a:r>
            <a:r>
              <a:rPr lang="tr-TR" dirty="0"/>
              <a:t> </a:t>
            </a:r>
            <a:r>
              <a:rPr lang="en-US" dirty="0"/>
              <a:t>need to give sources for familiar proverbs, well-known quotations or common knowledge.</a:t>
            </a:r>
          </a:p>
        </p:txBody>
      </p:sp>
    </p:spTree>
    <p:extLst>
      <p:ext uri="{BB962C8B-B14F-4D97-AF65-F5344CB8AC3E}">
        <p14:creationId xmlns:p14="http://schemas.microsoft.com/office/powerpoint/2010/main" val="3383226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i="1" dirty="0"/>
              <a:t>In-Text Citations: Author-Page Style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Wordsworth stated that Romantic poetry was marked by a "spontaneous overflow of</a:t>
            </a:r>
            <a:r>
              <a:rPr lang="tr-TR" dirty="0"/>
              <a:t> powerful feelings" (263).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Romantic poetry is characterized by the "spontaneous overflow of powerful</a:t>
            </a:r>
            <a:r>
              <a:rPr lang="tr-TR" dirty="0"/>
              <a:t> feelings" (Wordsworth 263).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Wordsworth extensively explored the role of emotion in the creative process</a:t>
            </a:r>
            <a:r>
              <a:rPr lang="tr-TR" dirty="0"/>
              <a:t> (263).</a:t>
            </a:r>
          </a:p>
        </p:txBody>
      </p:sp>
    </p:spTree>
    <p:extLst>
      <p:ext uri="{BB962C8B-B14F-4D97-AF65-F5344CB8AC3E}">
        <p14:creationId xmlns:p14="http://schemas.microsoft.com/office/powerpoint/2010/main" val="3838510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Wordsworth, William. </a:t>
            </a:r>
            <a:r>
              <a:rPr lang="en-US" i="1" dirty="0"/>
              <a:t>Lyrical Ballads</a:t>
            </a:r>
            <a:r>
              <a:rPr lang="en-US" dirty="0"/>
              <a:t>. Oxford UP, 1967.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9792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Citing Authors with Same Last Names</a:t>
            </a:r>
          </a:p>
          <a:p>
            <a:pPr algn="just"/>
            <a:r>
              <a:rPr lang="en-US" dirty="0"/>
              <a:t>Sometimes more information is necessary to identify the source from which a quotation is taken.</a:t>
            </a:r>
            <a:r>
              <a:rPr lang="tr-TR" dirty="0"/>
              <a:t> </a:t>
            </a:r>
            <a:r>
              <a:rPr lang="en-US" dirty="0"/>
              <a:t>For instance, if two or more authors have the same last name, provide both authors' first initials</a:t>
            </a:r>
            <a:r>
              <a:rPr lang="tr-TR" dirty="0"/>
              <a:t> </a:t>
            </a:r>
            <a:r>
              <a:rPr lang="en-US" dirty="0"/>
              <a:t>(or even the authors' full names if different authors share initials) in your citation. For example:</a:t>
            </a:r>
            <a:endParaRPr lang="tr-TR" dirty="0"/>
          </a:p>
          <a:p>
            <a:pPr algn="just"/>
            <a:r>
              <a:rPr lang="en-US" dirty="0"/>
              <a:t>Although some medical ethicists claim that cloning will lead to designer</a:t>
            </a:r>
            <a:r>
              <a:rPr lang="tr-TR" dirty="0"/>
              <a:t> </a:t>
            </a:r>
            <a:r>
              <a:rPr lang="en-US" dirty="0"/>
              <a:t>children (R. Miller 12), others note that the advantages for medical research</a:t>
            </a:r>
            <a:r>
              <a:rPr lang="tr-TR" dirty="0"/>
              <a:t> </a:t>
            </a:r>
            <a:r>
              <a:rPr lang="en-US" dirty="0"/>
              <a:t>outweigh this consideration (A. Miller 46).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657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Citing Multiple Works by the Same Author</a:t>
            </a:r>
          </a:p>
          <a:p>
            <a:r>
              <a:rPr lang="en-US" dirty="0"/>
              <a:t>If you cite more than one work by a particular author, include a shortened title for the particular</a:t>
            </a:r>
            <a:r>
              <a:rPr lang="tr-TR" dirty="0"/>
              <a:t> </a:t>
            </a:r>
            <a:r>
              <a:rPr lang="en-US" dirty="0"/>
              <a:t>work from which you are quoting to distinguish it from the others.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en-US" dirty="0"/>
              <a:t>One scientist has argued that computers are not useful tools for small children</a:t>
            </a:r>
            <a:r>
              <a:rPr lang="tr-TR" dirty="0"/>
              <a:t> </a:t>
            </a:r>
            <a:r>
              <a:rPr lang="en-US" dirty="0"/>
              <a:t>(Lightenor, "Too Soon" 38), though he has acknowledged elsewhere that early</a:t>
            </a:r>
            <a:r>
              <a:rPr lang="tr-TR" dirty="0"/>
              <a:t> </a:t>
            </a:r>
            <a:r>
              <a:rPr lang="en-US" dirty="0"/>
              <a:t>exposure to computer games does lead to better small motor skill development in</a:t>
            </a:r>
            <a:r>
              <a:rPr lang="tr-TR" dirty="0"/>
              <a:t> </a:t>
            </a:r>
            <a:r>
              <a:rPr lang="en-US" dirty="0"/>
              <a:t>a child's second and third year (Lightenor, "Hand-Eye Development" 17).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4597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Short Quotations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/>
              <a:t>To indicate short quotations (fewer than four typed lines of prose or three lines of verse) in your</a:t>
            </a:r>
            <a:r>
              <a:rPr lang="tr-TR" dirty="0"/>
              <a:t> </a:t>
            </a:r>
            <a:r>
              <a:rPr lang="en-US" dirty="0"/>
              <a:t>text, enclose the quotation within double quotation marks. Provide the author and specific page</a:t>
            </a:r>
            <a:r>
              <a:rPr lang="tr-TR" dirty="0"/>
              <a:t> </a:t>
            </a:r>
            <a:r>
              <a:rPr lang="en-US" dirty="0"/>
              <a:t>citation (in the case of verse, provide line numbers) in the text, and include a complete reference</a:t>
            </a:r>
            <a:r>
              <a:rPr lang="tr-TR" dirty="0"/>
              <a:t> </a:t>
            </a:r>
            <a:r>
              <a:rPr lang="en-US" dirty="0"/>
              <a:t>on the Works Cited page. Punctuation marks such as periods, commas, and semicolons should</a:t>
            </a:r>
            <a:r>
              <a:rPr lang="tr-TR" dirty="0"/>
              <a:t> </a:t>
            </a:r>
            <a:r>
              <a:rPr lang="en-US" dirty="0"/>
              <a:t>appear after the parenthetical citation. Question marks and exclamation points should appear</a:t>
            </a:r>
            <a:r>
              <a:rPr lang="tr-TR" dirty="0"/>
              <a:t> </a:t>
            </a:r>
            <a:r>
              <a:rPr lang="en-US" dirty="0"/>
              <a:t>within the quotation marks if they are a part of the quoted passage but after the parenthetical</a:t>
            </a:r>
            <a:r>
              <a:rPr lang="tr-TR" dirty="0"/>
              <a:t> </a:t>
            </a:r>
            <a:r>
              <a:rPr lang="en-US" dirty="0"/>
              <a:t>citation if they are a part of your text.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698998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</TotalTime>
  <Words>1004</Words>
  <Application>Microsoft Office PowerPoint</Application>
  <PresentationFormat>Ekran Gösterisi (4:3)</PresentationFormat>
  <Paragraphs>63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9" baseType="lpstr">
      <vt:lpstr>Arial</vt:lpstr>
      <vt:lpstr>Calibri</vt:lpstr>
      <vt:lpstr>Ofis Teması</vt:lpstr>
      <vt:lpstr>PowerPoint Sunusu</vt:lpstr>
      <vt:lpstr>Basic In-Text Citation Rules</vt:lpstr>
      <vt:lpstr>PowerPoint Sunusu</vt:lpstr>
      <vt:lpstr>PowerPoint Sunusu</vt:lpstr>
      <vt:lpstr>In-Text Citations: Author-Page Style </vt:lpstr>
      <vt:lpstr>PowerPoint Sunusu</vt:lpstr>
      <vt:lpstr>PowerPoint Sunusu</vt:lpstr>
      <vt:lpstr>PowerPoint Sunusu</vt:lpstr>
      <vt:lpstr>Short Quotations </vt:lpstr>
      <vt:lpstr>PowerPoint Sunusu</vt:lpstr>
      <vt:lpstr>PowerPoint Sunusu</vt:lpstr>
      <vt:lpstr>Long Quotations</vt:lpstr>
      <vt:lpstr>PowerPoint Sunusu</vt:lpstr>
      <vt:lpstr>PowerPoint Sunusu</vt:lpstr>
      <vt:lpstr>Adding or Omitting Words in Quotations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Briefly explain why the following thesis statements could be considered STRONG or WEAK.</dc:title>
  <dc:creator>Hp</dc:creator>
  <cp:lastModifiedBy>xx</cp:lastModifiedBy>
  <cp:revision>99</cp:revision>
  <dcterms:created xsi:type="dcterms:W3CDTF">2017-11-16T23:52:52Z</dcterms:created>
  <dcterms:modified xsi:type="dcterms:W3CDTF">2021-03-01T10:18:05Z</dcterms:modified>
</cp:coreProperties>
</file>