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58" r:id="rId4"/>
    <p:sldId id="261" r:id="rId5"/>
    <p:sldId id="274" r:id="rId6"/>
    <p:sldId id="260" r:id="rId7"/>
    <p:sldId id="262" r:id="rId8"/>
    <p:sldId id="265" r:id="rId9"/>
    <p:sldId id="268" r:id="rId10"/>
    <p:sldId id="275" r:id="rId11"/>
    <p:sldId id="269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4A4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4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4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50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2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4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6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5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3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0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68B230-1388-4972-93B4-3502FE9BEC77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982B1B-7401-4CC9-B4B1-A2DBA6884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51012" y="2516777"/>
            <a:ext cx="8689976" cy="1293221"/>
          </a:xfrm>
        </p:spPr>
        <p:txBody>
          <a:bodyPr>
            <a:noAutofit/>
          </a:bodyPr>
          <a:lstStyle/>
          <a:p>
            <a:r>
              <a:rPr lang="tr-TR" sz="3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AKUPUNKTUR ve UYGULAMA ALANLARI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51012" y="3886201"/>
            <a:ext cx="8689976" cy="929640"/>
          </a:xfrm>
        </p:spPr>
        <p:txBody>
          <a:bodyPr>
            <a:normAutofit fontScale="92500" lnSpcReduction="10000"/>
          </a:bodyPr>
          <a:lstStyle/>
          <a:p>
            <a:r>
              <a:rPr lang="tr-TR" cap="none" dirty="0" smtClean="0"/>
              <a:t>Dr. Pınar Can</a:t>
            </a:r>
          </a:p>
          <a:p>
            <a:r>
              <a:rPr lang="tr-TR" cap="none" dirty="0" smtClean="0"/>
              <a:t>pcan@ankara.edu.tr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4735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25204" y="1852742"/>
            <a:ext cx="10363826" cy="3424107"/>
          </a:xfrm>
        </p:spPr>
        <p:txBody>
          <a:bodyPr>
            <a:normAutofit/>
          </a:bodyPr>
          <a:lstStyle/>
          <a:p>
            <a:r>
              <a:rPr lang="en-US" sz="2400" cap="none" dirty="0" smtClean="0"/>
              <a:t>Lo</a:t>
            </a:r>
            <a:r>
              <a:rPr lang="tr-TR" sz="2400" cap="none" dirty="0" smtClean="0"/>
              <a:t>k</a:t>
            </a:r>
            <a:r>
              <a:rPr lang="en-US" sz="2400" cap="none" dirty="0" smtClean="0"/>
              <a:t>al </a:t>
            </a:r>
            <a:r>
              <a:rPr lang="tr-TR" sz="2400" cap="none" dirty="0" smtClean="0"/>
              <a:t>ve </a:t>
            </a:r>
            <a:r>
              <a:rPr lang="en-US" sz="2400" cap="none" dirty="0" smtClean="0"/>
              <a:t>distal a</a:t>
            </a:r>
            <a:r>
              <a:rPr lang="tr-TR" sz="2400" cap="none" dirty="0" smtClean="0"/>
              <a:t>k</a:t>
            </a:r>
            <a:r>
              <a:rPr lang="en-US" sz="2400" cap="none" dirty="0" smtClean="0"/>
              <a:t>u </a:t>
            </a:r>
            <a:r>
              <a:rPr lang="tr-TR" sz="2400" cap="none" dirty="0" smtClean="0"/>
              <a:t>noktaları kullanılmaktadır</a:t>
            </a:r>
            <a:r>
              <a:rPr lang="en-US" sz="2400" cap="none" dirty="0" smtClean="0"/>
              <a:t>.</a:t>
            </a:r>
            <a:endParaRPr lang="tr-TR" sz="2400" cap="none" dirty="0" smtClean="0"/>
          </a:p>
          <a:p>
            <a:r>
              <a:rPr lang="en-US" sz="2400" cap="none" dirty="0" smtClean="0"/>
              <a:t>Thora</a:t>
            </a:r>
            <a:r>
              <a:rPr lang="tr-TR" sz="2400" cap="none" dirty="0" smtClean="0"/>
              <a:t>k</a:t>
            </a:r>
            <a:r>
              <a:rPr lang="en-US" sz="2400" cap="none" dirty="0" smtClean="0"/>
              <a:t>olumbar </a:t>
            </a:r>
            <a:r>
              <a:rPr lang="tr-TR" sz="2400" cap="none" dirty="0" smtClean="0"/>
              <a:t>IVDH:</a:t>
            </a:r>
            <a:r>
              <a:rPr lang="en-US" sz="2400" cap="none" dirty="0" smtClean="0"/>
              <a:t> BL </a:t>
            </a:r>
            <a:r>
              <a:rPr lang="en-US" sz="2400" cap="none" dirty="0"/>
              <a:t>14, BL 28 (</a:t>
            </a:r>
            <a:r>
              <a:rPr lang="en-US" sz="2400" cap="none" dirty="0" smtClean="0"/>
              <a:t>lo</a:t>
            </a:r>
            <a:r>
              <a:rPr lang="tr-TR" sz="2400" cap="none" dirty="0"/>
              <a:t>k</a:t>
            </a:r>
            <a:r>
              <a:rPr lang="en-US" sz="2400" cap="none" dirty="0" smtClean="0"/>
              <a:t>al)</a:t>
            </a:r>
            <a:r>
              <a:rPr lang="tr-TR" sz="2400" cap="none" dirty="0" smtClean="0"/>
              <a:t>; </a:t>
            </a:r>
            <a:r>
              <a:rPr lang="en-US" sz="2400" cap="none" dirty="0" smtClean="0"/>
              <a:t>BL40,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BL60,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GB34,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GB39</a:t>
            </a:r>
            <a:r>
              <a:rPr lang="tr-TR" sz="2400" cap="none" dirty="0" smtClean="0"/>
              <a:t>, </a:t>
            </a:r>
            <a:r>
              <a:rPr lang="en-US" sz="2400" cap="none" dirty="0" smtClean="0"/>
              <a:t>SP10</a:t>
            </a:r>
            <a:r>
              <a:rPr lang="tr-TR" sz="2400" cap="none" dirty="0" smtClean="0"/>
              <a:t>, </a:t>
            </a:r>
            <a:r>
              <a:rPr lang="en-US" sz="2400" cap="none" dirty="0" smtClean="0"/>
              <a:t>ST36 </a:t>
            </a:r>
            <a:r>
              <a:rPr lang="tr-TR" sz="2400" cap="none" dirty="0" smtClean="0"/>
              <a:t>ve</a:t>
            </a:r>
            <a:r>
              <a:rPr lang="en-US" sz="2400" cap="none" dirty="0" smtClean="0"/>
              <a:t> </a:t>
            </a:r>
            <a:r>
              <a:rPr lang="en-US" sz="2400" cap="none" dirty="0"/>
              <a:t>ST41 (distal)</a:t>
            </a:r>
          </a:p>
          <a:p>
            <a:r>
              <a:rPr lang="tr-TR" sz="2400" cap="none" dirty="0" smtClean="0"/>
              <a:t>Bu noktalar 10-20 dk süreyle iğne, akupresür</a:t>
            </a:r>
            <a:r>
              <a:rPr lang="en-US" sz="2400" cap="none" dirty="0" smtClean="0"/>
              <a:t>, mo</a:t>
            </a:r>
            <a:r>
              <a:rPr lang="tr-TR" sz="2400" cap="none" dirty="0" smtClean="0"/>
              <a:t>ks</a:t>
            </a:r>
            <a:r>
              <a:rPr lang="en-US" sz="2400" cap="none" dirty="0" smtClean="0"/>
              <a:t>ibi</a:t>
            </a:r>
            <a:r>
              <a:rPr lang="tr-TR" sz="2400" cap="none" dirty="0" smtClean="0"/>
              <a:t>sy</a:t>
            </a:r>
            <a:r>
              <a:rPr lang="en-US" sz="2400" cap="none" dirty="0" smtClean="0"/>
              <a:t>on </a:t>
            </a:r>
            <a:r>
              <a:rPr lang="tr-TR" sz="2400" cap="none" dirty="0" smtClean="0"/>
              <a:t>veya</a:t>
            </a:r>
            <a:r>
              <a:rPr lang="en-US" sz="2400" cap="none" dirty="0" smtClean="0"/>
              <a:t> TENS</a:t>
            </a:r>
            <a:r>
              <a:rPr lang="tr-TR" sz="2400" cap="none" dirty="0" smtClean="0"/>
              <a:t> ile uyarılabilir</a:t>
            </a:r>
            <a:r>
              <a:rPr lang="en-US" sz="2400" cap="none" dirty="0" smtClean="0"/>
              <a:t>. </a:t>
            </a:r>
            <a:endParaRPr lang="tr-TR" sz="2400" cap="none" dirty="0" smtClean="0"/>
          </a:p>
          <a:p>
            <a:r>
              <a:rPr lang="tr-TR" sz="2400" cap="none" dirty="0" smtClean="0"/>
              <a:t>Akut olgularda günde 1 kez, kronik olgularda haftada 1 kez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48715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662" y="171450"/>
            <a:ext cx="8677275" cy="6572250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>
            <a:off x="2255520" y="1883793"/>
            <a:ext cx="3368040" cy="4461510"/>
            <a:chOff x="2255520" y="1883793"/>
            <a:chExt cx="3368040" cy="4461510"/>
          </a:xfrm>
        </p:grpSpPr>
        <p:grpSp>
          <p:nvGrpSpPr>
            <p:cNvPr id="4" name="Grup 3"/>
            <p:cNvGrpSpPr/>
            <p:nvPr/>
          </p:nvGrpSpPr>
          <p:grpSpPr>
            <a:xfrm>
              <a:off x="2255520" y="1883793"/>
              <a:ext cx="2339340" cy="4461510"/>
              <a:chOff x="2106930" y="1849503"/>
              <a:chExt cx="2339340" cy="446151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691890" y="1849503"/>
                <a:ext cx="754380" cy="731520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2686050" y="3885121"/>
                <a:ext cx="685800" cy="628650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106930" y="5579493"/>
                <a:ext cx="754380" cy="731520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4926330" y="4388041"/>
              <a:ext cx="697230" cy="698309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1975961" y="4349402"/>
            <a:ext cx="754380" cy="7315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773430" y="1402765"/>
            <a:ext cx="8804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S</a:t>
            </a:r>
            <a:r>
              <a:rPr lang="en-US" sz="2400" dirty="0" smtClean="0"/>
              <a:t>ervi</a:t>
            </a:r>
            <a:r>
              <a:rPr lang="tr-TR" sz="2400" dirty="0" smtClean="0"/>
              <a:t>k</a:t>
            </a:r>
            <a:r>
              <a:rPr lang="en-US" sz="2400" dirty="0" smtClean="0"/>
              <a:t>al IVD</a:t>
            </a:r>
            <a:r>
              <a:rPr lang="tr-TR" sz="2400" dirty="0"/>
              <a:t>H</a:t>
            </a:r>
            <a:r>
              <a:rPr lang="tr-TR" sz="2400" dirty="0" smtClean="0"/>
              <a:t>:</a:t>
            </a:r>
            <a:r>
              <a:rPr lang="en-US" sz="2400" dirty="0" smtClean="0"/>
              <a:t> GB14, GB20, GB21, BL10 </a:t>
            </a:r>
            <a:r>
              <a:rPr lang="tr-TR" sz="2400" dirty="0" smtClean="0"/>
              <a:t>ve</a:t>
            </a:r>
            <a:r>
              <a:rPr lang="en-US" sz="2400" dirty="0" smtClean="0"/>
              <a:t> BL11 (lo</a:t>
            </a:r>
            <a:r>
              <a:rPr lang="tr-TR" sz="2400" dirty="0" smtClean="0"/>
              <a:t>k</a:t>
            </a:r>
            <a:r>
              <a:rPr lang="en-US" sz="2400" dirty="0" smtClean="0"/>
              <a:t>al); LI4, LI11, SI3 </a:t>
            </a:r>
            <a:r>
              <a:rPr lang="tr-TR" sz="2400" dirty="0" smtClean="0"/>
              <a:t>ve</a:t>
            </a:r>
            <a:r>
              <a:rPr lang="en-US" sz="2400" dirty="0" smtClean="0"/>
              <a:t> TH5 (distal)</a:t>
            </a:r>
            <a:endParaRPr lang="en-US" sz="2400" dirty="0"/>
          </a:p>
        </p:txBody>
      </p:sp>
      <p:grpSp>
        <p:nvGrpSpPr>
          <p:cNvPr id="6" name="Grup 5"/>
          <p:cNvGrpSpPr/>
          <p:nvPr/>
        </p:nvGrpSpPr>
        <p:grpSpPr>
          <a:xfrm>
            <a:off x="213698" y="2499855"/>
            <a:ext cx="6323232" cy="3984267"/>
            <a:chOff x="476934" y="2499856"/>
            <a:chExt cx="6323232" cy="3984267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934" y="2499856"/>
              <a:ext cx="6323232" cy="3984267"/>
            </a:xfrm>
            <a:prstGeom prst="rect">
              <a:avLst/>
            </a:prstGeom>
          </p:spPr>
        </p:pic>
        <p:sp>
          <p:nvSpPr>
            <p:cNvPr id="5" name="Metin kutusu 4"/>
            <p:cNvSpPr txBox="1"/>
            <p:nvPr/>
          </p:nvSpPr>
          <p:spPr>
            <a:xfrm>
              <a:off x="623455" y="6096000"/>
              <a:ext cx="3294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GB meridyeni ve noktaları</a:t>
              </a:r>
              <a:endParaRPr lang="tr-TR" dirty="0"/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5520900" y="2481064"/>
            <a:ext cx="6477136" cy="3984267"/>
            <a:chOff x="5520900" y="2499855"/>
            <a:chExt cx="6477136" cy="3984267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900" y="2499855"/>
              <a:ext cx="6477136" cy="3984267"/>
            </a:xfrm>
            <a:prstGeom prst="rect">
              <a:avLst/>
            </a:prstGeom>
          </p:spPr>
        </p:pic>
        <p:sp>
          <p:nvSpPr>
            <p:cNvPr id="7" name="Metin kutusu 6"/>
            <p:cNvSpPr txBox="1"/>
            <p:nvPr/>
          </p:nvSpPr>
          <p:spPr>
            <a:xfrm>
              <a:off x="5638800" y="6095999"/>
              <a:ext cx="3322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BL meridyeni ve noktaları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98930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/>
          <a:stretch/>
        </p:blipFill>
        <p:spPr>
          <a:xfrm>
            <a:off x="218036" y="1060430"/>
            <a:ext cx="11714316" cy="568442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926080" y="537210"/>
            <a:ext cx="584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Kolik tedavisi için aku noktaları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2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/>
          <a:stretch/>
        </p:blipFill>
        <p:spPr>
          <a:xfrm>
            <a:off x="126423" y="1850274"/>
            <a:ext cx="11921865" cy="423187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563092" y="1119447"/>
            <a:ext cx="615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0070C0"/>
                </a:solidFill>
              </a:rPr>
              <a:t>Konstipasyon tedavisinde aku noktaları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8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>
          <a:xfrm>
            <a:off x="600265" y="1524112"/>
            <a:ext cx="5510975" cy="47460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/>
              <a:t>travmatik periferik sinir </a:t>
            </a:r>
            <a:r>
              <a:rPr lang="tr-TR" altLang="tr-TR" sz="1900" cap="none" dirty="0" smtClean="0"/>
              <a:t>yaralanmaları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smtClean="0"/>
              <a:t>kas sertliği-atrofi-kontraktür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smtClean="0"/>
              <a:t>osteokondritis dissekans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smtClean="0"/>
              <a:t>intervertebral </a:t>
            </a:r>
            <a:r>
              <a:rPr lang="tr-TR" altLang="tr-TR" sz="1900" cap="none" dirty="0"/>
              <a:t>disk </a:t>
            </a:r>
            <a:r>
              <a:rPr lang="tr-TR" altLang="tr-TR" sz="1900" cap="none" dirty="0" smtClean="0"/>
              <a:t>herniasyonu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smtClean="0"/>
              <a:t>Spondilitis </a:t>
            </a:r>
            <a:r>
              <a:rPr lang="tr-TR" altLang="tr-TR" sz="1900" cap="none" dirty="0"/>
              <a:t>ve </a:t>
            </a:r>
            <a:r>
              <a:rPr lang="tr-TR" altLang="tr-TR" sz="1900" cap="none" dirty="0" smtClean="0"/>
              <a:t>spondilozis deformans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smtClean="0"/>
              <a:t>dejeneratif miyelopati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smtClean="0"/>
              <a:t>spinal stenoz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/>
              <a:t>o</a:t>
            </a:r>
            <a:r>
              <a:rPr lang="tr-TR" altLang="tr-TR" sz="1900" cap="none" dirty="0" smtClean="0"/>
              <a:t>steoartrit</a:t>
            </a:r>
            <a:r>
              <a:rPr lang="tr-TR" altLang="tr-TR" sz="1900" cap="none" dirty="0"/>
              <a:t>, romatoid </a:t>
            </a:r>
            <a:r>
              <a:rPr lang="tr-TR" altLang="tr-TR" sz="1900" cap="none" dirty="0" smtClean="0"/>
              <a:t>artrit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1900" cap="none" dirty="0" smtClean="0"/>
              <a:t>n</a:t>
            </a:r>
            <a:r>
              <a:rPr lang="tr-TR" altLang="tr-TR" sz="1900" cap="none" dirty="0"/>
              <a:t>. Fasialis-n. Radialis-n. Bukkalis-n. </a:t>
            </a:r>
            <a:r>
              <a:rPr lang="tr-TR" altLang="tr-TR" sz="1900" cap="none" dirty="0" smtClean="0"/>
              <a:t>tibialis paralizleri</a:t>
            </a:r>
            <a:endParaRPr lang="en-US" sz="1900" cap="none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4"/>
          </p:nvPr>
        </p:nvSpPr>
        <p:spPr>
          <a:xfrm>
            <a:off x="6172200" y="1637212"/>
            <a:ext cx="5105401" cy="436180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/>
              <a:t>kalça </a:t>
            </a:r>
            <a:r>
              <a:rPr lang="tr-TR" altLang="tr-TR" sz="2400" cap="none" dirty="0" smtClean="0"/>
              <a:t>displazisi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/>
              <a:t>p</a:t>
            </a:r>
            <a:r>
              <a:rPr lang="tr-TR" altLang="tr-TR" sz="2400" cap="none" dirty="0" smtClean="0"/>
              <a:t>arezi</a:t>
            </a:r>
            <a:r>
              <a:rPr lang="tr-TR" altLang="tr-TR" sz="2400" cap="none" dirty="0"/>
              <a:t>, felç, parapleji, </a:t>
            </a:r>
            <a:r>
              <a:rPr lang="tr-TR" altLang="tr-TR" sz="2400" cap="none" dirty="0" smtClean="0"/>
              <a:t>hemipleji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nevralji,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sağırlık,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senkop,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ensefalit,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tetani,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konvülsiyon,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tendinitis, bursitis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idrar retensiyonu </a:t>
            </a:r>
            <a:r>
              <a:rPr lang="tr-TR" altLang="tr-TR" sz="2400" cap="none" dirty="0"/>
              <a:t>ve </a:t>
            </a:r>
            <a:r>
              <a:rPr lang="tr-TR" altLang="tr-TR" sz="2400" cap="none" dirty="0" smtClean="0"/>
              <a:t>inkontinens</a:t>
            </a:r>
            <a:endParaRPr lang="en-US" sz="2400" cap="none" dirty="0"/>
          </a:p>
        </p:txBody>
      </p:sp>
      <p:sp>
        <p:nvSpPr>
          <p:cNvPr id="7" name="Metin kutusu 6"/>
          <p:cNvSpPr txBox="1"/>
          <p:nvPr/>
        </p:nvSpPr>
        <p:spPr>
          <a:xfrm>
            <a:off x="3823063" y="748937"/>
            <a:ext cx="3849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Küçük hayvanlarda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4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İçerik Yer Tutucusu 2"/>
          <p:cNvSpPr>
            <a:spLocks noGrp="1"/>
          </p:cNvSpPr>
          <p:nvPr>
            <p:ph sz="quarter" idx="13"/>
          </p:nvPr>
        </p:nvSpPr>
        <p:spPr>
          <a:xfrm>
            <a:off x="1197429" y="1531530"/>
            <a:ext cx="5656217" cy="491281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Kolik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Topallık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Sırt-bel ağrısı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Üreme problemleri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Artrit, romatoid artrit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/>
              <a:t>İ</a:t>
            </a:r>
            <a:r>
              <a:rPr lang="tr-TR" altLang="tr-TR" sz="2400" cap="none" dirty="0" smtClean="0"/>
              <a:t>ndigesyon, konstipasyon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Kas kontraktürü, kas atrofisi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sz="2400" cap="none" dirty="0" smtClean="0"/>
              <a:t>Siyatik paraliz, radial paraliz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55818" y="659432"/>
            <a:ext cx="439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Büyük hayvanlarda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316832" y="433715"/>
            <a:ext cx="4517874" cy="2576105"/>
            <a:chOff x="7360375" y="1182652"/>
            <a:chExt cx="4517874" cy="2576105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0375" y="1182652"/>
              <a:ext cx="4317819" cy="2576090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 rot="16200000">
              <a:off x="10490169" y="2370677"/>
              <a:ext cx="2576105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 smtClean="0"/>
                <a:t>https://ivcjournal.com/wp-content/uploads/allergies.bmp</a:t>
              </a:r>
              <a:endParaRPr lang="en-US" sz="700" dirty="0"/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7316831" y="3270069"/>
            <a:ext cx="4517875" cy="3238365"/>
            <a:chOff x="7316831" y="3270069"/>
            <a:chExt cx="4517875" cy="3238365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6831" y="3270069"/>
              <a:ext cx="4317819" cy="3238364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 rot="16200000">
              <a:off x="10310828" y="4984555"/>
              <a:ext cx="284770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dirty="0" smtClean="0"/>
                <a:t>https://www.brmobilevet.com/storage/app/media/hunter_AP.jpg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51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Başlık 1"/>
          <p:cNvSpPr>
            <a:spLocks noGrp="1"/>
          </p:cNvSpPr>
          <p:nvPr>
            <p:ph type="title"/>
          </p:nvPr>
        </p:nvSpPr>
        <p:spPr>
          <a:xfrm>
            <a:off x="1391342" y="857250"/>
            <a:ext cx="9227127" cy="636588"/>
          </a:xfrm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solidFill>
                  <a:srgbClr val="002060"/>
                </a:solidFill>
              </a:rPr>
              <a:t>Kas-iskelet sistemi hastalıklarında akupunktur</a:t>
            </a:r>
            <a:endParaRPr lang="tr-TR" altLang="tr-TR" sz="3200" cap="none" dirty="0">
              <a:solidFill>
                <a:srgbClr val="002060"/>
              </a:solidFill>
            </a:endParaRPr>
          </a:p>
        </p:txBody>
      </p:sp>
      <p:sp>
        <p:nvSpPr>
          <p:cNvPr id="30723" name="İçerik Yer Tutucusu 2"/>
          <p:cNvSpPr>
            <a:spLocks noGrp="1"/>
          </p:cNvSpPr>
          <p:nvPr>
            <p:ph sz="quarter" idx="13"/>
          </p:nvPr>
        </p:nvSpPr>
        <p:spPr>
          <a:xfrm>
            <a:off x="1120140" y="2007237"/>
            <a:ext cx="9498329" cy="43935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tr-TR" sz="2400" cap="none" dirty="0"/>
              <a:t>Kas-iskelet sistemi hastalıkları (artrit, dejeneratif eklem hastalığı ve intervertebral disk hastalığı dahil), akupunkturla tedavi edilen en yaygın ve </a:t>
            </a:r>
            <a:r>
              <a:rPr lang="tr-TR" altLang="tr-TR" sz="2400" cap="none" dirty="0" smtClean="0"/>
              <a:t>tedaviye iyi yanıt alınan </a:t>
            </a:r>
            <a:r>
              <a:rPr lang="en-US" altLang="tr-TR" sz="2400" cap="none" dirty="0"/>
              <a:t>bozukluklardır. </a:t>
            </a:r>
            <a:endParaRPr lang="tr-TR" altLang="tr-TR" sz="2400" cap="none" dirty="0" smtClean="0"/>
          </a:p>
          <a:p>
            <a:r>
              <a:rPr lang="en-US" altLang="tr-TR" sz="2400" cap="none" dirty="0" smtClean="0"/>
              <a:t>Bu </a:t>
            </a:r>
            <a:r>
              <a:rPr lang="en-US" altLang="tr-TR" sz="2400" cap="none" dirty="0"/>
              <a:t>bozukluklar, geleneksel Çin </a:t>
            </a:r>
            <a:r>
              <a:rPr lang="tr-TR" altLang="tr-TR" sz="2400" cap="none" dirty="0" smtClean="0"/>
              <a:t>Veteriner</a:t>
            </a:r>
            <a:r>
              <a:rPr lang="en-US" altLang="tr-TR" sz="2400" cap="none" dirty="0" smtClean="0"/>
              <a:t> </a:t>
            </a:r>
            <a:r>
              <a:rPr lang="en-US" altLang="tr-TR" sz="2400" cap="none" dirty="0"/>
              <a:t>tıbbında (TCVM) "Bi sendromu" olarak bilinir.</a:t>
            </a:r>
            <a:endParaRPr lang="tr-TR" altLang="tr-TR" sz="2400" cap="none" dirty="0" smtClean="0"/>
          </a:p>
          <a:p>
            <a:r>
              <a:rPr lang="en-US" altLang="tr-TR" sz="2400" cap="none" dirty="0"/>
              <a:t>Amaç, ağrıyı ve buna bağlı kas spazmını ortadan kaldırmak ve eklem çevresindeki kasları güçlendirerek hayvanın daha dengeli yürümesini sağlamaktır.</a:t>
            </a:r>
            <a:endParaRPr lang="tr-TR" altLang="tr-TR" sz="2400" cap="none" dirty="0" smtClean="0"/>
          </a:p>
        </p:txBody>
      </p:sp>
    </p:spTree>
    <p:extLst>
      <p:ext uri="{BB962C8B-B14F-4D97-AF65-F5344CB8AC3E}">
        <p14:creationId xmlns:p14="http://schemas.microsoft.com/office/powerpoint/2010/main" val="13252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709957"/>
            <a:ext cx="10364451" cy="966443"/>
          </a:xfrm>
        </p:spPr>
        <p:txBody>
          <a:bodyPr>
            <a:normAutofit/>
          </a:bodyPr>
          <a:lstStyle/>
          <a:p>
            <a:r>
              <a:rPr lang="tr-TR" sz="2800" cap="none" dirty="0">
                <a:solidFill>
                  <a:srgbClr val="4A4A16"/>
                </a:solidFill>
              </a:rPr>
              <a:t>Eklem </a:t>
            </a:r>
            <a:r>
              <a:rPr lang="tr-TR" sz="2800" cap="none" dirty="0" smtClean="0">
                <a:solidFill>
                  <a:srgbClr val="4A4A16"/>
                </a:solidFill>
              </a:rPr>
              <a:t>hastalıklarının </a:t>
            </a:r>
            <a:r>
              <a:rPr lang="tr-TR" sz="2800" cap="none" dirty="0">
                <a:solidFill>
                  <a:srgbClr val="4A4A16"/>
                </a:solidFill>
              </a:rPr>
              <a:t>tedavisinde </a:t>
            </a:r>
            <a:r>
              <a:rPr lang="tr-TR" sz="2800" cap="none" dirty="0" smtClean="0">
                <a:solidFill>
                  <a:srgbClr val="4A4A16"/>
                </a:solidFill>
              </a:rPr>
              <a:t>kullanılan aku </a:t>
            </a:r>
            <a:r>
              <a:rPr lang="tr-TR" sz="2800" cap="none" dirty="0">
                <a:solidFill>
                  <a:srgbClr val="4A4A16"/>
                </a:solidFill>
              </a:rPr>
              <a:t>noktaları</a:t>
            </a:r>
            <a:endParaRPr lang="en-US" sz="2800" cap="none" dirty="0">
              <a:solidFill>
                <a:srgbClr val="4A4A1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5" y="1940372"/>
            <a:ext cx="10363826" cy="3424107"/>
          </a:xfrm>
        </p:spPr>
        <p:txBody>
          <a:bodyPr>
            <a:normAutofit/>
          </a:bodyPr>
          <a:lstStyle/>
          <a:p>
            <a:r>
              <a:rPr lang="tr-TR" sz="2400" u="sng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Omuz</a:t>
            </a:r>
            <a:r>
              <a:rPr lang="en-US" sz="2400" u="sng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cap="none" dirty="0" smtClean="0"/>
              <a:t> </a:t>
            </a:r>
            <a:r>
              <a:rPr lang="en-US" sz="2400" cap="none" dirty="0"/>
              <a:t>SI-9, GB-2, BL-11, TH-14, LI-15, </a:t>
            </a:r>
            <a:r>
              <a:rPr lang="tr-TR" sz="2400" cap="none" dirty="0" smtClean="0"/>
              <a:t>ve</a:t>
            </a:r>
            <a:r>
              <a:rPr lang="en-US" sz="2400" cap="none" dirty="0" smtClean="0"/>
              <a:t> </a:t>
            </a:r>
            <a:r>
              <a:rPr lang="en-US" sz="2400" cap="none" dirty="0"/>
              <a:t>BL-10</a:t>
            </a:r>
          </a:p>
          <a:p>
            <a:r>
              <a:rPr lang="tr-TR" sz="2400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Dirsek</a:t>
            </a:r>
            <a:r>
              <a:rPr lang="en-US" sz="2400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cap="none" dirty="0" smtClean="0"/>
              <a:t> LI-11, LI-10, LU-5, SI-9, TH-10</a:t>
            </a:r>
            <a:r>
              <a:rPr lang="en-US" sz="2400" cap="none" dirty="0"/>
              <a:t>	</a:t>
            </a:r>
          </a:p>
          <a:p>
            <a:r>
              <a:rPr lang="tr-TR" sz="24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40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arpus</a:t>
            </a:r>
            <a:r>
              <a:rPr lang="en-US" sz="24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cap="none" dirty="0"/>
              <a:t> </a:t>
            </a:r>
            <a:r>
              <a:rPr lang="en-US" sz="2400" cap="none" dirty="0" smtClean="0"/>
              <a:t>PC-6, HT-7, LI-4, LU-7, SI-3</a:t>
            </a:r>
            <a:r>
              <a:rPr lang="tr-TR" sz="2400" cap="none" dirty="0" smtClean="0"/>
              <a:t>, </a:t>
            </a:r>
            <a:r>
              <a:rPr lang="en-US" sz="2400" cap="none" dirty="0" smtClean="0"/>
              <a:t>TH-5</a:t>
            </a:r>
            <a:endParaRPr lang="tr-TR" sz="2400" cap="none" dirty="0" smtClean="0"/>
          </a:p>
          <a:p>
            <a:r>
              <a:rPr lang="tr-TR" sz="2400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Kalça</a:t>
            </a:r>
            <a:r>
              <a:rPr lang="en-US" sz="2400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GB-29, GB-30, BL-54, </a:t>
            </a:r>
            <a:r>
              <a:rPr lang="tr-TR" sz="2400" cap="none" dirty="0" smtClean="0"/>
              <a:t>ve</a:t>
            </a:r>
            <a:r>
              <a:rPr lang="en-US" sz="2400" cap="none" dirty="0" smtClean="0"/>
              <a:t> </a:t>
            </a:r>
            <a:r>
              <a:rPr lang="en-US" sz="2400" cap="none" dirty="0"/>
              <a:t>Bai </a:t>
            </a:r>
            <a:r>
              <a:rPr lang="en-US" sz="2400" cap="none" dirty="0" smtClean="0"/>
              <a:t>hui</a:t>
            </a:r>
            <a:endParaRPr lang="tr-TR" sz="2400" cap="none" dirty="0" smtClean="0"/>
          </a:p>
          <a:p>
            <a:r>
              <a:rPr lang="tr-TR" sz="2400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</a:t>
            </a:r>
            <a:r>
              <a:rPr lang="en-US" sz="2400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ST-36, BL-40, GB-34, SP-9, ST-35, SP-10</a:t>
            </a:r>
            <a:endParaRPr lang="tr-TR" sz="2400" cap="none" dirty="0" smtClean="0"/>
          </a:p>
          <a:p>
            <a:r>
              <a:rPr lang="en-US" sz="2400" cap="none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Tars</a:t>
            </a:r>
            <a:r>
              <a:rPr lang="tr-TR" sz="2400" cap="none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en-US" sz="2400" cap="none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r-TR" sz="2400" cap="none" dirty="0" smtClean="0"/>
              <a:t> </a:t>
            </a:r>
            <a:r>
              <a:rPr lang="en-US" sz="2400" cap="none" dirty="0" smtClean="0"/>
              <a:t>BL-60, KID-3, LIV-3, ST-36, SP-6</a:t>
            </a:r>
            <a:r>
              <a:rPr lang="tr-TR" sz="2400" cap="none" dirty="0" smtClean="0"/>
              <a:t>, </a:t>
            </a:r>
            <a:r>
              <a:rPr lang="en-US" sz="2400" cap="none" dirty="0" smtClean="0"/>
              <a:t>ST-41</a:t>
            </a:r>
            <a:endParaRPr lang="tr-TR" sz="2400" cap="none" dirty="0" smtClean="0"/>
          </a:p>
        </p:txBody>
      </p:sp>
    </p:spTree>
    <p:extLst>
      <p:ext uri="{BB962C8B-B14F-4D97-AF65-F5344CB8AC3E}">
        <p14:creationId xmlns:p14="http://schemas.microsoft.com/office/powerpoint/2010/main" val="16157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" y="148590"/>
            <a:ext cx="11840793" cy="65617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579870" y="3429476"/>
            <a:ext cx="3147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Omuz</a:t>
            </a:r>
            <a:r>
              <a:rPr lang="tr-TR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Dirsek</a:t>
            </a:r>
            <a:r>
              <a:rPr lang="tr-TR" dirty="0" smtClean="0"/>
              <a:t>, 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arpus</a:t>
            </a:r>
            <a:r>
              <a:rPr lang="tr-TR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Kalça</a:t>
            </a:r>
            <a:r>
              <a:rPr lang="tr-TR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tr-TR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iz, </a:t>
            </a:r>
            <a:r>
              <a:rPr lang="tr-TR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Tarsal</a:t>
            </a:r>
            <a:endParaRPr lang="tr-TR" cap="none" dirty="0" smtClean="0"/>
          </a:p>
        </p:txBody>
      </p:sp>
    </p:spTree>
    <p:extLst>
      <p:ext uri="{BB962C8B-B14F-4D97-AF65-F5344CB8AC3E}">
        <p14:creationId xmlns:p14="http://schemas.microsoft.com/office/powerpoint/2010/main" val="31346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822" y="4219677"/>
            <a:ext cx="3216795" cy="24374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52" y="859786"/>
            <a:ext cx="4105298" cy="5338660"/>
          </a:xfrm>
          <a:prstGeom prst="rect">
            <a:avLst/>
          </a:prstGeom>
        </p:spPr>
      </p:pic>
      <p:grpSp>
        <p:nvGrpSpPr>
          <p:cNvPr id="11" name="Grup 10"/>
          <p:cNvGrpSpPr/>
          <p:nvPr/>
        </p:nvGrpSpPr>
        <p:grpSpPr>
          <a:xfrm>
            <a:off x="5566619" y="283743"/>
            <a:ext cx="4579200" cy="3707334"/>
            <a:chOff x="5566619" y="260883"/>
            <a:chExt cx="4579200" cy="3707334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6619" y="260883"/>
              <a:ext cx="4579200" cy="3707334"/>
            </a:xfrm>
            <a:prstGeom prst="rect">
              <a:avLst/>
            </a:prstGeom>
          </p:spPr>
        </p:pic>
        <p:grpSp>
          <p:nvGrpSpPr>
            <p:cNvPr id="10" name="Grup 9"/>
            <p:cNvGrpSpPr/>
            <p:nvPr/>
          </p:nvGrpSpPr>
          <p:grpSpPr>
            <a:xfrm>
              <a:off x="7052702" y="779776"/>
              <a:ext cx="2720525" cy="2717804"/>
              <a:chOff x="7052702" y="779776"/>
              <a:chExt cx="2720525" cy="271780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9156007" y="779776"/>
                <a:ext cx="617220" cy="557534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133724" y="2900466"/>
                <a:ext cx="639503" cy="597114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052702" y="1001392"/>
                <a:ext cx="708267" cy="598807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8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25" y="1505705"/>
            <a:ext cx="3401475" cy="378739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521527" y="834390"/>
            <a:ext cx="694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Kalça displazisinde aku noktaları</a:t>
            </a:r>
            <a:endParaRPr lang="en-US" sz="2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52" y="1505705"/>
            <a:ext cx="4044237" cy="378739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970625" y="5451402"/>
            <a:ext cx="803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6-12 hafta boyunca haftada 3 kez 15-20 dakika veya altın implantasyon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Başlık 1"/>
          <p:cNvSpPr>
            <a:spLocks noGrp="1"/>
          </p:cNvSpPr>
          <p:nvPr>
            <p:ph type="title"/>
          </p:nvPr>
        </p:nvSpPr>
        <p:spPr>
          <a:xfrm>
            <a:off x="1466850" y="577243"/>
            <a:ext cx="8923020" cy="982952"/>
          </a:xfrm>
        </p:spPr>
        <p:txBody>
          <a:bodyPr>
            <a:normAutofit/>
          </a:bodyPr>
          <a:lstStyle/>
          <a:p>
            <a:r>
              <a:rPr lang="en-US" altLang="tr-TR" sz="3200" cap="none" dirty="0">
                <a:solidFill>
                  <a:srgbClr val="002060"/>
                </a:solidFill>
              </a:rPr>
              <a:t>İntervertebral Disk Hastalığında (</a:t>
            </a:r>
            <a:r>
              <a:rPr lang="en-US" altLang="tr-TR" sz="3200" cap="none" dirty="0" smtClean="0">
                <a:solidFill>
                  <a:srgbClr val="002060"/>
                </a:solidFill>
              </a:rPr>
              <a:t>IVD</a:t>
            </a:r>
            <a:r>
              <a:rPr lang="tr-TR" altLang="tr-TR" sz="3200" cap="none" dirty="0" smtClean="0">
                <a:solidFill>
                  <a:srgbClr val="002060"/>
                </a:solidFill>
              </a:rPr>
              <a:t>H</a:t>
            </a:r>
            <a:r>
              <a:rPr lang="en-US" altLang="tr-TR" sz="3200" cap="none" dirty="0" smtClean="0">
                <a:solidFill>
                  <a:srgbClr val="002060"/>
                </a:solidFill>
              </a:rPr>
              <a:t>) </a:t>
            </a:r>
            <a:r>
              <a:rPr lang="en-US" altLang="tr-TR" sz="3200" cap="none" dirty="0">
                <a:solidFill>
                  <a:srgbClr val="002060"/>
                </a:solidFill>
              </a:rPr>
              <a:t>Akupunktur</a:t>
            </a:r>
            <a:endParaRPr lang="tr-TR" altLang="tr-TR" sz="3200" cap="none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22960" y="1843564"/>
            <a:ext cx="6446519" cy="44602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cap="none" dirty="0" smtClean="0"/>
              <a:t>Torakol</a:t>
            </a:r>
            <a:r>
              <a:rPr lang="tr-TR" sz="2400" cap="none" dirty="0" smtClean="0"/>
              <a:t>u</a:t>
            </a:r>
            <a:r>
              <a:rPr lang="en-US" sz="2400" cap="none" dirty="0" smtClean="0"/>
              <a:t>mb</a:t>
            </a:r>
            <a:r>
              <a:rPr lang="tr-TR" sz="2400" cap="none" dirty="0" smtClean="0"/>
              <a:t>al</a:t>
            </a:r>
            <a:r>
              <a:rPr lang="en-US" sz="2400" cap="none" dirty="0" smtClean="0"/>
              <a:t> </a:t>
            </a:r>
            <a:r>
              <a:rPr lang="en-US" sz="2400" cap="none" dirty="0"/>
              <a:t>ve servikal </a:t>
            </a:r>
            <a:r>
              <a:rPr lang="en-US" sz="2400" cap="none" dirty="0" smtClean="0"/>
              <a:t>IVD</a:t>
            </a:r>
            <a:r>
              <a:rPr lang="tr-TR" sz="2400" cap="none" dirty="0" smtClean="0"/>
              <a:t>H</a:t>
            </a:r>
            <a:r>
              <a:rPr lang="en-US" sz="2400" cap="none" dirty="0" smtClean="0"/>
              <a:t>'de </a:t>
            </a:r>
            <a:r>
              <a:rPr lang="en-US" sz="2400" cap="none" dirty="0"/>
              <a:t>akupunkturun etki mekanizması tam olarak anlaşılamamıştır</a:t>
            </a:r>
            <a:r>
              <a:rPr lang="en-US" sz="2400" cap="none" dirty="0" smtClean="0"/>
              <a:t>.</a:t>
            </a:r>
            <a:endParaRPr lang="tr-TR" sz="2400" cap="none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cap="none" dirty="0" smtClean="0"/>
              <a:t>Kas </a:t>
            </a:r>
            <a:r>
              <a:rPr lang="en-US" sz="2400" cap="none" dirty="0"/>
              <a:t>spazmlarını ve ağrıyı hafiflettiği ve omurilikte aksonal yenilenmeyi uyardığı düşünülmektedir</a:t>
            </a:r>
            <a:r>
              <a:rPr lang="en-US" sz="2400" cap="none" dirty="0" smtClean="0"/>
              <a:t>.</a:t>
            </a:r>
            <a:endParaRPr lang="tr-TR" sz="2400" cap="none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cap="none" dirty="0" smtClean="0"/>
              <a:t>Bu </a:t>
            </a:r>
            <a:r>
              <a:rPr lang="en-US" sz="2400" cap="none" dirty="0"/>
              <a:t>sayede lokal inflamasyonu, omuriliğe basıyı ve skar dokusu oluşumunu azalttığı düşünülmektedir.</a:t>
            </a:r>
            <a:endParaRPr lang="tr-TR" sz="2400" cap="none" dirty="0"/>
          </a:p>
        </p:txBody>
      </p:sp>
      <p:pic>
        <p:nvPicPr>
          <p:cNvPr id="37892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20" y="1560195"/>
            <a:ext cx="3810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606</TotalTime>
  <Words>401</Words>
  <Application>Microsoft Office PowerPoint</Application>
  <PresentationFormat>Geniş ekran</PresentationFormat>
  <Paragraphs>61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Tw Cen MT</vt:lpstr>
      <vt:lpstr>Wingdings</vt:lpstr>
      <vt:lpstr>Wingdings 2</vt:lpstr>
      <vt:lpstr>Damla</vt:lpstr>
      <vt:lpstr>AKUPUNKTUR ve UYGULAMA ALANLARI</vt:lpstr>
      <vt:lpstr>PowerPoint Sunusu</vt:lpstr>
      <vt:lpstr>PowerPoint Sunusu</vt:lpstr>
      <vt:lpstr>Kas-iskelet sistemi hastalıklarında akupunktur</vt:lpstr>
      <vt:lpstr>Eklem hastalıklarının tedavisinde kullanılan aku noktaları</vt:lpstr>
      <vt:lpstr>PowerPoint Sunusu</vt:lpstr>
      <vt:lpstr>PowerPoint Sunusu</vt:lpstr>
      <vt:lpstr>PowerPoint Sunusu</vt:lpstr>
      <vt:lpstr>İntervertebral Disk Hastalığında (IVDH) Akupunktur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ACUPUNCTURE and applIcatIon areas</dc:title>
  <dc:creator>Pınar Can</dc:creator>
  <cp:lastModifiedBy>ronaldinho424</cp:lastModifiedBy>
  <cp:revision>61</cp:revision>
  <dcterms:created xsi:type="dcterms:W3CDTF">2021-05-09T10:45:01Z</dcterms:created>
  <dcterms:modified xsi:type="dcterms:W3CDTF">2021-05-23T20:48:14Z</dcterms:modified>
</cp:coreProperties>
</file>