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332" r:id="rId3"/>
    <p:sldId id="333" r:id="rId4"/>
    <p:sldId id="334" r:id="rId5"/>
    <p:sldId id="335" r:id="rId6"/>
    <p:sldId id="336" r:id="rId7"/>
    <p:sldId id="337" r:id="rId8"/>
    <p:sldId id="338" r:id="rId9"/>
    <p:sldId id="339" r:id="rId10"/>
    <p:sldId id="340" r:id="rId11"/>
    <p:sldId id="341" r:id="rId12"/>
    <p:sldId id="342" r:id="rId13"/>
    <p:sldId id="343" r:id="rId14"/>
    <p:sldId id="344" r:id="rId15"/>
    <p:sldId id="345" r:id="rId16"/>
    <p:sldId id="346"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34ECAA-891E-416B-A79F-7DFD4541415A}" type="datetimeFigureOut">
              <a:rPr lang="tr-TR" smtClean="0"/>
              <a:t>3.12.2020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E9A8D-05C6-4F80-9A45-8F1964611EC4}" type="slidenum">
              <a:rPr lang="tr-TR" smtClean="0"/>
              <a:t>‹#›</a:t>
            </a:fld>
            <a:endParaRPr lang="tr-TR"/>
          </a:p>
        </p:txBody>
      </p:sp>
    </p:spTree>
    <p:extLst>
      <p:ext uri="{BB962C8B-B14F-4D97-AF65-F5344CB8AC3E}">
        <p14:creationId xmlns:p14="http://schemas.microsoft.com/office/powerpoint/2010/main" val="423676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138B703D-8F46-4509-95F2-A13F5F76C14D}" type="slidenum">
              <a:rPr lang="tr-TR" altLang="tr-TR" sz="1200" b="0"/>
              <a:pPr algn="r">
                <a:buFontTx/>
                <a:buNone/>
              </a:pPr>
              <a:t>1</a:t>
            </a:fld>
            <a:endParaRPr lang="tr-TR" altLang="tr-TR" sz="1200" b="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364809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266940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83949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706135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03244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97519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35619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BE92E7-A12A-4195-A584-655B02B6718F}" type="datetimeFigureOut">
              <a:rPr lang="tr-TR" smtClean="0"/>
              <a:t>3.12.2020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464965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BE92E7-A12A-4195-A584-655B02B6718F}" type="datetimeFigureOut">
              <a:rPr lang="tr-TR" smtClean="0"/>
              <a:t>3.12.2020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419191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BE92E7-A12A-4195-A584-655B02B6718F}" type="datetimeFigureOut">
              <a:rPr lang="tr-TR" smtClean="0"/>
              <a:t>3.12.2020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69470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228324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18323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E92E7-A12A-4195-A584-655B02B6718F}" type="datetimeFigureOut">
              <a:rPr lang="tr-TR" smtClean="0"/>
              <a:t>3.12.2020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97C2A-6660-47E3-B330-5615BF9BB524}" type="slidenum">
              <a:rPr lang="tr-TR" smtClean="0"/>
              <a:t>‹#›</a:t>
            </a:fld>
            <a:endParaRPr lang="tr-TR"/>
          </a:p>
        </p:txBody>
      </p:sp>
    </p:spTree>
    <p:extLst>
      <p:ext uri="{BB962C8B-B14F-4D97-AF65-F5344CB8AC3E}">
        <p14:creationId xmlns:p14="http://schemas.microsoft.com/office/powerpoint/2010/main" val="3263318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13039" y="2414589"/>
            <a:ext cx="5689600" cy="3024187"/>
          </a:xfrm>
        </p:spPr>
        <p:txBody>
          <a:bodyPr anchor="ctr">
            <a:normAutofit fontScale="90000"/>
          </a:bodyPr>
          <a:lstStyle/>
          <a:p>
            <a:pPr eaLnBrk="1" hangingPunct="1"/>
            <a:r>
              <a:rPr lang="tr-TR" altLang="tr-TR" sz="2400" dirty="0">
                <a:latin typeface="Times New Roman" panose="02020603050405020304" pitchFamily="18" charset="0"/>
                <a:cs typeface="Times New Roman" panose="02020603050405020304" pitchFamily="18" charset="0"/>
              </a:rPr>
              <a:t>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KIRSAL YOLLAR DERSİ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1</a:t>
            </a:r>
            <a:r>
              <a:rPr lang="tr-TR" altLang="tr-TR" sz="2400" dirty="0" smtClean="0">
                <a:latin typeface="Times New Roman" panose="02020603050405020304" pitchFamily="18" charset="0"/>
                <a:cs typeface="Times New Roman" panose="02020603050405020304" pitchFamily="18" charset="0"/>
              </a:rPr>
              <a:t>. HAFTA</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smtClean="0">
                <a:latin typeface="Times New Roman" panose="02020603050405020304" pitchFamily="18" charset="0"/>
                <a:cs typeface="Times New Roman" panose="02020603050405020304" pitchFamily="18" charset="0"/>
              </a:rPr>
              <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err="1" smtClean="0">
                <a:latin typeface="Times New Roman" panose="02020603050405020304" pitchFamily="18" charset="0"/>
                <a:cs typeface="Times New Roman" panose="02020603050405020304" pitchFamily="18" charset="0"/>
              </a:rPr>
              <a:t>Doç.Dr</a:t>
            </a:r>
            <a:r>
              <a:rPr lang="tr-TR" altLang="tr-TR" sz="2400" dirty="0" smtClean="0">
                <a:latin typeface="Times New Roman" panose="02020603050405020304" pitchFamily="18" charset="0"/>
                <a:cs typeface="Times New Roman" panose="02020603050405020304" pitchFamily="18" charset="0"/>
              </a:rPr>
              <a:t>. Havva Eylem POLAT</a:t>
            </a: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endParaRPr lang="tr-TR" altLang="tr-TR" sz="4400" b="1" dirty="0"/>
          </a:p>
        </p:txBody>
      </p:sp>
      <p:sp>
        <p:nvSpPr>
          <p:cNvPr id="3075" name="Text Box 10"/>
          <p:cNvSpPr txBox="1">
            <a:spLocks noChangeArrowheads="1"/>
          </p:cNvSpPr>
          <p:nvPr/>
        </p:nvSpPr>
        <p:spPr bwMode="auto">
          <a:xfrm>
            <a:off x="2424114" y="333376"/>
            <a:ext cx="5978525" cy="208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spcBef>
                <a:spcPct val="50000"/>
              </a:spcBef>
              <a:buFontTx/>
              <a:buNone/>
            </a:pPr>
            <a:r>
              <a:rPr lang="tr-TR" altLang="tr-TR" sz="3000" b="0">
                <a:latin typeface="Times New Roman" panose="02020603050405020304" pitchFamily="18" charset="0"/>
                <a:cs typeface="Times New Roman" panose="02020603050405020304" pitchFamily="18" charset="0"/>
              </a:rPr>
              <a:t>ANKARA ÜNİVERSİTESİ</a:t>
            </a:r>
          </a:p>
          <a:p>
            <a:pPr eaLnBrk="1" hangingPunct="1">
              <a:spcBef>
                <a:spcPct val="50000"/>
              </a:spcBef>
              <a:buFontTx/>
              <a:buNone/>
            </a:pPr>
            <a:r>
              <a:rPr lang="tr-TR" altLang="tr-TR" sz="2700" b="0">
                <a:latin typeface="Times New Roman" panose="02020603050405020304" pitchFamily="18" charset="0"/>
                <a:cs typeface="Times New Roman" panose="02020603050405020304" pitchFamily="18" charset="0"/>
              </a:rPr>
              <a:t>ZİRAAT FAKÜLTESİ</a:t>
            </a:r>
          </a:p>
          <a:p>
            <a:pPr eaLnBrk="1" hangingPunct="1">
              <a:spcBef>
                <a:spcPct val="50000"/>
              </a:spcBef>
              <a:buFontTx/>
              <a:buNone/>
            </a:pPr>
            <a:r>
              <a:rPr lang="tr-TR" altLang="tr-TR" sz="2000" b="0">
                <a:latin typeface="Times New Roman" panose="02020603050405020304" pitchFamily="18" charset="0"/>
                <a:cs typeface="Times New Roman" panose="02020603050405020304" pitchFamily="18" charset="0"/>
              </a:rPr>
              <a:t>TARIMSAL YAPILAR VE SULAMA  BÖLÜMÜ</a:t>
            </a:r>
          </a:p>
          <a:p>
            <a:pPr eaLnBrk="1" hangingPunct="1">
              <a:spcBef>
                <a:spcPct val="50000"/>
              </a:spcBef>
              <a:buFontTx/>
              <a:buNone/>
            </a:pPr>
            <a:endParaRPr lang="tr-TR" altLang="tr-TR" sz="2000" b="0">
              <a:latin typeface="Verdana" panose="020B0604030504040204" pitchFamily="34" charset="0"/>
            </a:endParaRPr>
          </a:p>
        </p:txBody>
      </p:sp>
    </p:spTree>
    <p:extLst>
      <p:ext uri="{BB962C8B-B14F-4D97-AF65-F5344CB8AC3E}">
        <p14:creationId xmlns:p14="http://schemas.microsoft.com/office/powerpoint/2010/main" val="103868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3 İçerik Yer Tutucusu" descr="viewer.png"/>
          <p:cNvPicPr>
            <a:picLocks noGrp="1" noChangeAspect="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2784476" y="692151"/>
            <a:ext cx="7883525" cy="5205413"/>
          </a:xfrm>
        </p:spPr>
      </p:pic>
    </p:spTree>
    <p:extLst>
      <p:ext uri="{BB962C8B-B14F-4D97-AF65-F5344CB8AC3E}">
        <p14:creationId xmlns:p14="http://schemas.microsoft.com/office/powerpoint/2010/main" val="1406904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3170238" y="115889"/>
            <a:ext cx="7497762" cy="706437"/>
          </a:xfrm>
        </p:spPr>
        <p:txBody>
          <a:bodyPr/>
          <a:lstStyle/>
          <a:p>
            <a:pPr eaLnBrk="1" hangingPunct="1">
              <a:defRPr/>
            </a:pPr>
            <a:r>
              <a:rPr lang="tr-TR" altLang="tr-TR" sz="4000"/>
              <a:t>BANKET</a:t>
            </a:r>
          </a:p>
        </p:txBody>
      </p:sp>
      <p:sp>
        <p:nvSpPr>
          <p:cNvPr id="14339" name="2 İçerik Yer Tutucusu"/>
          <p:cNvSpPr>
            <a:spLocks noGrp="1"/>
          </p:cNvSpPr>
          <p:nvPr>
            <p:ph idx="4294967295"/>
          </p:nvPr>
        </p:nvSpPr>
        <p:spPr>
          <a:xfrm>
            <a:off x="2782888" y="822325"/>
            <a:ext cx="7497762" cy="5545138"/>
          </a:xfrm>
        </p:spPr>
        <p:txBody>
          <a:bodyPr/>
          <a:lstStyle/>
          <a:p>
            <a:pPr algn="just" eaLnBrk="1" hangingPunct="1">
              <a:lnSpc>
                <a:spcPct val="90000"/>
              </a:lnSpc>
            </a:pPr>
            <a:r>
              <a:rPr lang="tr-TR" altLang="tr-TR" smtClean="0"/>
              <a:t>Yol kaplamasının iki yanında, kaplamaya bitişik ve kaplama kenarı ile şev başı arasında kalan kısma </a:t>
            </a:r>
            <a:r>
              <a:rPr lang="tr-TR" altLang="tr-TR" b="1" smtClean="0"/>
              <a:t>banket</a:t>
            </a:r>
            <a:r>
              <a:rPr lang="tr-TR" altLang="tr-TR" smtClean="0"/>
              <a:t> denir.</a:t>
            </a:r>
          </a:p>
          <a:p>
            <a:pPr algn="just" eaLnBrk="1" hangingPunct="1">
              <a:lnSpc>
                <a:spcPct val="90000"/>
              </a:lnSpc>
            </a:pPr>
            <a:r>
              <a:rPr lang="tr-TR" altLang="tr-TR" smtClean="0"/>
              <a:t>Arıza vb olağan dışı hallerde taşıtların durmasına ayrılmış olup ayrıca kaplamayı yandan desteklemek suretiyle dağılma yolu ile bozulmayı geciktirir.</a:t>
            </a:r>
          </a:p>
          <a:p>
            <a:pPr algn="just" eaLnBrk="1" hangingPunct="1">
              <a:lnSpc>
                <a:spcPct val="90000"/>
              </a:lnSpc>
            </a:pPr>
            <a:r>
              <a:rPr lang="tr-TR" altLang="tr-TR" smtClean="0"/>
              <a:t>Banket teşkili sırasında dikkate alınacak başlıca hususlar; banket genişliğinin yeterli olması ve yol boyunca sürekli olarak bu genişliğini muhafaza etmesidir. </a:t>
            </a:r>
          </a:p>
        </p:txBody>
      </p:sp>
    </p:spTree>
    <p:extLst>
      <p:ext uri="{BB962C8B-B14F-4D97-AF65-F5344CB8AC3E}">
        <p14:creationId xmlns:p14="http://schemas.microsoft.com/office/powerpoint/2010/main" val="2826741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İçerik Yer Tutucusu"/>
          <p:cNvSpPr>
            <a:spLocks noGrp="1"/>
          </p:cNvSpPr>
          <p:nvPr>
            <p:ph idx="4294967295"/>
          </p:nvPr>
        </p:nvSpPr>
        <p:spPr>
          <a:xfrm>
            <a:off x="2566988" y="908050"/>
            <a:ext cx="7497762" cy="4751388"/>
          </a:xfrm>
        </p:spPr>
        <p:txBody>
          <a:bodyPr/>
          <a:lstStyle/>
          <a:p>
            <a:pPr eaLnBrk="1" hangingPunct="1"/>
            <a:r>
              <a:rPr lang="tr-TR" altLang="tr-TR" smtClean="0"/>
              <a:t>Taşıt kullananların kolaylıkla farkedebilmesi  için banket farklı dokuda veya renkte bir malzeme ile kaplanır.</a:t>
            </a:r>
          </a:p>
          <a:p>
            <a:pPr eaLnBrk="1" hangingPunct="1"/>
            <a:r>
              <a:rPr lang="tr-TR" altLang="tr-TR" smtClean="0"/>
              <a:t>Yağış sularının yol gövdesine sızmasını önlemek için, kaplamaya göre enine eğimi fazla tutarak sızma azaltılmaya çalışılır.</a:t>
            </a:r>
          </a:p>
          <a:p>
            <a:pPr eaLnBrk="1" hangingPunct="1"/>
            <a:r>
              <a:rPr lang="tr-TR" altLang="tr-TR" smtClean="0"/>
              <a:t>Banket genişlikleri inşa edilen yolun sınıfına ve arazi durumuna göre 1 ile 3 metre arasında değişir. </a:t>
            </a:r>
          </a:p>
        </p:txBody>
      </p:sp>
    </p:spTree>
    <p:extLst>
      <p:ext uri="{BB962C8B-B14F-4D97-AF65-F5344CB8AC3E}">
        <p14:creationId xmlns:p14="http://schemas.microsoft.com/office/powerpoint/2010/main" val="985053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524000" y="158751"/>
            <a:ext cx="8229600" cy="777875"/>
          </a:xfrm>
        </p:spPr>
        <p:txBody>
          <a:bodyPr/>
          <a:lstStyle/>
          <a:p>
            <a:pPr eaLnBrk="1" hangingPunct="1">
              <a:defRPr/>
            </a:pPr>
            <a:r>
              <a:rPr lang="tr-TR" altLang="tr-TR" sz="4000"/>
              <a:t>PLATFORM</a:t>
            </a:r>
          </a:p>
        </p:txBody>
      </p:sp>
      <p:sp>
        <p:nvSpPr>
          <p:cNvPr id="16387" name="2 İçerik Yer Tutucusu"/>
          <p:cNvSpPr>
            <a:spLocks noGrp="1"/>
          </p:cNvSpPr>
          <p:nvPr>
            <p:ph idx="4294967295"/>
          </p:nvPr>
        </p:nvSpPr>
        <p:spPr>
          <a:xfrm>
            <a:off x="2566988" y="935038"/>
            <a:ext cx="7497762" cy="5472112"/>
          </a:xfrm>
        </p:spPr>
        <p:txBody>
          <a:bodyPr/>
          <a:lstStyle/>
          <a:p>
            <a:pPr algn="just" eaLnBrk="1" hangingPunct="1"/>
            <a:r>
              <a:rPr lang="tr-TR" altLang="tr-TR" smtClean="0"/>
              <a:t>Yolun enine yönde bölüntüsüz ve kaplama ile banketlerden oluşan kısmına platform denir.</a:t>
            </a:r>
          </a:p>
          <a:p>
            <a:pPr algn="just" eaLnBrk="1" hangingPunct="1"/>
            <a:r>
              <a:rPr lang="tr-TR" altLang="tr-TR" smtClean="0"/>
              <a:t>Şehir içi yollarda yaya kaldırımları veya orta refüj kenarı, şehir dışı yollarda hendek ve dolgu şevi başları ile sınırlanmıştır. </a:t>
            </a:r>
          </a:p>
          <a:p>
            <a:pPr algn="just" eaLnBrk="1" hangingPunct="1"/>
            <a:r>
              <a:rPr lang="tr-TR" altLang="tr-TR" smtClean="0"/>
              <a:t>Platform genişliği; şerit sayısı, şerit genişliği ve iki yandaki banket genişliklerine bağlıdır.</a:t>
            </a:r>
          </a:p>
        </p:txBody>
      </p:sp>
    </p:spTree>
    <p:extLst>
      <p:ext uri="{BB962C8B-B14F-4D97-AF65-F5344CB8AC3E}">
        <p14:creationId xmlns:p14="http://schemas.microsoft.com/office/powerpoint/2010/main" val="68060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524000" y="158750"/>
            <a:ext cx="8229600" cy="1258888"/>
          </a:xfrm>
        </p:spPr>
        <p:txBody>
          <a:bodyPr/>
          <a:lstStyle/>
          <a:p>
            <a:pPr eaLnBrk="1" hangingPunct="1">
              <a:defRPr/>
            </a:pPr>
            <a:r>
              <a:rPr lang="tr-TR" altLang="tr-TR" sz="4100"/>
              <a:t>HENDEK – KAFA HENDEĞİ</a:t>
            </a:r>
          </a:p>
        </p:txBody>
      </p:sp>
      <p:sp>
        <p:nvSpPr>
          <p:cNvPr id="17411" name="2 İçerik Yer Tutucusu"/>
          <p:cNvSpPr>
            <a:spLocks noGrp="1"/>
          </p:cNvSpPr>
          <p:nvPr>
            <p:ph idx="4294967295"/>
          </p:nvPr>
        </p:nvSpPr>
        <p:spPr>
          <a:xfrm>
            <a:off x="2135188" y="1484314"/>
            <a:ext cx="8229600" cy="4530725"/>
          </a:xfrm>
        </p:spPr>
        <p:txBody>
          <a:bodyPr/>
          <a:lstStyle/>
          <a:p>
            <a:pPr algn="just" eaLnBrk="1" hangingPunct="1"/>
            <a:r>
              <a:rPr lang="tr-TR" altLang="tr-TR" b="1" smtClean="0"/>
              <a:t>Hendek; </a:t>
            </a:r>
            <a:r>
              <a:rPr lang="tr-TR" altLang="tr-TR" smtClean="0"/>
              <a:t>yolun yarma kesimlerinde banket ile yarma şevi arasında uzanan ve yol platformu ile yarma şevine gelen yağış sularının toplanıp aktığı kanaldır. Bunlara kenar hendek veya yan hendek de denir.</a:t>
            </a:r>
          </a:p>
          <a:p>
            <a:pPr algn="just" eaLnBrk="1" hangingPunct="1"/>
            <a:r>
              <a:rPr lang="tr-TR" altLang="tr-TR" smtClean="0"/>
              <a:t>Genellikle üçgen veya yamuk kesitli olurlar.</a:t>
            </a:r>
          </a:p>
          <a:p>
            <a:pPr algn="just" eaLnBrk="1" hangingPunct="1"/>
            <a:r>
              <a:rPr lang="tr-TR" altLang="tr-TR" smtClean="0"/>
              <a:t>Derinlikleri genellikle 0.30 ile 0.75 m arasındadır.</a:t>
            </a:r>
          </a:p>
        </p:txBody>
      </p:sp>
    </p:spTree>
    <p:extLst>
      <p:ext uri="{BB962C8B-B14F-4D97-AF65-F5344CB8AC3E}">
        <p14:creationId xmlns:p14="http://schemas.microsoft.com/office/powerpoint/2010/main" val="2639349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İçerik Yer Tutucusu"/>
          <p:cNvSpPr>
            <a:spLocks noGrp="1"/>
          </p:cNvSpPr>
          <p:nvPr>
            <p:ph idx="4294967295"/>
          </p:nvPr>
        </p:nvSpPr>
        <p:spPr>
          <a:xfrm>
            <a:off x="2495551" y="1268414"/>
            <a:ext cx="7497763" cy="3887787"/>
          </a:xfrm>
        </p:spPr>
        <p:txBody>
          <a:bodyPr/>
          <a:lstStyle/>
          <a:p>
            <a:pPr algn="just" eaLnBrk="1" hangingPunct="1"/>
            <a:r>
              <a:rPr lang="tr-TR" altLang="tr-TR" smtClean="0"/>
              <a:t>Yarmalarda, yamaçlardan akan yağış suları erozyon yolu ile şevin bozulmasına neden oluyorsa şev tepesinden bir miktar geride olmak üzere tesviye eğrisi hattına paralel olarak yine üçgen veya yamuk kesitli olmak üzere hendekler açılır. Bunlara da </a:t>
            </a:r>
            <a:r>
              <a:rPr lang="tr-TR" altLang="tr-TR" b="1" smtClean="0"/>
              <a:t>kafa hendeği </a:t>
            </a:r>
            <a:r>
              <a:rPr lang="tr-TR" altLang="tr-TR" smtClean="0"/>
              <a:t>denir.</a:t>
            </a:r>
          </a:p>
        </p:txBody>
      </p:sp>
    </p:spTree>
    <p:extLst>
      <p:ext uri="{BB962C8B-B14F-4D97-AF65-F5344CB8AC3E}">
        <p14:creationId xmlns:p14="http://schemas.microsoft.com/office/powerpoint/2010/main" val="328194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5 İçerik Yer Tutucusu" descr="SDC12193.JPG"/>
          <p:cNvPicPr>
            <a:picLocks noGrp="1" noChangeAspect="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3168650" y="1052513"/>
            <a:ext cx="7499350" cy="4767262"/>
          </a:xfrm>
        </p:spPr>
      </p:pic>
    </p:spTree>
    <p:extLst>
      <p:ext uri="{BB962C8B-B14F-4D97-AF65-F5344CB8AC3E}">
        <p14:creationId xmlns:p14="http://schemas.microsoft.com/office/powerpoint/2010/main" val="3895082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3 Başlık"/>
          <p:cNvSpPr>
            <a:spLocks noGrp="1"/>
          </p:cNvSpPr>
          <p:nvPr>
            <p:ph type="ctrTitle" idx="4294967295"/>
          </p:nvPr>
        </p:nvSpPr>
        <p:spPr>
          <a:xfrm>
            <a:off x="2927351" y="2852738"/>
            <a:ext cx="7407275" cy="1471612"/>
          </a:xfrm>
        </p:spPr>
        <p:txBody>
          <a:bodyPr>
            <a:normAutofit fontScale="90000"/>
          </a:bodyPr>
          <a:lstStyle/>
          <a:p>
            <a:pPr eaLnBrk="1" hangingPunct="1">
              <a:defRPr/>
            </a:pPr>
            <a:r>
              <a:rPr lang="tr-TR" altLang="tr-TR" sz="4000" b="1" i="1" dirty="0"/>
              <a:t>KARAYOLU ELEMANLARI </a:t>
            </a:r>
            <a:br>
              <a:rPr lang="tr-TR" altLang="tr-TR" sz="4000" b="1" i="1" dirty="0"/>
            </a:br>
            <a:r>
              <a:rPr lang="tr-TR" altLang="tr-TR" sz="4000" b="1" i="1" dirty="0"/>
              <a:t>İLE İLGİLİ GENEL </a:t>
            </a:r>
            <a:br>
              <a:rPr lang="tr-TR" altLang="tr-TR" sz="4000" b="1" i="1" dirty="0"/>
            </a:br>
            <a:r>
              <a:rPr lang="tr-TR" altLang="tr-TR" sz="4000" b="1" i="1" dirty="0"/>
              <a:t>TANIMLAMALAR</a:t>
            </a:r>
          </a:p>
        </p:txBody>
      </p:sp>
    </p:spTree>
    <p:extLst>
      <p:ext uri="{BB962C8B-B14F-4D97-AF65-F5344CB8AC3E}">
        <p14:creationId xmlns:p14="http://schemas.microsoft.com/office/powerpoint/2010/main" val="3116027728"/>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68" decel="100000"/>
                                        <p:tgtEl>
                                          <p:spTgt spid="4"/>
                                        </p:tgtEl>
                                      </p:cBhvr>
                                    </p:animEffect>
                                    <p:animScale>
                                      <p:cBhvr>
                                        <p:cTn id="8" dur="768" decel="100000"/>
                                        <p:tgtEl>
                                          <p:spTgt spid="4"/>
                                        </p:tgtEl>
                                      </p:cBhvr>
                                      <p:from x="10000" y="10000"/>
                                      <p:to x="200000" y="450000"/>
                                    </p:animScale>
                                    <p:animScale>
                                      <p:cBhvr>
                                        <p:cTn id="9" dur="1230" accel="100000" fill="hold">
                                          <p:stCondLst>
                                            <p:cond delay="768"/>
                                          </p:stCondLst>
                                        </p:cTn>
                                        <p:tgtEl>
                                          <p:spTgt spid="4"/>
                                        </p:tgtEl>
                                      </p:cBhvr>
                                      <p:from x="200000" y="450000"/>
                                      <p:to x="100000" y="100000"/>
                                    </p:animScale>
                                    <p:set>
                                      <p:cBhvr>
                                        <p:cTn id="10" dur="768" fill="hold"/>
                                        <p:tgtEl>
                                          <p:spTgt spid="4"/>
                                        </p:tgtEl>
                                        <p:attrNameLst>
                                          <p:attrName>ppt_x</p:attrName>
                                        </p:attrNameLst>
                                      </p:cBhvr>
                                      <p:to>
                                        <p:strVal val="(0.5)"/>
                                      </p:to>
                                    </p:set>
                                    <p:anim from="(0.5)" to="(#ppt_x)" calcmode="lin" valueType="num">
                                      <p:cBhvr>
                                        <p:cTn id="11" dur="1230" accel="100000" fill="hold">
                                          <p:stCondLst>
                                            <p:cond delay="768"/>
                                          </p:stCondLst>
                                        </p:cTn>
                                        <p:tgtEl>
                                          <p:spTgt spid="4"/>
                                        </p:tgtEl>
                                        <p:attrNameLst>
                                          <p:attrName>ppt_x</p:attrName>
                                        </p:attrNameLst>
                                      </p:cBhvr>
                                    </p:anim>
                                    <p:set>
                                      <p:cBhvr>
                                        <p:cTn id="12" dur="768" fill="hold"/>
                                        <p:tgtEl>
                                          <p:spTgt spid="4"/>
                                        </p:tgtEl>
                                        <p:attrNameLst>
                                          <p:attrName>ppt_y</p:attrName>
                                        </p:attrNameLst>
                                      </p:cBhvr>
                                      <p:to>
                                        <p:strVal val="(#ppt_y+0.4)"/>
                                      </p:to>
                                    </p:set>
                                    <p:anim from="(#ppt_y+0.4)" to="(#ppt_y)" calcmode="lin" valueType="num">
                                      <p:cBhvr>
                                        <p:cTn id="13" dur="1230" accel="100000" fill="hold">
                                          <p:stCondLst>
                                            <p:cond delay="768"/>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3170238" y="1052513"/>
            <a:ext cx="7497762" cy="431800"/>
          </a:xfrm>
        </p:spPr>
        <p:txBody>
          <a:bodyPr>
            <a:normAutofit fontScale="90000"/>
          </a:bodyPr>
          <a:lstStyle/>
          <a:p>
            <a:pPr eaLnBrk="1" hangingPunct="1">
              <a:defRPr/>
            </a:pPr>
            <a:r>
              <a:rPr lang="tr-TR" altLang="tr-TR" sz="3300" b="1"/>
              <a:t>KARAYOLU – KARAYOLU TRAFİĞİ</a:t>
            </a:r>
            <a:r>
              <a:rPr lang="tr-TR" altLang="tr-TR" sz="4000"/>
              <a:t/>
            </a:r>
            <a:br>
              <a:rPr lang="tr-TR" altLang="tr-TR" sz="4000"/>
            </a:br>
            <a:endParaRPr lang="tr-TR" altLang="tr-TR" sz="4000"/>
          </a:p>
        </p:txBody>
      </p:sp>
      <p:sp>
        <p:nvSpPr>
          <p:cNvPr id="6147" name="2 İçerik Yer Tutucusu"/>
          <p:cNvSpPr>
            <a:spLocks noGrp="1"/>
          </p:cNvSpPr>
          <p:nvPr>
            <p:ph idx="4294967295"/>
          </p:nvPr>
        </p:nvSpPr>
        <p:spPr>
          <a:xfrm>
            <a:off x="2135188" y="1628776"/>
            <a:ext cx="8229600" cy="4530725"/>
          </a:xfrm>
        </p:spPr>
        <p:txBody>
          <a:bodyPr/>
          <a:lstStyle/>
          <a:p>
            <a:pPr algn="just" eaLnBrk="1" hangingPunct="1"/>
            <a:r>
              <a:rPr lang="tr-TR" altLang="tr-TR" b="1" smtClean="0"/>
              <a:t>Karayolu;</a:t>
            </a:r>
            <a:r>
              <a:rPr lang="tr-TR" altLang="tr-TR" smtClean="0"/>
              <a:t> Her türlü taşıt ve yaya ulaşımı için kamunun yararlanmasına açık olan arazi şeridi, köprüler ve alanlara denir.</a:t>
            </a:r>
          </a:p>
          <a:p>
            <a:pPr algn="just" eaLnBrk="1" hangingPunct="1"/>
            <a:r>
              <a:rPr lang="tr-TR" altLang="tr-TR" b="1" smtClean="0"/>
              <a:t>Karayolu Trafiği:</a:t>
            </a:r>
            <a:r>
              <a:rPr lang="tr-TR" altLang="tr-TR" smtClean="0"/>
              <a:t> Karayolunu ulaşım amacı ile kullanan motorlu ve motorsuz taşıtlar ile yayaların yol üzerindeki hareketleri, karayolu trafiğini oluşturur.</a:t>
            </a:r>
          </a:p>
          <a:p>
            <a:pPr algn="just" eaLnBrk="1" hangingPunct="1"/>
            <a:endParaRPr lang="tr-TR" altLang="tr-TR" smtClean="0"/>
          </a:p>
        </p:txBody>
      </p:sp>
    </p:spTree>
    <p:extLst>
      <p:ext uri="{BB962C8B-B14F-4D97-AF65-F5344CB8AC3E}">
        <p14:creationId xmlns:p14="http://schemas.microsoft.com/office/powerpoint/2010/main" val="19419941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524000" y="173039"/>
            <a:ext cx="6242050" cy="1190625"/>
          </a:xfrm>
        </p:spPr>
        <p:txBody>
          <a:bodyPr/>
          <a:lstStyle/>
          <a:p>
            <a:pPr eaLnBrk="1" hangingPunct="1">
              <a:defRPr/>
            </a:pPr>
            <a:r>
              <a:rPr lang="tr-TR" altLang="tr-TR" sz="3300" b="1"/>
              <a:t>GEÇKİ – PLAN – BOYKESİT</a:t>
            </a:r>
            <a:endParaRPr lang="tr-TR" altLang="tr-TR" sz="3300"/>
          </a:p>
        </p:txBody>
      </p:sp>
      <p:sp>
        <p:nvSpPr>
          <p:cNvPr id="7171" name="2 İçerik Yer Tutucusu"/>
          <p:cNvSpPr>
            <a:spLocks noGrp="1"/>
          </p:cNvSpPr>
          <p:nvPr>
            <p:ph idx="4294967295"/>
          </p:nvPr>
        </p:nvSpPr>
        <p:spPr>
          <a:xfrm>
            <a:off x="2711450" y="1052513"/>
            <a:ext cx="7499350" cy="5122862"/>
          </a:xfrm>
        </p:spPr>
        <p:txBody>
          <a:bodyPr/>
          <a:lstStyle/>
          <a:p>
            <a:pPr algn="just" eaLnBrk="1" hangingPunct="1">
              <a:lnSpc>
                <a:spcPct val="80000"/>
              </a:lnSpc>
            </a:pPr>
            <a:r>
              <a:rPr lang="tr-TR" altLang="tr-TR" sz="2700"/>
              <a:t>Bir yolun arazi üzerinde izlediği doğrultuya bu yolun </a:t>
            </a:r>
            <a:r>
              <a:rPr lang="tr-TR" altLang="tr-TR" sz="2700" b="1"/>
              <a:t>geçkisi (güzergahı)</a:t>
            </a:r>
            <a:r>
              <a:rPr lang="tr-TR" altLang="tr-TR" sz="2700"/>
              <a:t> denir.</a:t>
            </a:r>
          </a:p>
          <a:p>
            <a:pPr algn="just" eaLnBrk="1" hangingPunct="1">
              <a:lnSpc>
                <a:spcPct val="80000"/>
              </a:lnSpc>
            </a:pPr>
            <a:r>
              <a:rPr lang="tr-TR" altLang="tr-TR" sz="2700"/>
              <a:t>Yolun yatay bir düzlem üzerindeki izdüşümü ise </a:t>
            </a:r>
            <a:r>
              <a:rPr lang="tr-TR" altLang="tr-TR" sz="2700" b="1"/>
              <a:t>plan</a:t>
            </a:r>
            <a:r>
              <a:rPr lang="tr-TR" altLang="tr-TR" sz="2700"/>
              <a:t> olarak tanımlanır. Bir yolun ekseni, planda düz giden kısımlar ile bunlar arasında kalan eğri kısımlardan oluşur. Düz kısımlara </a:t>
            </a:r>
            <a:r>
              <a:rPr lang="tr-TR" altLang="tr-TR" sz="2700" b="1"/>
              <a:t>alinyiman</a:t>
            </a:r>
            <a:r>
              <a:rPr lang="tr-TR" altLang="tr-TR" sz="2700"/>
              <a:t>, eğri kısımlara da </a:t>
            </a:r>
            <a:r>
              <a:rPr lang="tr-TR" altLang="tr-TR" sz="2700" b="1"/>
              <a:t>kurba (kurp)</a:t>
            </a:r>
            <a:r>
              <a:rPr lang="tr-TR" altLang="tr-TR" sz="2700"/>
              <a:t> denir. </a:t>
            </a:r>
          </a:p>
          <a:p>
            <a:pPr algn="just" eaLnBrk="1" hangingPunct="1">
              <a:lnSpc>
                <a:spcPct val="80000"/>
              </a:lnSpc>
            </a:pPr>
            <a:r>
              <a:rPr lang="tr-TR" altLang="tr-TR" sz="2700"/>
              <a:t>Plandaki yol ekseni bir doğru boyunca açılır ve bunun düşey bir düzlem üzerinde izdüşümü alınırsa </a:t>
            </a:r>
            <a:r>
              <a:rPr lang="tr-TR" altLang="tr-TR" sz="2700" b="1"/>
              <a:t>boykesit (profil)</a:t>
            </a:r>
            <a:r>
              <a:rPr lang="tr-TR" altLang="tr-TR" sz="2700"/>
              <a:t> elde edilir. Boykesit de eğimli olarak devam eden düz kısımlar ile bunları birbirine bağlayan eğrilerden oluşur. Eğri kısımlara </a:t>
            </a:r>
            <a:r>
              <a:rPr lang="tr-TR" altLang="tr-TR" sz="2700" b="1"/>
              <a:t>düşey kurba </a:t>
            </a:r>
            <a:r>
              <a:rPr lang="tr-TR" altLang="tr-TR" sz="2700"/>
              <a:t>adı verilir. Bu düşey kurbalar dairesel veya paraboliktir. </a:t>
            </a:r>
          </a:p>
          <a:p>
            <a:pPr algn="just" eaLnBrk="1" hangingPunct="1">
              <a:lnSpc>
                <a:spcPct val="80000"/>
              </a:lnSpc>
            </a:pPr>
            <a:endParaRPr lang="tr-TR" altLang="tr-TR" sz="2700"/>
          </a:p>
        </p:txBody>
      </p:sp>
    </p:spTree>
    <p:extLst>
      <p:ext uri="{BB962C8B-B14F-4D97-AF65-F5344CB8AC3E}">
        <p14:creationId xmlns:p14="http://schemas.microsoft.com/office/powerpoint/2010/main" val="3928002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3322638" y="260350"/>
            <a:ext cx="7345362" cy="1143000"/>
          </a:xfrm>
        </p:spPr>
        <p:txBody>
          <a:bodyPr/>
          <a:lstStyle/>
          <a:p>
            <a:pPr eaLnBrk="1" hangingPunct="1">
              <a:defRPr/>
            </a:pPr>
            <a:r>
              <a:rPr lang="tr-TR" altLang="tr-TR" sz="2200" b="1"/>
              <a:t>TOPRAK İŞİ – TESVİYE – TESVİYE YÜZEYİ – İNCE TESVİYE</a:t>
            </a:r>
            <a:endParaRPr lang="tr-TR" altLang="tr-TR" sz="2200"/>
          </a:p>
        </p:txBody>
      </p:sp>
      <p:sp>
        <p:nvSpPr>
          <p:cNvPr id="8195" name="2 İçerik Yer Tutucusu"/>
          <p:cNvSpPr>
            <a:spLocks noGrp="1"/>
          </p:cNvSpPr>
          <p:nvPr>
            <p:ph idx="4294967295"/>
          </p:nvPr>
        </p:nvSpPr>
        <p:spPr>
          <a:xfrm>
            <a:off x="2566988" y="1052513"/>
            <a:ext cx="7499350" cy="5122862"/>
          </a:xfrm>
        </p:spPr>
        <p:txBody>
          <a:bodyPr/>
          <a:lstStyle/>
          <a:p>
            <a:pPr algn="just" eaLnBrk="1" hangingPunct="1">
              <a:lnSpc>
                <a:spcPct val="80000"/>
              </a:lnSpc>
            </a:pPr>
            <a:r>
              <a:rPr lang="tr-TR" altLang="tr-TR" sz="2700"/>
              <a:t>Taşıt ve yayaların ulaşımları sırasında karayolunu kolaylıkla kullanabilmeleri için doğal zeminin belli bir enkesit şekline dönüştürülmesi gerekir. Bu amaçla yol enkesitinde bazı yerler kazılır, bazı yerler doldurulur. Bu kazma ve doldurma işlemine </a:t>
            </a:r>
            <a:r>
              <a:rPr lang="tr-TR" altLang="tr-TR" sz="2700" b="1"/>
              <a:t>toprak işi</a:t>
            </a:r>
            <a:r>
              <a:rPr lang="tr-TR" altLang="tr-TR" sz="2700"/>
              <a:t> adı verilir. </a:t>
            </a:r>
          </a:p>
          <a:p>
            <a:pPr algn="just" eaLnBrk="1" hangingPunct="1">
              <a:lnSpc>
                <a:spcPct val="80000"/>
              </a:lnSpc>
            </a:pPr>
            <a:r>
              <a:rPr lang="tr-TR" altLang="tr-TR" sz="2700"/>
              <a:t>Doğal zeminin düzeltilmesinden ibaret olan bu işe uygulamada çok zaman toprak tesviyesi ya da kısaca </a:t>
            </a:r>
            <a:r>
              <a:rPr lang="tr-TR" altLang="tr-TR" sz="2700" b="1"/>
              <a:t>tesviye </a:t>
            </a:r>
            <a:r>
              <a:rPr lang="tr-TR" altLang="tr-TR" sz="2700"/>
              <a:t>de denir. </a:t>
            </a:r>
          </a:p>
          <a:p>
            <a:pPr algn="just" eaLnBrk="1" hangingPunct="1">
              <a:lnSpc>
                <a:spcPct val="80000"/>
              </a:lnSpc>
            </a:pPr>
            <a:r>
              <a:rPr lang="tr-TR" altLang="tr-TR" sz="2700"/>
              <a:t>Toprak işi sonucu ortaya çıkan yüzey </a:t>
            </a:r>
            <a:r>
              <a:rPr lang="tr-TR" altLang="tr-TR" sz="2700" b="1"/>
              <a:t>tesviye yüzeyidir. </a:t>
            </a:r>
            <a:endParaRPr lang="tr-TR" altLang="tr-TR" sz="2700"/>
          </a:p>
          <a:p>
            <a:pPr algn="just" eaLnBrk="1" hangingPunct="1">
              <a:lnSpc>
                <a:spcPct val="80000"/>
              </a:lnSpc>
            </a:pPr>
            <a:r>
              <a:rPr lang="tr-TR" altLang="tr-TR" sz="2700"/>
              <a:t>Tesviye yüzeyinin uygun enine ve boyuna eğim de verilerek bir greyder yardımı ile son olarak düzeltilmesi işlemine </a:t>
            </a:r>
            <a:r>
              <a:rPr lang="tr-TR" altLang="tr-TR" sz="2700" b="1"/>
              <a:t>ince tesviye (reglaj)</a:t>
            </a:r>
            <a:r>
              <a:rPr lang="tr-TR" altLang="tr-TR" sz="2700"/>
              <a:t> denir. </a:t>
            </a:r>
          </a:p>
          <a:p>
            <a:pPr algn="just" eaLnBrk="1" hangingPunct="1">
              <a:lnSpc>
                <a:spcPct val="80000"/>
              </a:lnSpc>
            </a:pPr>
            <a:endParaRPr lang="tr-TR" altLang="tr-TR" sz="2700"/>
          </a:p>
        </p:txBody>
      </p:sp>
    </p:spTree>
    <p:extLst>
      <p:ext uri="{BB962C8B-B14F-4D97-AF65-F5344CB8AC3E}">
        <p14:creationId xmlns:p14="http://schemas.microsoft.com/office/powerpoint/2010/main" val="671861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524001" y="173038"/>
            <a:ext cx="7191375" cy="1109662"/>
          </a:xfrm>
        </p:spPr>
        <p:txBody>
          <a:bodyPr/>
          <a:lstStyle/>
          <a:p>
            <a:pPr eaLnBrk="1" hangingPunct="1">
              <a:defRPr/>
            </a:pPr>
            <a:r>
              <a:rPr lang="tr-TR" altLang="tr-TR" sz="3100" b="1"/>
              <a:t>ALT YAPI - ÜST YAPI - YOL TABANI </a:t>
            </a:r>
            <a:r>
              <a:rPr lang="tr-TR" altLang="tr-TR" sz="3100"/>
              <a:t/>
            </a:r>
            <a:br>
              <a:rPr lang="tr-TR" altLang="tr-TR" sz="3100"/>
            </a:br>
            <a:endParaRPr lang="tr-TR" altLang="tr-TR" sz="3100"/>
          </a:p>
        </p:txBody>
      </p:sp>
      <p:sp>
        <p:nvSpPr>
          <p:cNvPr id="9219" name="2 İçerik Yer Tutucusu"/>
          <p:cNvSpPr>
            <a:spLocks noGrp="1"/>
          </p:cNvSpPr>
          <p:nvPr>
            <p:ph idx="4294967295"/>
          </p:nvPr>
        </p:nvSpPr>
        <p:spPr>
          <a:xfrm>
            <a:off x="2495551" y="981075"/>
            <a:ext cx="7497763" cy="5340350"/>
          </a:xfrm>
        </p:spPr>
        <p:txBody>
          <a:bodyPr/>
          <a:lstStyle/>
          <a:p>
            <a:pPr algn="just" eaLnBrk="1" hangingPunct="1">
              <a:lnSpc>
                <a:spcPct val="80000"/>
              </a:lnSpc>
            </a:pPr>
            <a:r>
              <a:rPr lang="tr-TR" altLang="tr-TR" sz="3000"/>
              <a:t>Yolun, tesviye sonunda, daha önceden saptanan kot ve enkesit şekline getirilmiş kısmına </a:t>
            </a:r>
            <a:r>
              <a:rPr lang="tr-TR" altLang="tr-TR" sz="3000" b="1"/>
              <a:t>altyapı</a:t>
            </a:r>
            <a:r>
              <a:rPr lang="tr-TR" altLang="tr-TR" sz="3000"/>
              <a:t> denir.  Sanat yapıları da altyapı içine girer.  Altyapı yolun esas taşıyıcı kısmıdır. </a:t>
            </a:r>
          </a:p>
          <a:p>
            <a:pPr algn="just" eaLnBrk="1" hangingPunct="1">
              <a:lnSpc>
                <a:spcPct val="80000"/>
              </a:lnSpc>
            </a:pPr>
            <a:r>
              <a:rPr lang="tr-TR" altLang="tr-TR" sz="3000"/>
              <a:t>Yolun, trafik yüklerini taşımak ve bu yükü taban zemininin taşıma gücünü aşmayacak şekilde taban yüzeyine dağıtmak üzere altyapı üzerine inşa olan ve temel altı, temel, kaplama tabakalarından oluşan kısmı ise </a:t>
            </a:r>
            <a:r>
              <a:rPr lang="tr-TR" altLang="tr-TR" sz="3000" b="1"/>
              <a:t>üst yapı </a:t>
            </a:r>
            <a:r>
              <a:rPr lang="tr-TR" altLang="tr-TR" sz="3000"/>
              <a:t>olarak tanımlanır.</a:t>
            </a:r>
          </a:p>
          <a:p>
            <a:pPr algn="just" eaLnBrk="1" hangingPunct="1">
              <a:lnSpc>
                <a:spcPct val="80000"/>
              </a:lnSpc>
            </a:pPr>
            <a:r>
              <a:rPr lang="tr-TR" altLang="tr-TR" sz="3000"/>
              <a:t>Altyapı ve üst yapıdan oluşan yol gövdesinin oturduğu doğal zemin ise </a:t>
            </a:r>
            <a:r>
              <a:rPr lang="tr-TR" altLang="tr-TR" sz="3000" b="1"/>
              <a:t>yol tabanıdır.</a:t>
            </a:r>
          </a:p>
        </p:txBody>
      </p:sp>
    </p:spTree>
    <p:extLst>
      <p:ext uri="{BB962C8B-B14F-4D97-AF65-F5344CB8AC3E}">
        <p14:creationId xmlns:p14="http://schemas.microsoft.com/office/powerpoint/2010/main" val="669304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524000" y="173039"/>
            <a:ext cx="6478588" cy="1190625"/>
          </a:xfrm>
        </p:spPr>
        <p:txBody>
          <a:bodyPr/>
          <a:lstStyle/>
          <a:p>
            <a:pPr eaLnBrk="1" hangingPunct="1">
              <a:defRPr/>
            </a:pPr>
            <a:r>
              <a:rPr lang="tr-TR" altLang="tr-TR" sz="3300" dirty="0"/>
              <a:t>TEMEL ALTI - TEMEL - KAPLAMA</a:t>
            </a:r>
          </a:p>
        </p:txBody>
      </p:sp>
      <p:sp>
        <p:nvSpPr>
          <p:cNvPr id="10243" name="2 İçerik Yer Tutucusu"/>
          <p:cNvSpPr>
            <a:spLocks noGrp="1"/>
          </p:cNvSpPr>
          <p:nvPr>
            <p:ph idx="4294967295"/>
          </p:nvPr>
        </p:nvSpPr>
        <p:spPr>
          <a:xfrm>
            <a:off x="2208213" y="1557339"/>
            <a:ext cx="8229600" cy="4530725"/>
          </a:xfrm>
        </p:spPr>
        <p:txBody>
          <a:bodyPr/>
          <a:lstStyle/>
          <a:p>
            <a:pPr algn="just" eaLnBrk="1" hangingPunct="1"/>
            <a:r>
              <a:rPr lang="tr-TR" altLang="tr-TR" b="1" smtClean="0"/>
              <a:t>Temel altı (alt temel) tabakası; </a:t>
            </a:r>
            <a:r>
              <a:rPr lang="tr-TR" altLang="tr-TR" smtClean="0"/>
              <a:t>tesviye yüzeyi üzerine serilen ve genellikle kum, çakıl, taş kırığı, yüksek fırın cürufu gibi malzemelerden inşa olan tabakadır. </a:t>
            </a:r>
          </a:p>
          <a:p>
            <a:pPr algn="just" eaLnBrk="1" hangingPunct="1"/>
            <a:r>
              <a:rPr lang="tr-TR" altLang="tr-TR" smtClean="0"/>
              <a:t>Trafik yükünün temel üzerine yayılmasında temel tabakasına yardımı yanında su ve don tesirlerine karşı tampon bölge vazifesi de görür.</a:t>
            </a:r>
          </a:p>
        </p:txBody>
      </p:sp>
    </p:spTree>
    <p:extLst>
      <p:ext uri="{BB962C8B-B14F-4D97-AF65-F5344CB8AC3E}">
        <p14:creationId xmlns:p14="http://schemas.microsoft.com/office/powerpoint/2010/main" val="2813702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İçerik Yer Tutucusu"/>
          <p:cNvSpPr>
            <a:spLocks noGrp="1"/>
          </p:cNvSpPr>
          <p:nvPr>
            <p:ph idx="4294967295"/>
          </p:nvPr>
        </p:nvSpPr>
        <p:spPr>
          <a:xfrm>
            <a:off x="2495551" y="1268413"/>
            <a:ext cx="7497763" cy="4176712"/>
          </a:xfrm>
        </p:spPr>
        <p:txBody>
          <a:bodyPr/>
          <a:lstStyle/>
          <a:p>
            <a:pPr algn="just" eaLnBrk="1" hangingPunct="1"/>
            <a:r>
              <a:rPr lang="tr-TR" altLang="tr-TR" b="1" smtClean="0"/>
              <a:t>Temel tabakası; </a:t>
            </a:r>
            <a:r>
              <a:rPr lang="tr-TR" altLang="tr-TR" smtClean="0"/>
              <a:t>temel altı tabakası ile kaplama tabakası arasına yerleştirilen doğal kum, doğal çakıl veya kırmataş ile az miktarda bağlayıcı ince malzemeden oluşan tabakadır.</a:t>
            </a:r>
          </a:p>
          <a:p>
            <a:pPr algn="just" eaLnBrk="1" hangingPunct="1"/>
            <a:r>
              <a:rPr lang="tr-TR" altLang="tr-TR" smtClean="0"/>
              <a:t>Başlıca görevi trafik yükünü temel üzerine yaymak, bu arada trafiğin darbe tesirlerini yok etmektir. </a:t>
            </a:r>
          </a:p>
        </p:txBody>
      </p:sp>
    </p:spTree>
    <p:extLst>
      <p:ext uri="{BB962C8B-B14F-4D97-AF65-F5344CB8AC3E}">
        <p14:creationId xmlns:p14="http://schemas.microsoft.com/office/powerpoint/2010/main" val="3217683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İçerik Yer Tutucusu"/>
          <p:cNvSpPr>
            <a:spLocks noGrp="1"/>
          </p:cNvSpPr>
          <p:nvPr>
            <p:ph idx="4294967295"/>
          </p:nvPr>
        </p:nvSpPr>
        <p:spPr>
          <a:xfrm>
            <a:off x="2640013" y="476250"/>
            <a:ext cx="7499350" cy="5772150"/>
          </a:xfrm>
        </p:spPr>
        <p:txBody>
          <a:bodyPr/>
          <a:lstStyle/>
          <a:p>
            <a:pPr algn="just" eaLnBrk="1" hangingPunct="1">
              <a:lnSpc>
                <a:spcPct val="90000"/>
              </a:lnSpc>
            </a:pPr>
            <a:r>
              <a:rPr lang="tr-TR" altLang="tr-TR" sz="3000"/>
              <a:t>Temel tabakası üzerine inşa olan ve trafiğin doğrudan doğruya temas ettiği genellikle beton, parke vb malzeme ile yapılan tabakaya da </a:t>
            </a:r>
            <a:r>
              <a:rPr lang="tr-TR" altLang="tr-TR" sz="3000" b="1"/>
              <a:t>kaplama (döşeme) </a:t>
            </a:r>
            <a:r>
              <a:rPr lang="tr-TR" altLang="tr-TR" sz="3000"/>
              <a:t>adı verilir. </a:t>
            </a:r>
          </a:p>
          <a:p>
            <a:pPr algn="just" eaLnBrk="1" hangingPunct="1">
              <a:lnSpc>
                <a:spcPct val="90000"/>
              </a:lnSpc>
            </a:pPr>
            <a:r>
              <a:rPr lang="tr-TR" altLang="tr-TR" sz="3000"/>
              <a:t>Esas görevi düzgün bir yuvarlanma yüzeyi oluşturmaktır.</a:t>
            </a:r>
          </a:p>
          <a:p>
            <a:pPr algn="just" eaLnBrk="1" hangingPunct="1">
              <a:lnSpc>
                <a:spcPct val="90000"/>
              </a:lnSpc>
            </a:pPr>
            <a:r>
              <a:rPr lang="tr-TR" altLang="tr-TR" sz="3000"/>
              <a:t>Bir ya da birkaç tabaka halinde inşa olunur.</a:t>
            </a:r>
          </a:p>
          <a:p>
            <a:pPr algn="just" eaLnBrk="1" hangingPunct="1">
              <a:lnSpc>
                <a:spcPct val="90000"/>
              </a:lnSpc>
            </a:pPr>
            <a:r>
              <a:rPr lang="tr-TR" altLang="tr-TR" sz="3000"/>
              <a:t>Bunlardan en üstte bulunan tabaka trafiğin ve iklim koşullarının bozucu etkisine karşı koyan </a:t>
            </a:r>
            <a:r>
              <a:rPr lang="tr-TR" altLang="tr-TR" sz="3000" b="1"/>
              <a:t>aşınma tabakasıdır.</a:t>
            </a:r>
          </a:p>
          <a:p>
            <a:pPr algn="just" eaLnBrk="1" hangingPunct="1">
              <a:lnSpc>
                <a:spcPct val="90000"/>
              </a:lnSpc>
            </a:pPr>
            <a:r>
              <a:rPr lang="tr-TR" altLang="tr-TR" sz="3000"/>
              <a:t>Bunun altındaki tabaka ise </a:t>
            </a:r>
            <a:r>
              <a:rPr lang="tr-TR" altLang="tr-TR" sz="3000" b="1"/>
              <a:t>binder tabakasıdır.</a:t>
            </a:r>
          </a:p>
          <a:p>
            <a:pPr algn="just" eaLnBrk="1" hangingPunct="1">
              <a:lnSpc>
                <a:spcPct val="90000"/>
              </a:lnSpc>
            </a:pPr>
            <a:endParaRPr lang="tr-TR" altLang="tr-TR" sz="3000"/>
          </a:p>
        </p:txBody>
      </p:sp>
    </p:spTree>
    <p:extLst>
      <p:ext uri="{BB962C8B-B14F-4D97-AF65-F5344CB8AC3E}">
        <p14:creationId xmlns:p14="http://schemas.microsoft.com/office/powerpoint/2010/main" val="8933533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784</Words>
  <Application>Microsoft Office PowerPoint</Application>
  <PresentationFormat>Geniş ekran</PresentationFormat>
  <Paragraphs>48</Paragraphs>
  <Slides>16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Times New Roman</vt:lpstr>
      <vt:lpstr>Verdana</vt:lpstr>
      <vt:lpstr>Office Teması</vt:lpstr>
      <vt:lpstr>  KIRSAL YOLLAR DERSİ  1. HAFTA    Doç.Dr. Havva Eylem POLAT  </vt:lpstr>
      <vt:lpstr>KARAYOLU ELEMANLARI  İLE İLGİLİ GENEL  TANIMLAMALAR</vt:lpstr>
      <vt:lpstr>KARAYOLU – KARAYOLU TRAFİĞİ </vt:lpstr>
      <vt:lpstr>GEÇKİ – PLAN – BOYKESİT</vt:lpstr>
      <vt:lpstr>TOPRAK İŞİ – TESVİYE – TESVİYE YÜZEYİ – İNCE TESVİYE</vt:lpstr>
      <vt:lpstr>ALT YAPI - ÜST YAPI - YOL TABANI  </vt:lpstr>
      <vt:lpstr>TEMEL ALTI - TEMEL - KAPLAMA</vt:lpstr>
      <vt:lpstr>PowerPoint Sunusu</vt:lpstr>
      <vt:lpstr>PowerPoint Sunusu</vt:lpstr>
      <vt:lpstr>PowerPoint Sunusu</vt:lpstr>
      <vt:lpstr>BANKET</vt:lpstr>
      <vt:lpstr>PowerPoint Sunusu</vt:lpstr>
      <vt:lpstr>PLATFORM</vt:lpstr>
      <vt:lpstr>HENDEK – KAFA HENDEĞİ</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KIRSAL YOLLAR DERSİ  2. HAFTA    Doç.Dr. Havva Eylem POLAT</dc:title>
  <dc:creator>user</dc:creator>
  <cp:lastModifiedBy>user</cp:lastModifiedBy>
  <cp:revision>10</cp:revision>
  <dcterms:created xsi:type="dcterms:W3CDTF">2020-12-03T12:34:00Z</dcterms:created>
  <dcterms:modified xsi:type="dcterms:W3CDTF">2020-12-03T12:43:25Z</dcterms:modified>
</cp:coreProperties>
</file>