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80" r:id="rId4"/>
    <p:sldId id="282" r:id="rId5"/>
    <p:sldId id="283" r:id="rId6"/>
    <p:sldId id="284" r:id="rId7"/>
    <p:sldId id="285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4761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3750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225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1602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19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4024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4009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90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2755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672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5450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72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51877" y="204231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HLK 112</a:t>
            </a:r>
            <a:r>
              <a:rPr lang="tr-TR" dirty="0"/>
              <a:t/>
            </a:r>
            <a:br>
              <a:rPr lang="tr-TR" dirty="0"/>
            </a:br>
            <a:r>
              <a:rPr lang="tr-TR" b="1" dirty="0"/>
              <a:t>FOLKLOR ve KÜLTÜR II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3388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70473" y="2699534"/>
            <a:ext cx="10515600" cy="1325563"/>
          </a:xfrm>
        </p:spPr>
        <p:txBody>
          <a:bodyPr/>
          <a:lstStyle/>
          <a:p>
            <a:pPr algn="ctr"/>
            <a:r>
              <a:rPr lang="tr-TR" b="1" dirty="0" smtClean="0"/>
              <a:t>RİTÜEL SINIFLAMALARI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937037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7593" y="2774838"/>
            <a:ext cx="10515600" cy="1325563"/>
          </a:xfrm>
        </p:spPr>
        <p:txBody>
          <a:bodyPr/>
          <a:lstStyle/>
          <a:p>
            <a:pPr algn="ctr"/>
            <a:r>
              <a:rPr lang="tr-TR" b="1" dirty="0"/>
              <a:t>Verimlilik </a:t>
            </a:r>
            <a:r>
              <a:rPr lang="tr-TR" b="1" dirty="0" err="1"/>
              <a:t>ritleri</a:t>
            </a:r>
            <a:r>
              <a:rPr lang="tr-TR" b="1" dirty="0"/>
              <a:t> / Takvimsel </a:t>
            </a:r>
            <a:r>
              <a:rPr lang="tr-TR" b="1" dirty="0" err="1"/>
              <a:t>ritler</a:t>
            </a:r>
            <a:r>
              <a:rPr lang="tr-TR" dirty="0"/>
              <a:t>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1098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341992"/>
            <a:ext cx="10515600" cy="4351338"/>
          </a:xfrm>
        </p:spPr>
        <p:txBody>
          <a:bodyPr/>
          <a:lstStyle/>
          <a:p>
            <a:pPr algn="just"/>
            <a:r>
              <a:rPr lang="tr-TR" dirty="0"/>
              <a:t>Toplumsal yaşamın ritmiyle yakından ilgili olan verimliliği artırmaya yönelik </a:t>
            </a:r>
            <a:r>
              <a:rPr lang="tr-TR" dirty="0" err="1"/>
              <a:t>ritler</a:t>
            </a:r>
            <a:r>
              <a:rPr lang="tr-TR" dirty="0"/>
              <a:t> daha çok yaşam çevrimi (döngü) anlayışı içinde mevsimlik olarak uygulanır. Bunlar dönemler halinde ortaya çıkan, topluluk tarafından organize edilen ve mevsimlerin çoğunlukla başında ya da sonunda yapılan </a:t>
            </a:r>
            <a:r>
              <a:rPr lang="tr-TR" dirty="0" err="1"/>
              <a:t>ritlerdir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49566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Bunlar doğanın gözlenmesi sonucu ortaya çıkan doğal takvimi izledikleri, ekonomik ilişkilere dayandırılan ekonomik takvimi takip ettikleri ve sosyal etkileşimi düzenleyen bayram takvimini izledikleri için yazılı hiçbir takvim bulunmamasına rağmen takvimsel </a:t>
            </a:r>
            <a:r>
              <a:rPr lang="tr-TR" dirty="0" err="1"/>
              <a:t>ritler</a:t>
            </a:r>
            <a:r>
              <a:rPr lang="tr-TR" dirty="0"/>
              <a:t> olarak da adlandırılır. Yeni yıl ritüelleri ve bununla ilgili kaos dönemi buna klasik bir örnektir.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3437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Bu tür </a:t>
            </a:r>
            <a:r>
              <a:rPr lang="tr-TR" dirty="0" err="1"/>
              <a:t>ritler</a:t>
            </a:r>
            <a:r>
              <a:rPr lang="tr-TR" dirty="0"/>
              <a:t> sosyal hayatın ritmini (ve zamanın düzenlenmesini) oluştururlar; günümüzde öncelikli amaçların ne olduğunu, hangi normların yürürlükte olduğunu göstererek, toplumun kolektif ve önceden belirlenmiş değerlerini ön plana çıkarırlar.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5067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320477"/>
            <a:ext cx="10515600" cy="4351338"/>
          </a:xfrm>
        </p:spPr>
        <p:txBody>
          <a:bodyPr/>
          <a:lstStyle/>
          <a:p>
            <a:pPr algn="just"/>
            <a:r>
              <a:rPr lang="tr-TR" dirty="0"/>
              <a:t>Takvimsel </a:t>
            </a:r>
            <a:r>
              <a:rPr lang="tr-TR" dirty="0" err="1"/>
              <a:t>ritler</a:t>
            </a:r>
            <a:r>
              <a:rPr lang="tr-TR" dirty="0"/>
              <a:t> grup odaklıdır; bireyden çok topluluk tarafından organize edilirler.  Tek bir kişinin takvimsel (mevsimsel) sistemin ve zamanın ritmini kontrol etmesini hayal etmek çok zordur. Bu </a:t>
            </a:r>
            <a:r>
              <a:rPr lang="tr-TR" dirty="0" err="1"/>
              <a:t>ritler</a:t>
            </a:r>
            <a:r>
              <a:rPr lang="tr-TR" dirty="0"/>
              <a:t> tekrarlanan niteliktedir. Kişiyi sosyal ve ekonomik çevresine defalarca tekrarlanan ama aynı zamanda yaratıcı bir yolla bağlarlar.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8823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186</Words>
  <Application>Microsoft Office PowerPoint</Application>
  <PresentationFormat>Geniş ekran</PresentationFormat>
  <Paragraphs>7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HLK 112 FOLKLOR ve KÜLTÜR II </vt:lpstr>
      <vt:lpstr>RİTÜEL SINIFLAMALARI</vt:lpstr>
      <vt:lpstr>Verimlilik ritleri / Takvimsel ritler  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HLK 112 FOLKLOR ve KÜLTÜR II</dc:title>
  <dc:creator>Kullanıcı</dc:creator>
  <cp:lastModifiedBy>Kullanıcı</cp:lastModifiedBy>
  <cp:revision>41</cp:revision>
  <dcterms:created xsi:type="dcterms:W3CDTF">2018-03-01T08:51:22Z</dcterms:created>
  <dcterms:modified xsi:type="dcterms:W3CDTF">2018-03-01T13:15:57Z</dcterms:modified>
</cp:coreProperties>
</file>