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70" r:id="rId5"/>
    <p:sldId id="264" r:id="rId6"/>
    <p:sldId id="266" r:id="rId7"/>
    <p:sldId id="268" r:id="rId8"/>
    <p:sldId id="272" r:id="rId9"/>
    <p:sldId id="27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82437" y="1593418"/>
            <a:ext cx="9144000" cy="167625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Temel Kavramlar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5673" y="4147129"/>
            <a:ext cx="9144000" cy="1655762"/>
          </a:xfrm>
        </p:spPr>
        <p:txBody>
          <a:bodyPr/>
          <a:lstStyle/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Eğitim Araştırmalarına Genel Bakış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3000" dirty="0" smtClean="0"/>
              <a:t>Araştırmacıların eğitim alanına katkı yaparken ayırt etmesi gereken önemli noktalar;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000" i="1" dirty="0" smtClean="0"/>
              <a:t>Betimleme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000" i="1" dirty="0" smtClean="0"/>
              <a:t>Tahmin/ Yordama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000" i="1" dirty="0" smtClean="0"/>
              <a:t>Kontrol/ Değerlendirme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000" i="1" dirty="0" smtClean="0"/>
              <a:t>Açıklama</a:t>
            </a:r>
            <a:endParaRPr lang="tr-TR" sz="3000" i="1" dirty="0"/>
          </a:p>
        </p:txBody>
      </p:sp>
    </p:spTree>
    <p:extLst>
      <p:ext uri="{BB962C8B-B14F-4D97-AF65-F5344CB8AC3E}">
        <p14:creationId xmlns:p14="http://schemas.microsoft.com/office/powerpoint/2010/main" val="3503941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Eğitim Araştırmalarına Genel Bakış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err="1" smtClean="0"/>
              <a:t>E</a:t>
            </a:r>
            <a:r>
              <a:rPr lang="en-US" altLang="tr-TR" dirty="0" err="1" smtClean="0"/>
              <a:t>ğitim</a:t>
            </a:r>
            <a:r>
              <a:rPr lang="en-US" altLang="tr-TR" dirty="0" smtClean="0"/>
              <a:t> </a:t>
            </a:r>
            <a:r>
              <a:rPr lang="en-US" altLang="tr-TR" dirty="0" err="1"/>
              <a:t>araştırmaları</a:t>
            </a:r>
            <a:r>
              <a:rPr lang="en-US" altLang="tr-TR" dirty="0"/>
              <a:t> </a:t>
            </a:r>
            <a:r>
              <a:rPr lang="en-US" altLang="tr-TR" dirty="0" err="1"/>
              <a:t>dört</a:t>
            </a:r>
            <a:r>
              <a:rPr lang="en-US" altLang="tr-TR" dirty="0"/>
              <a:t> tip </a:t>
            </a:r>
            <a:r>
              <a:rPr lang="en-US" altLang="tr-TR" dirty="0" err="1"/>
              <a:t>bilgi</a:t>
            </a:r>
            <a:r>
              <a:rPr lang="tr-TR" altLang="tr-TR" dirty="0"/>
              <a:t> </a:t>
            </a:r>
            <a:r>
              <a:rPr lang="en-US" altLang="tr-TR" dirty="0" err="1"/>
              <a:t>üretir</a:t>
            </a:r>
            <a:r>
              <a:rPr lang="en-US" altLang="tr-TR" dirty="0" smtClean="0"/>
              <a:t>:</a:t>
            </a:r>
            <a:endParaRPr lang="tr-TR" alt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dirty="0" err="1"/>
              <a:t>Eğitimle</a:t>
            </a:r>
            <a:r>
              <a:rPr lang="en-US" altLang="tr-TR" i="1" dirty="0"/>
              <a:t> </a:t>
            </a:r>
            <a:r>
              <a:rPr lang="en-US" altLang="tr-TR" i="1" dirty="0" err="1"/>
              <a:t>ilgili</a:t>
            </a:r>
            <a:r>
              <a:rPr lang="en-US" altLang="tr-TR" i="1" dirty="0"/>
              <a:t> </a:t>
            </a:r>
            <a:r>
              <a:rPr lang="en-US" altLang="tr-TR" i="1" dirty="0" err="1"/>
              <a:t>kavramların</a:t>
            </a:r>
            <a:r>
              <a:rPr lang="en-US" altLang="tr-TR" i="1" dirty="0"/>
              <a:t> </a:t>
            </a:r>
            <a:r>
              <a:rPr lang="en-US" altLang="tr-TR" i="1" dirty="0" err="1"/>
              <a:t>betimlenmesi</a:t>
            </a:r>
            <a:r>
              <a:rPr lang="en-US" altLang="tr-TR" i="1" dirty="0"/>
              <a:t>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dirty="0" err="1"/>
              <a:t>Eğitimle</a:t>
            </a:r>
            <a:r>
              <a:rPr lang="en-US" altLang="tr-TR" i="1" dirty="0"/>
              <a:t> </a:t>
            </a:r>
            <a:r>
              <a:rPr lang="en-US" altLang="tr-TR" i="1" dirty="0" err="1"/>
              <a:t>ilgili</a:t>
            </a:r>
            <a:r>
              <a:rPr lang="en-US" altLang="tr-TR" i="1" dirty="0"/>
              <a:t> </a:t>
            </a:r>
            <a:r>
              <a:rPr lang="en-US" altLang="tr-TR" i="1" dirty="0" err="1"/>
              <a:t>kavramların</a:t>
            </a:r>
            <a:r>
              <a:rPr lang="en-US" altLang="tr-TR" i="1" dirty="0"/>
              <a:t> </a:t>
            </a:r>
            <a:r>
              <a:rPr lang="en-US" altLang="tr-TR" i="1" dirty="0" err="1"/>
              <a:t>yordanması</a:t>
            </a:r>
            <a:r>
              <a:rPr lang="en-US" altLang="tr-TR" i="1" dirty="0"/>
              <a:t>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dirty="0" err="1"/>
              <a:t>Kuramlar</a:t>
            </a:r>
            <a:r>
              <a:rPr lang="en-US" altLang="tr-TR" i="1" dirty="0"/>
              <a:t> </a:t>
            </a:r>
            <a:r>
              <a:rPr lang="en-US" altLang="tr-TR" i="1" dirty="0" err="1"/>
              <a:t>ve</a:t>
            </a:r>
            <a:r>
              <a:rPr lang="en-US" altLang="tr-TR" i="1" dirty="0"/>
              <a:t> </a:t>
            </a:r>
            <a:r>
              <a:rPr lang="en-US" altLang="tr-TR" i="1" dirty="0" err="1"/>
              <a:t>gelişimi</a:t>
            </a:r>
            <a:r>
              <a:rPr lang="en-US" altLang="tr-TR" i="1" dirty="0"/>
              <a:t> </a:t>
            </a:r>
            <a:r>
              <a:rPr lang="en-US" altLang="tr-TR" i="1" dirty="0" err="1"/>
              <a:t>amaçlayan-merkeze</a:t>
            </a:r>
            <a:r>
              <a:rPr lang="en-US" altLang="tr-TR" i="1" dirty="0"/>
              <a:t> </a:t>
            </a:r>
            <a:r>
              <a:rPr lang="en-US" altLang="tr-TR" i="1" dirty="0" err="1"/>
              <a:t>alan</a:t>
            </a:r>
            <a:r>
              <a:rPr lang="en-US" altLang="tr-TR" i="1" dirty="0"/>
              <a:t> </a:t>
            </a:r>
            <a:r>
              <a:rPr lang="en-US" altLang="tr-TR" i="1" dirty="0" err="1"/>
              <a:t>müdahalelerin</a:t>
            </a:r>
            <a:r>
              <a:rPr lang="en-US" altLang="tr-TR" i="1" dirty="0"/>
              <a:t>/</a:t>
            </a:r>
            <a:r>
              <a:rPr lang="en-US" altLang="tr-TR" i="1" dirty="0" err="1"/>
              <a:t>kontrollerin</a:t>
            </a:r>
            <a:r>
              <a:rPr lang="en-US" altLang="tr-TR" i="1" dirty="0"/>
              <a:t> </a:t>
            </a:r>
            <a:r>
              <a:rPr lang="en-US" altLang="tr-TR" i="1" dirty="0" err="1"/>
              <a:t>etkileri</a:t>
            </a:r>
            <a:r>
              <a:rPr lang="en-US" altLang="tr-TR" i="1" dirty="0"/>
              <a:t> </a:t>
            </a:r>
            <a:r>
              <a:rPr lang="en-US" altLang="tr-TR" i="1" dirty="0" err="1"/>
              <a:t>hakkında</a:t>
            </a:r>
            <a:r>
              <a:rPr lang="en-US" altLang="tr-TR" i="1" dirty="0"/>
              <a:t> </a:t>
            </a:r>
            <a:r>
              <a:rPr lang="en-US" altLang="tr-TR" i="1" dirty="0" err="1"/>
              <a:t>bilgi</a:t>
            </a:r>
            <a:r>
              <a:rPr lang="en-US" altLang="tr-TR" i="1" dirty="0"/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i="1" dirty="0" err="1"/>
              <a:t>Yukarıdaki</a:t>
            </a:r>
            <a:r>
              <a:rPr lang="en-US" altLang="tr-TR" i="1" dirty="0"/>
              <a:t> </a:t>
            </a:r>
            <a:r>
              <a:rPr lang="en-US" altLang="tr-TR" i="1" dirty="0" err="1"/>
              <a:t>üç</a:t>
            </a:r>
            <a:r>
              <a:rPr lang="en-US" altLang="tr-TR" i="1" dirty="0"/>
              <a:t> </a:t>
            </a:r>
            <a:r>
              <a:rPr lang="en-US" altLang="tr-TR" i="1" dirty="0" err="1"/>
              <a:t>bilginin</a:t>
            </a:r>
            <a:r>
              <a:rPr lang="en-US" altLang="tr-TR" i="1" dirty="0"/>
              <a:t> </a:t>
            </a:r>
            <a:r>
              <a:rPr lang="en-US" altLang="tr-TR" i="1" dirty="0" err="1"/>
              <a:t>farklı</a:t>
            </a:r>
            <a:r>
              <a:rPr lang="en-US" altLang="tr-TR" i="1" dirty="0"/>
              <a:t> </a:t>
            </a:r>
            <a:r>
              <a:rPr lang="en-US" altLang="tr-TR" i="1" dirty="0" err="1"/>
              <a:t>şekillerde</a:t>
            </a:r>
            <a:r>
              <a:rPr lang="en-US" altLang="tr-TR" i="1" dirty="0"/>
              <a:t> </a:t>
            </a:r>
            <a:r>
              <a:rPr lang="en-US" altLang="tr-TR" i="1" dirty="0" err="1"/>
              <a:t>biraraya</a:t>
            </a:r>
            <a:r>
              <a:rPr lang="en-US" altLang="tr-TR" i="1" dirty="0"/>
              <a:t> </a:t>
            </a:r>
            <a:r>
              <a:rPr lang="en-US" altLang="tr-TR" i="1" dirty="0" err="1"/>
              <a:t>gelmesinden</a:t>
            </a:r>
            <a:r>
              <a:rPr lang="en-US" altLang="tr-TR" i="1" dirty="0"/>
              <a:t> </a:t>
            </a:r>
            <a:r>
              <a:rPr lang="en-US" altLang="tr-TR" i="1" dirty="0" err="1"/>
              <a:t>oluşan</a:t>
            </a:r>
            <a:r>
              <a:rPr lang="en-US" altLang="tr-TR" i="1" dirty="0"/>
              <a:t> </a:t>
            </a:r>
            <a:r>
              <a:rPr lang="en-US" altLang="tr-TR" i="1" dirty="0" err="1"/>
              <a:t>bilgi</a:t>
            </a:r>
            <a:r>
              <a:rPr lang="en-US" altLang="tr-TR" i="1" dirty="0" smtClean="0"/>
              <a:t>.</a:t>
            </a:r>
            <a:endParaRPr lang="tr-TR" altLang="tr-TR" i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(</a:t>
            </a:r>
            <a:r>
              <a:rPr lang="tr-TR" altLang="tr-TR" dirty="0" err="1" smtClean="0"/>
              <a:t>Karasar</a:t>
            </a:r>
            <a:r>
              <a:rPr lang="tr-TR" altLang="tr-TR" dirty="0" smtClean="0"/>
              <a:t>, </a:t>
            </a:r>
            <a:r>
              <a:rPr lang="tr-TR" altLang="tr-TR" dirty="0" smtClean="0"/>
              <a:t>2012)</a:t>
            </a:r>
            <a:endParaRPr lang="en-US" alt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282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Bilginin Kaynağı 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480456"/>
            <a:ext cx="10888579" cy="49203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B</a:t>
            </a:r>
            <a:r>
              <a:rPr lang="tr-TR" dirty="0" smtClean="0"/>
              <a:t>ilgi </a:t>
            </a:r>
            <a:r>
              <a:rPr lang="tr-TR" dirty="0"/>
              <a:t>elde etmenin birçok yolu </a:t>
            </a:r>
            <a:r>
              <a:rPr lang="tr-TR" dirty="0" smtClean="0"/>
              <a:t>bulunmaktadır;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i="1" dirty="0"/>
              <a:t>u</a:t>
            </a:r>
            <a:r>
              <a:rPr lang="tr-TR" i="1" dirty="0" smtClean="0"/>
              <a:t>zmanlar</a:t>
            </a:r>
          </a:p>
          <a:p>
            <a:r>
              <a:rPr lang="tr-TR" i="1" dirty="0" smtClean="0"/>
              <a:t>kitap </a:t>
            </a:r>
            <a:r>
              <a:rPr lang="tr-TR" i="1" dirty="0"/>
              <a:t>ya da </a:t>
            </a:r>
            <a:r>
              <a:rPr lang="tr-TR" i="1" dirty="0" smtClean="0"/>
              <a:t>makale incelemeleri</a:t>
            </a:r>
          </a:p>
          <a:p>
            <a:r>
              <a:rPr lang="tr-TR" i="1" dirty="0" smtClean="0"/>
              <a:t>benzer </a:t>
            </a:r>
            <a:r>
              <a:rPr lang="tr-TR" i="1" dirty="0"/>
              <a:t>deneyimi olan </a:t>
            </a:r>
            <a:r>
              <a:rPr lang="tr-TR" i="1" dirty="0" smtClean="0"/>
              <a:t>meslektaşlara sorma </a:t>
            </a:r>
            <a:r>
              <a:rPr lang="tr-TR" i="1" dirty="0"/>
              <a:t>ya da onları </a:t>
            </a:r>
            <a:r>
              <a:rPr lang="tr-TR" i="1" dirty="0" smtClean="0"/>
              <a:t>gözlemleme </a:t>
            </a:r>
          </a:p>
          <a:p>
            <a:r>
              <a:rPr lang="tr-TR" i="1" dirty="0" smtClean="0"/>
              <a:t>kendi </a:t>
            </a:r>
            <a:r>
              <a:rPr lang="tr-TR" i="1" dirty="0"/>
              <a:t>geçmiş </a:t>
            </a:r>
            <a:r>
              <a:rPr lang="tr-TR" i="1" dirty="0" smtClean="0"/>
              <a:t>deneyimleri</a:t>
            </a:r>
          </a:p>
          <a:p>
            <a:r>
              <a:rPr lang="tr-TR" i="1" dirty="0" smtClean="0"/>
              <a:t>sezgiler</a:t>
            </a:r>
          </a:p>
          <a:p>
            <a:r>
              <a:rPr lang="tr-TR" i="1" dirty="0" smtClean="0"/>
              <a:t>Bilgiye </a:t>
            </a:r>
            <a:r>
              <a:rPr lang="tr-TR" i="1" dirty="0"/>
              <a:t>ulaşmanın en doğru ve güvenilir yolu ise </a:t>
            </a:r>
            <a:r>
              <a:rPr lang="tr-TR" b="1" i="1" dirty="0"/>
              <a:t>bilimsel yöntemdir</a:t>
            </a:r>
            <a:r>
              <a:rPr lang="tr-TR" i="1" dirty="0" smtClean="0"/>
              <a:t>.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 smtClean="0"/>
              <a:t>(Büyüköztürk, Çakmak, </a:t>
            </a:r>
            <a:r>
              <a:rPr lang="tr-TR" dirty="0" err="1" smtClean="0"/>
              <a:t>Akagün</a:t>
            </a:r>
            <a:r>
              <a:rPr lang="tr-TR" dirty="0" smtClean="0"/>
              <a:t>, Karadeniz ve Demirel,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857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Bilginin Kaynağı Konusundaki Düşünce Akımları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36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i="1" dirty="0" smtClean="0"/>
              <a:t>Pozitivizm</a:t>
            </a:r>
          </a:p>
          <a:p>
            <a:pPr marL="0" indent="0">
              <a:buNone/>
            </a:pPr>
            <a:r>
              <a:rPr lang="tr-TR" i="1" dirty="0" smtClean="0"/>
              <a:t>Materyalizm</a:t>
            </a:r>
          </a:p>
          <a:p>
            <a:pPr marL="0" indent="0">
              <a:buNone/>
            </a:pPr>
            <a:r>
              <a:rPr lang="tr-TR" i="1" dirty="0" smtClean="0"/>
              <a:t>İdealizm</a:t>
            </a:r>
          </a:p>
          <a:p>
            <a:pPr marL="0" indent="0">
              <a:buNone/>
            </a:pPr>
            <a:r>
              <a:rPr lang="tr-TR" i="1" dirty="0" smtClean="0"/>
              <a:t>Rasyonalizm</a:t>
            </a:r>
          </a:p>
          <a:p>
            <a:pPr marL="0" indent="0">
              <a:buNone/>
            </a:pPr>
            <a:r>
              <a:rPr lang="tr-TR" i="1" dirty="0" smtClean="0"/>
              <a:t>Realizm </a:t>
            </a:r>
          </a:p>
          <a:p>
            <a:pPr marL="0" indent="0">
              <a:buNone/>
            </a:pPr>
            <a:r>
              <a:rPr lang="tr-TR" i="1" dirty="0" err="1" smtClean="0"/>
              <a:t>Empirizm</a:t>
            </a:r>
            <a:endParaRPr lang="tr-TR" i="1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/>
          </a:p>
          <a:p>
            <a:pPr marL="0" indent="0" algn="r">
              <a:buNone/>
            </a:pPr>
            <a:r>
              <a:rPr lang="tr-TR" altLang="tr-TR" sz="2000" dirty="0" smtClean="0"/>
              <a:t>(</a:t>
            </a:r>
            <a:r>
              <a:rPr lang="tr-TR" altLang="tr-TR" sz="2000" dirty="0" err="1"/>
              <a:t>Karasar</a:t>
            </a:r>
            <a:r>
              <a:rPr lang="tr-TR" altLang="tr-TR" sz="2000" dirty="0"/>
              <a:t>, 2012)</a:t>
            </a:r>
          </a:p>
          <a:p>
            <a:pPr marL="0" indent="0" algn="r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2403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Bilginin Kaynağı Konusundaki Düşünce Akımları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824411" cy="4639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Belirtilen düşünce akımları iki ana grupta ele alınabilir;</a:t>
            </a:r>
          </a:p>
          <a:p>
            <a:endParaRPr lang="tr-TR" dirty="0" smtClean="0"/>
          </a:p>
          <a:p>
            <a:pPr algn="just"/>
            <a:r>
              <a:rPr lang="tr-TR" dirty="0" smtClean="0"/>
              <a:t>Duyu </a:t>
            </a:r>
            <a:r>
              <a:rPr lang="tr-TR" dirty="0" smtClean="0"/>
              <a:t>ve deneyimleri, bilginin kaynağı olarak </a:t>
            </a:r>
            <a:r>
              <a:rPr lang="tr-TR" dirty="0" smtClean="0"/>
              <a:t>Rasyonalizm </a:t>
            </a:r>
            <a:r>
              <a:rPr lang="tr-TR" dirty="0"/>
              <a:t>(akılcılık): Duygusal algılardan bağımsız olarak aklı, bilginin kaynağı sayar.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Empirizm</a:t>
            </a:r>
            <a:r>
              <a:rPr lang="tr-TR" dirty="0"/>
              <a:t> (deneycilik, </a:t>
            </a:r>
            <a:r>
              <a:rPr lang="tr-TR" dirty="0" err="1"/>
              <a:t>görgül</a:t>
            </a:r>
            <a:r>
              <a:rPr lang="tr-TR" dirty="0"/>
              <a:t>): as </a:t>
            </a:r>
            <a:r>
              <a:rPr lang="tr-TR" dirty="0" smtClean="0"/>
              <a:t>alır. İlk veri olarak maddeyi kabul eder.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 algn="r">
              <a:buNone/>
            </a:pPr>
            <a:r>
              <a:rPr lang="tr-TR" sz="2000" dirty="0" smtClean="0"/>
              <a:t>(</a:t>
            </a:r>
            <a:r>
              <a:rPr lang="tr-TR" sz="2000" dirty="0" err="1" smtClean="0"/>
              <a:t>Karasar</a:t>
            </a:r>
            <a:r>
              <a:rPr lang="tr-TR" sz="2000" dirty="0" smtClean="0"/>
              <a:t>, </a:t>
            </a:r>
            <a:r>
              <a:rPr lang="tr-TR" sz="2000" dirty="0" smtClean="0"/>
              <a:t>2012)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229577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Paradigmalar (</a:t>
            </a:r>
            <a:r>
              <a:rPr lang="tr-TR" sz="3600" b="1" dirty="0" err="1"/>
              <a:t>Pozitivzm</a:t>
            </a:r>
            <a:r>
              <a:rPr lang="tr-TR" sz="3600" b="1" dirty="0"/>
              <a:t> ve Post-</a:t>
            </a:r>
            <a:r>
              <a:rPr lang="tr-TR" sz="3600" b="1" dirty="0" err="1"/>
              <a:t>pozitivzm</a:t>
            </a:r>
            <a:r>
              <a:rPr lang="tr-TR" sz="3600" b="1" dirty="0" smtClean="0"/>
              <a:t>)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792326" cy="454309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Pozitivizm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altLang="tr-TR" dirty="0" err="1" smtClean="0"/>
              <a:t>D</a:t>
            </a:r>
            <a:r>
              <a:rPr lang="en-US" altLang="tr-TR" dirty="0" err="1" smtClean="0"/>
              <a:t>oğal</a:t>
            </a:r>
            <a:r>
              <a:rPr lang="en-US" altLang="tr-TR" dirty="0" smtClean="0"/>
              <a:t> </a:t>
            </a:r>
            <a:r>
              <a:rPr lang="en-US" altLang="tr-TR" dirty="0" err="1"/>
              <a:t>fenomenler</a:t>
            </a:r>
            <a:r>
              <a:rPr lang="en-US" altLang="tr-TR" dirty="0"/>
              <a:t>, </a:t>
            </a:r>
            <a:r>
              <a:rPr lang="en-US" altLang="tr-TR" dirty="0" err="1"/>
              <a:t>onlar</a:t>
            </a:r>
            <a:r>
              <a:rPr lang="en-US" altLang="tr-TR" dirty="0"/>
              <a:t> </a:t>
            </a:r>
            <a:r>
              <a:rPr lang="en-US" altLang="tr-TR" dirty="0" err="1"/>
              <a:t>arasındaki</a:t>
            </a:r>
            <a:r>
              <a:rPr lang="en-US" altLang="tr-TR" dirty="0"/>
              <a:t> </a:t>
            </a:r>
            <a:r>
              <a:rPr lang="en-US" altLang="tr-TR" dirty="0" err="1"/>
              <a:t>ilişkiler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kendi</a:t>
            </a:r>
            <a:r>
              <a:rPr lang="en-US" altLang="tr-TR" dirty="0"/>
              <a:t> </a:t>
            </a:r>
            <a:r>
              <a:rPr lang="en-US" altLang="tr-TR" dirty="0" err="1"/>
              <a:t>düşünceleri</a:t>
            </a:r>
            <a:r>
              <a:rPr lang="en-US" altLang="tr-TR" dirty="0"/>
              <a:t> </a:t>
            </a:r>
            <a:r>
              <a:rPr lang="en-US" altLang="tr-TR" dirty="0" err="1"/>
              <a:t>dışında</a:t>
            </a:r>
            <a:r>
              <a:rPr lang="en-US" altLang="tr-TR" dirty="0"/>
              <a:t> </a:t>
            </a:r>
            <a:r>
              <a:rPr lang="en-US" altLang="tr-TR" dirty="0" err="1"/>
              <a:t>hiç</a:t>
            </a:r>
            <a:r>
              <a:rPr lang="en-US" altLang="tr-TR" dirty="0"/>
              <a:t> </a:t>
            </a:r>
            <a:r>
              <a:rPr lang="en-US" altLang="tr-TR" dirty="0" err="1"/>
              <a:t>bir</a:t>
            </a:r>
            <a:r>
              <a:rPr lang="en-US" altLang="tr-TR" dirty="0"/>
              <a:t> </a:t>
            </a:r>
            <a:r>
              <a:rPr lang="en-US" altLang="tr-TR" dirty="0" err="1"/>
              <a:t>şeyi</a:t>
            </a:r>
            <a:r>
              <a:rPr lang="en-US" altLang="tr-TR" dirty="0"/>
              <a:t> </a:t>
            </a:r>
            <a:r>
              <a:rPr lang="tr-TR" altLang="tr-TR" dirty="0"/>
              <a:t>k</a:t>
            </a:r>
            <a:r>
              <a:rPr lang="en-US" altLang="tr-TR" dirty="0" err="1"/>
              <a:t>abul</a:t>
            </a:r>
            <a:r>
              <a:rPr lang="en-US" altLang="tr-TR" dirty="0"/>
              <a:t> </a:t>
            </a:r>
            <a:r>
              <a:rPr lang="en-US" altLang="tr-TR" dirty="0" err="1"/>
              <a:t>etmeyen</a:t>
            </a:r>
            <a:r>
              <a:rPr lang="en-US" altLang="tr-TR" dirty="0"/>
              <a:t> </a:t>
            </a:r>
            <a:r>
              <a:rPr lang="en-US" altLang="tr-TR" dirty="0" err="1"/>
              <a:t>bir</a:t>
            </a:r>
            <a:r>
              <a:rPr lang="en-US" altLang="tr-TR" dirty="0"/>
              <a:t> </a:t>
            </a:r>
            <a:r>
              <a:rPr lang="en-US" altLang="tr-TR" dirty="0" err="1"/>
              <a:t>sistemdir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 marL="0" indent="0" algn="just">
              <a:buNone/>
            </a:pPr>
            <a:endParaRPr lang="en-US" altLang="tr-TR" dirty="0"/>
          </a:p>
          <a:p>
            <a:pPr marL="0" indent="0" algn="just">
              <a:buNone/>
            </a:pPr>
            <a:r>
              <a:rPr lang="en-US" altLang="tr-TR" dirty="0" err="1"/>
              <a:t>Temel</a:t>
            </a:r>
            <a:r>
              <a:rPr lang="en-US" altLang="tr-TR" dirty="0"/>
              <a:t> </a:t>
            </a:r>
            <a:r>
              <a:rPr lang="en-US" altLang="tr-TR" dirty="0" err="1"/>
              <a:t>bakış</a:t>
            </a:r>
            <a:r>
              <a:rPr lang="en-US" altLang="tr-TR" dirty="0"/>
              <a:t> </a:t>
            </a:r>
            <a:r>
              <a:rPr lang="en-US" altLang="tr-TR" dirty="0" err="1"/>
              <a:t>açısı</a:t>
            </a:r>
            <a:r>
              <a:rPr lang="en-US" altLang="tr-TR" dirty="0"/>
              <a:t> “</a:t>
            </a:r>
            <a:r>
              <a:rPr lang="en-US" altLang="tr-TR" dirty="0" err="1"/>
              <a:t>bizim</a:t>
            </a:r>
            <a:r>
              <a:rPr lang="en-US" altLang="tr-TR" dirty="0"/>
              <a:t> </a:t>
            </a:r>
            <a:r>
              <a:rPr lang="en-US" altLang="tr-TR" dirty="0" err="1"/>
              <a:t>dışımızda</a:t>
            </a:r>
            <a:r>
              <a:rPr lang="en-US" altLang="tr-TR" dirty="0"/>
              <a:t> </a:t>
            </a:r>
            <a:r>
              <a:rPr lang="en-US" altLang="tr-TR" dirty="0" err="1"/>
              <a:t>bir</a:t>
            </a:r>
            <a:r>
              <a:rPr lang="en-US" altLang="tr-TR" dirty="0"/>
              <a:t> </a:t>
            </a:r>
            <a:r>
              <a:rPr lang="en-US" altLang="tr-TR" dirty="0" err="1"/>
              <a:t>dış</a:t>
            </a:r>
            <a:r>
              <a:rPr lang="en-US" altLang="tr-TR" dirty="0"/>
              <a:t> </a:t>
            </a:r>
            <a:r>
              <a:rPr lang="en-US" altLang="tr-TR" dirty="0" err="1"/>
              <a:t>dünyanın</a:t>
            </a:r>
            <a:r>
              <a:rPr lang="en-US" altLang="tr-TR" dirty="0"/>
              <a:t>, </a:t>
            </a:r>
            <a:r>
              <a:rPr lang="en-US" altLang="tr-TR" dirty="0" err="1"/>
              <a:t>gerçekliğin</a:t>
            </a:r>
            <a:r>
              <a:rPr lang="en-US" altLang="tr-TR" dirty="0"/>
              <a:t>” </a:t>
            </a:r>
            <a:r>
              <a:rPr lang="en-US" altLang="tr-TR" dirty="0" err="1"/>
              <a:t>olduğudur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 marL="0" indent="0" algn="just">
              <a:buNone/>
            </a:pPr>
            <a:endParaRPr lang="tr-TR" altLang="tr-TR" dirty="0" smtClean="0"/>
          </a:p>
          <a:p>
            <a:pPr marL="0" indent="0" algn="just">
              <a:buNone/>
            </a:pPr>
            <a:r>
              <a:rPr lang="tr-TR" altLang="tr-TR" dirty="0" smtClean="0"/>
              <a:t>Gerçeklik kanıtlanabilir ilkesi: </a:t>
            </a:r>
            <a:r>
              <a:rPr lang="en-US" altLang="tr-TR" dirty="0" err="1" smtClean="0"/>
              <a:t>bir</a:t>
            </a:r>
            <a:r>
              <a:rPr lang="en-US" altLang="tr-TR" dirty="0" smtClean="0"/>
              <a:t> </a:t>
            </a:r>
            <a:r>
              <a:rPr lang="en-US" altLang="tr-TR" dirty="0" err="1"/>
              <a:t>şey</a:t>
            </a:r>
            <a:r>
              <a:rPr lang="en-US" altLang="tr-TR" dirty="0"/>
              <a:t> </a:t>
            </a:r>
            <a:r>
              <a:rPr lang="en-US" altLang="tr-TR" dirty="0" err="1"/>
              <a:t>sadece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sadece</a:t>
            </a:r>
            <a:r>
              <a:rPr lang="en-US" altLang="tr-TR" dirty="0"/>
              <a:t> </a:t>
            </a:r>
            <a:r>
              <a:rPr lang="en-US" altLang="tr-TR" dirty="0" err="1"/>
              <a:t>duyularla</a:t>
            </a:r>
            <a:r>
              <a:rPr lang="en-US" altLang="tr-TR" dirty="0"/>
              <a:t> </a:t>
            </a:r>
            <a:r>
              <a:rPr lang="en-US" altLang="tr-TR" dirty="0" err="1"/>
              <a:t>objektif</a:t>
            </a:r>
            <a:r>
              <a:rPr lang="en-US" altLang="tr-TR" dirty="0"/>
              <a:t> </a:t>
            </a:r>
            <a:r>
              <a:rPr lang="en-US" altLang="tr-TR" dirty="0" err="1"/>
              <a:t>olarak</a:t>
            </a:r>
            <a:r>
              <a:rPr lang="en-US" altLang="tr-TR" dirty="0"/>
              <a:t> </a:t>
            </a:r>
            <a:r>
              <a:rPr lang="en-US" altLang="tr-TR" dirty="0" err="1"/>
              <a:t>gözlenebilirse</a:t>
            </a:r>
            <a:r>
              <a:rPr lang="en-US" altLang="tr-TR" dirty="0"/>
              <a:t> </a:t>
            </a:r>
            <a:r>
              <a:rPr lang="en-US" altLang="tr-TR" dirty="0" err="1" smtClean="0"/>
              <a:t>anlamlıdır</a:t>
            </a:r>
            <a:r>
              <a:rPr lang="tr-TR" altLang="tr-TR" dirty="0" smtClean="0"/>
              <a:t>.</a:t>
            </a:r>
            <a:endParaRPr lang="tr-TR" altLang="tr-TR" dirty="0" smtClean="0"/>
          </a:p>
          <a:p>
            <a:pPr algn="just"/>
            <a:endParaRPr lang="tr-TR" altLang="tr-TR" sz="2400" dirty="0"/>
          </a:p>
          <a:p>
            <a:pPr marL="0" indent="0" algn="r">
              <a:buNone/>
            </a:pPr>
            <a:r>
              <a:rPr lang="tr-TR" altLang="tr-TR" sz="2000" dirty="0"/>
              <a:t>(</a:t>
            </a:r>
            <a:r>
              <a:rPr lang="tr-TR" altLang="tr-TR" sz="2000" dirty="0" err="1"/>
              <a:t>Karasar</a:t>
            </a:r>
            <a:r>
              <a:rPr lang="tr-TR" altLang="tr-TR" sz="2000" dirty="0"/>
              <a:t>, 2012)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15623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Paradigmalar (</a:t>
            </a:r>
            <a:r>
              <a:rPr lang="tr-TR" sz="3600" b="1" dirty="0" smtClean="0"/>
              <a:t>Pozitivizm </a:t>
            </a:r>
            <a:r>
              <a:rPr lang="tr-TR" sz="3600" b="1" dirty="0"/>
              <a:t>ve </a:t>
            </a:r>
            <a:r>
              <a:rPr lang="tr-TR" sz="3600" b="1" dirty="0" smtClean="0"/>
              <a:t>Post-pozitivizm</a:t>
            </a:r>
            <a:r>
              <a:rPr lang="tr-TR" sz="3600" b="1" dirty="0"/>
              <a:t>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920664" cy="47355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Post-pozitivizm</a:t>
            </a:r>
            <a:endParaRPr lang="tr-TR" b="1" dirty="0" smtClean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en-US" altLang="tr-TR" i="1" dirty="0" err="1"/>
              <a:t>bilim</a:t>
            </a:r>
            <a:r>
              <a:rPr lang="en-US" altLang="tr-TR" i="1" dirty="0"/>
              <a:t> </a:t>
            </a:r>
            <a:r>
              <a:rPr lang="en-US" altLang="tr-TR" i="1" dirty="0" err="1"/>
              <a:t>kuram</a:t>
            </a:r>
            <a:r>
              <a:rPr lang="tr-TR" altLang="tr-TR" i="1" dirty="0"/>
              <a:t> </a:t>
            </a:r>
            <a:r>
              <a:rPr lang="en-US" altLang="tr-TR" i="1" dirty="0" err="1"/>
              <a:t>bağımlı</a:t>
            </a:r>
            <a:r>
              <a:rPr lang="en-US" altLang="tr-TR" i="1" dirty="0"/>
              <a:t> </a:t>
            </a:r>
            <a:r>
              <a:rPr lang="en-US" altLang="tr-TR" i="1" dirty="0" err="1"/>
              <a:t>değil</a:t>
            </a:r>
            <a:r>
              <a:rPr lang="en-US" altLang="tr-TR" i="1" dirty="0"/>
              <a:t>, </a:t>
            </a:r>
            <a:r>
              <a:rPr lang="en-US" altLang="tr-TR" i="1" dirty="0" err="1"/>
              <a:t>değer</a:t>
            </a:r>
            <a:r>
              <a:rPr lang="tr-TR" altLang="tr-TR" i="1" dirty="0"/>
              <a:t> </a:t>
            </a:r>
            <a:r>
              <a:rPr lang="en-US" altLang="tr-TR" i="1" dirty="0" err="1" smtClean="0"/>
              <a:t>bağımlıdır</a:t>
            </a:r>
            <a:r>
              <a:rPr lang="tr-TR" altLang="tr-TR" i="1" dirty="0" smtClean="0"/>
              <a:t>.</a:t>
            </a:r>
            <a:endParaRPr lang="tr-TR" altLang="tr-TR" i="1" dirty="0" smtClean="0"/>
          </a:p>
          <a:p>
            <a:pPr marL="0" indent="0">
              <a:buNone/>
            </a:pPr>
            <a:r>
              <a:rPr lang="en-US" altLang="tr-TR" i="1" dirty="0" err="1" smtClean="0"/>
              <a:t>duyularla</a:t>
            </a:r>
            <a:r>
              <a:rPr lang="en-US" altLang="tr-TR" i="1" dirty="0" smtClean="0"/>
              <a:t> </a:t>
            </a:r>
            <a:r>
              <a:rPr lang="en-US" altLang="tr-TR" i="1" dirty="0" err="1"/>
              <a:t>gözlenemeyen</a:t>
            </a:r>
            <a:r>
              <a:rPr lang="en-US" altLang="tr-TR" i="1" dirty="0"/>
              <a:t> </a:t>
            </a:r>
            <a:r>
              <a:rPr lang="en-US" altLang="tr-TR" i="1" dirty="0" err="1"/>
              <a:t>kavramlara</a:t>
            </a:r>
            <a:r>
              <a:rPr lang="en-US" altLang="tr-TR" i="1" dirty="0"/>
              <a:t> </a:t>
            </a:r>
            <a:r>
              <a:rPr lang="en-US" altLang="tr-TR" i="1" dirty="0" err="1"/>
              <a:t>ilişkin</a:t>
            </a:r>
            <a:r>
              <a:rPr lang="en-US" altLang="tr-TR" i="1" dirty="0"/>
              <a:t> </a:t>
            </a:r>
            <a:r>
              <a:rPr lang="en-US" altLang="tr-TR" i="1" dirty="0" err="1"/>
              <a:t>bilgiler</a:t>
            </a:r>
            <a:r>
              <a:rPr lang="en-US" altLang="tr-TR" i="1" dirty="0"/>
              <a:t> </a:t>
            </a:r>
            <a:r>
              <a:rPr lang="en-US" altLang="tr-TR" i="1" dirty="0" err="1"/>
              <a:t>elde</a:t>
            </a:r>
            <a:r>
              <a:rPr lang="en-US" altLang="tr-TR" i="1" dirty="0"/>
              <a:t> </a:t>
            </a:r>
            <a:r>
              <a:rPr lang="en-US" altLang="tr-TR" i="1" dirty="0" err="1"/>
              <a:t>etmek</a:t>
            </a:r>
            <a:r>
              <a:rPr lang="en-US" altLang="tr-TR" i="1" dirty="0"/>
              <a:t> de </a:t>
            </a:r>
            <a:r>
              <a:rPr lang="en-US" altLang="tr-TR" i="1" dirty="0" err="1"/>
              <a:t>olasıdır</a:t>
            </a:r>
            <a:r>
              <a:rPr lang="en-US" altLang="tr-TR" i="1" dirty="0"/>
              <a:t>. </a:t>
            </a:r>
          </a:p>
          <a:p>
            <a:endParaRPr lang="tr-TR" sz="2400" dirty="0" smtClean="0"/>
          </a:p>
          <a:p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 smtClean="0"/>
          </a:p>
          <a:p>
            <a:pPr marL="0" indent="0" algn="r">
              <a:buNone/>
            </a:pPr>
            <a:r>
              <a:rPr lang="tr-TR" altLang="tr-TR" sz="2000" dirty="0" smtClean="0"/>
              <a:t>(</a:t>
            </a:r>
            <a:r>
              <a:rPr lang="tr-TR" altLang="tr-TR" sz="2000" dirty="0" err="1"/>
              <a:t>Karasar</a:t>
            </a:r>
            <a:r>
              <a:rPr lang="tr-TR" altLang="tr-TR" sz="2000" dirty="0"/>
              <a:t>, </a:t>
            </a:r>
            <a:r>
              <a:rPr lang="tr-TR" altLang="tr-TR" sz="2000" dirty="0" smtClean="0"/>
              <a:t>2012)</a:t>
            </a:r>
            <a:endParaRPr lang="tr-TR" altLang="tr-TR" sz="20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29470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 err="1" smtClean="0"/>
              <a:t>Karasar</a:t>
            </a:r>
            <a:r>
              <a:rPr lang="tr-TR" sz="2200" dirty="0" smtClean="0"/>
              <a:t>, N. (2012). </a:t>
            </a:r>
            <a:r>
              <a:rPr lang="tr-TR" sz="2200" i="1" dirty="0" smtClean="0"/>
              <a:t>Bilimsel araştırma yöntemi (24.baskı). </a:t>
            </a:r>
            <a:r>
              <a:rPr lang="tr-TR" sz="2200" dirty="0" smtClean="0"/>
              <a:t>Ankara: Nobel Yayınları</a:t>
            </a:r>
          </a:p>
          <a:p>
            <a:pPr marL="0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863505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311</Words>
  <Application>Microsoft Office PowerPoint</Application>
  <PresentationFormat>Geniş ekran</PresentationFormat>
  <Paragraphs>70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 Temel Kavramlar</vt:lpstr>
      <vt:lpstr>Eğitim Araştırmalarına Genel Bakış </vt:lpstr>
      <vt:lpstr>Eğitim Araştırmalarına Genel Bakış </vt:lpstr>
      <vt:lpstr>Bilginin Kaynağı </vt:lpstr>
      <vt:lpstr>Bilginin Kaynağı Konusundaki Düşünce Akımları</vt:lpstr>
      <vt:lpstr>Bilginin Kaynağı Konusundaki Düşünce Akımları</vt:lpstr>
      <vt:lpstr>Paradigmalar (Pozitivzm ve Post-pozitivzm)</vt:lpstr>
      <vt:lpstr>Paradigmalar (Pozitivizm ve Post-pozitivizm)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75</cp:revision>
  <dcterms:created xsi:type="dcterms:W3CDTF">2017-05-17T14:13:10Z</dcterms:created>
  <dcterms:modified xsi:type="dcterms:W3CDTF">2018-01-30T11:33:42Z</dcterms:modified>
</cp:coreProperties>
</file>