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12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30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501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Çevrimiçi Resim Yer Tutucusu 3"/>
          <p:cNvSpPr>
            <a:spLocks noGrp="1"/>
          </p:cNvSpPr>
          <p:nvPr>
            <p:ph type="clipArt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347200" y="6553200"/>
            <a:ext cx="2540000" cy="3048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915833" y="6529388"/>
            <a:ext cx="3860800" cy="3048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12184" y="6343650"/>
            <a:ext cx="783167" cy="488950"/>
          </a:xfrm>
        </p:spPr>
        <p:txBody>
          <a:bodyPr/>
          <a:lstStyle>
            <a:lvl1pPr>
              <a:defRPr/>
            </a:lvl1pPr>
          </a:lstStyle>
          <a:p>
            <a:fld id="{F9F72250-0EAB-46C5-BB6E-9AFCCB66A45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3685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0017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38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76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19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60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4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57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659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EDACA-BCCB-4D4A-A804-2EBF13C71B8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991FB-1EE0-4B3C-AFF1-09D2D7A08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34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 dirty="0" smtClean="0"/>
              <a:t>Gübreler İle Toprak Düzenleyicilerin Karşılaştırılması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8557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YAVAŞ SALIMLI GÜBRELER</a:t>
            </a:r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0" y="2362200"/>
            <a:ext cx="8153400" cy="3733800"/>
          </a:xfrm>
        </p:spPr>
        <p:txBody>
          <a:bodyPr/>
          <a:lstStyle/>
          <a:p>
            <a:r>
              <a:rPr lang="tr-TR" altLang="tr-TR" sz="2000"/>
              <a:t>Yavaş salımlı gübreler bazen suda çözünmeyen tipler olarak da adlandırılır. İçindeki azotu zamanla salar. </a:t>
            </a:r>
          </a:p>
          <a:p>
            <a:r>
              <a:rPr lang="tr-TR" altLang="tr-TR" sz="2000"/>
              <a:t>Sıklıkla hızlı salım formülasyonlardan daha yüksek oranlarda ve daha az sıklıkla uygulanırlar. Çimin ilk tepkisi, hızlı salımlardan daha yavaş olup, bu materyaller 8-10 hafta veya daha uzun süreli bir peryotta  besin maddesi salımı yapmaktadır. </a:t>
            </a:r>
          </a:p>
          <a:p>
            <a:r>
              <a:rPr lang="tr-TR" altLang="tr-TR" sz="2000"/>
              <a:t>Yüksek oranda uygulansalar bile  çimi yakmazlar ve yıkanmaya meyilli değillerdir.bu ürünler az daha pahalı olup, bazı belirli sentetik gübre ürünleri ve tüm doğal organik gübreleri kapsamaktadır.</a:t>
            </a:r>
          </a:p>
          <a:p>
            <a:r>
              <a:rPr lang="tr-TR" altLang="tr-TR" sz="2000"/>
              <a:t>Örnekler: kükürt kaplı üre, üre formaldehid, isubutil-enediüre ve organik gübreler</a:t>
            </a:r>
          </a:p>
          <a:p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362851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YAVAŞ VE HIZLI SALIM KARIŞIMLARI</a:t>
            </a:r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Bazı gübreler hem suda çözünmez(yavaş salımlı)  hem de çözünebilir hızlı salım azot içerecek şekilde formüle edilmişlerdir. </a:t>
            </a:r>
          </a:p>
          <a:p>
            <a:r>
              <a:rPr lang="tr-TR" altLang="tr-TR"/>
              <a:t>Bitkiler hızla yeşillenir ve uzun bir süre  besin maddesi alımını sürdürür.  </a:t>
            </a:r>
          </a:p>
          <a:p>
            <a:r>
              <a:rPr lang="tr-TR" altLang="tr-TR"/>
              <a:t>En etkin bir ürün için, en azından azotun ¼’ü suda çözünme veya yaval salım formunda olmalıdır.</a:t>
            </a:r>
          </a:p>
          <a:p>
            <a:endParaRPr lang="tr-TR" altLang="tr-TR"/>
          </a:p>
        </p:txBody>
      </p:sp>
      <p:sp>
        <p:nvSpPr>
          <p:cNvPr id="114694" name="AutoShap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251825" y="6075244"/>
            <a:ext cx="1097160" cy="733663"/>
          </a:xfrm>
          <a:prstGeom prst="leftArrow">
            <a:avLst>
              <a:gd name="adj1" fmla="val 50000"/>
              <a:gd name="adj2" fmla="val 4246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tr-TR" altLang="tr-TR"/>
              <a:t>Üst Top.</a:t>
            </a:r>
          </a:p>
        </p:txBody>
      </p:sp>
    </p:spTree>
    <p:extLst>
      <p:ext uri="{BB962C8B-B14F-4D97-AF65-F5344CB8AC3E}">
        <p14:creationId xmlns:p14="http://schemas.microsoft.com/office/powerpoint/2010/main" val="21520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Gübre+İlaç karışık ürünler</a:t>
            </a:r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Bazı gübre ürünleri yabancı otları ve zararlıları kontrol etmek için ot veya böcek öldürücü içermektedirler.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Bununla birlikte, böcek öldürücüler gübrenin uygulandığı zamanda çokluk garantili değildir.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Bu karışım materyali uygulamaktan kaçının.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Böcek öldürücüleri ayrıca ve sadece gerekli ise uygulayın</a:t>
            </a:r>
          </a:p>
        </p:txBody>
      </p:sp>
      <p:sp>
        <p:nvSpPr>
          <p:cNvPr id="115718" name="AutoShap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001001" y="6075244"/>
            <a:ext cx="1439007" cy="733663"/>
          </a:xfrm>
          <a:prstGeom prst="leftArrow">
            <a:avLst>
              <a:gd name="adj1" fmla="val 50000"/>
              <a:gd name="adj2" fmla="val 5577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tr-TR" altLang="tr-TR"/>
              <a:t>Top. İşleme</a:t>
            </a:r>
          </a:p>
        </p:txBody>
      </p:sp>
    </p:spTree>
    <p:extLst>
      <p:ext uri="{BB962C8B-B14F-4D97-AF65-F5344CB8AC3E}">
        <p14:creationId xmlns:p14="http://schemas.microsoft.com/office/powerpoint/2010/main" val="243759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Gübreler topraktaki besin maddesi arzını iyileştirir ve bitki büyümesini doğrudan etkiler. </a:t>
            </a:r>
          </a:p>
          <a:p>
            <a:r>
              <a:rPr lang="tr-TR" altLang="tr-TR" dirty="0"/>
              <a:t>Toprak düzenleyicileri toprağın fiziksel özellikleri (toprak yapısını, suyun </a:t>
            </a:r>
            <a:r>
              <a:rPr lang="tr-TR" altLang="tr-TR" dirty="0" err="1"/>
              <a:t>infiltrasyonunu</a:t>
            </a:r>
            <a:r>
              <a:rPr lang="tr-TR" altLang="tr-TR" dirty="0"/>
              <a:t>) iyileştirir. Bitki büyümesini dolaylı olarak etkiler.</a:t>
            </a:r>
          </a:p>
          <a:p>
            <a:r>
              <a:rPr lang="tr-TR" altLang="tr-TR" dirty="0"/>
              <a:t>Gübreleri ve toprak düzenleyicileri tanımlamada kullanılan terminoloji kafa karıştırmaktadır. Aşağıdaki tanımlamalar bazı genel kavramları açıklamaktadır.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522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9" name="Rectangle 5"/>
          <p:cNvSpPr>
            <a:spLocks noGrp="1" noChangeArrowheads="1"/>
          </p:cNvSpPr>
          <p:nvPr>
            <p:ph type="title"/>
          </p:nvPr>
        </p:nvSpPr>
        <p:spPr>
          <a:xfrm>
            <a:off x="2362200" y="764704"/>
            <a:ext cx="8001000" cy="1143000"/>
          </a:xfrm>
        </p:spPr>
        <p:txBody>
          <a:bodyPr/>
          <a:lstStyle/>
          <a:p>
            <a:r>
              <a:rPr lang="tr-TR" altLang="tr-TR"/>
              <a:t>Organik Düzenleyiciler 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000"/>
              <a:t>Organik toprak düzenleyiciler toprak içinde ayrışarak veya çözünerek toprak  yapısını değiştirirler ve toprağın su ve besin maddelerini daha etkin şekilde emmesini ve tutmasını sağlarlar.</a:t>
            </a:r>
          </a:p>
          <a:p>
            <a:pPr>
              <a:lnSpc>
                <a:spcPct val="90000"/>
              </a:lnSpc>
            </a:pPr>
            <a:r>
              <a:rPr lang="tr-TR" altLang="tr-TR" sz="2000"/>
              <a:t>Toprak kökenli böcekler, kurtlar, mantarla ve diğer organizmalar organik materyalin ayrışmasına yardımcı olurlar, ancak bunu yapmak için topraktaki azottan enerji talebinde bulunurlar. </a:t>
            </a:r>
          </a:p>
        </p:txBody>
      </p:sp>
      <p:sp>
        <p:nvSpPr>
          <p:cNvPr id="2" name="Çevrimiçi Resim Yer Tutucusu 1"/>
          <p:cNvSpPr>
            <a:spLocks noGrp="1"/>
          </p:cNvSpPr>
          <p:nvPr>
            <p:ph type="clipArt" sz="half" idx="2"/>
          </p:nvPr>
        </p:nvSpPr>
        <p:spPr/>
      </p:sp>
    </p:spTree>
    <p:extLst>
      <p:ext uri="{BB962C8B-B14F-4D97-AF65-F5344CB8AC3E}">
        <p14:creationId xmlns:p14="http://schemas.microsoft.com/office/powerpoint/2010/main" val="3878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000"/>
              <a:t>Bu nedenle, çözünmemiş (kompost olmamış) organik düzenleyiciler toprağa eklendiğinde , toprağın çokluk azotla takviye edilmesi gerekmektedir. </a:t>
            </a:r>
          </a:p>
          <a:p>
            <a:pPr>
              <a:lnSpc>
                <a:spcPct val="90000"/>
              </a:lnSpc>
            </a:pPr>
            <a:r>
              <a:rPr lang="tr-TR" altLang="tr-TR" sz="2000"/>
              <a:t>Doğal organik gübre olarak sınıflandırılan birçok ürün aynı zamanda organik toprak düzenleyicileri sınıfına girmektedir.</a:t>
            </a:r>
          </a:p>
          <a:p>
            <a:pPr>
              <a:lnSpc>
                <a:spcPct val="90000"/>
              </a:lnSpc>
            </a:pPr>
            <a:r>
              <a:rPr lang="tr-TR" altLang="tr-TR" sz="2000"/>
              <a:t>Örnekler: kuru otlar, sap, çürümüş yosun, yaprak ve testere talaşı.</a:t>
            </a:r>
          </a:p>
          <a:p>
            <a:pPr>
              <a:lnSpc>
                <a:spcPct val="90000"/>
              </a:lnSpc>
            </a:pPr>
            <a:endParaRPr lang="tr-TR" altLang="tr-TR" sz="2000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clipArt" sz="half" idx="2"/>
          </p:nvPr>
        </p:nvSpPr>
        <p:spPr/>
      </p:sp>
    </p:spTree>
    <p:extLst>
      <p:ext uri="{BB962C8B-B14F-4D97-AF65-F5344CB8AC3E}">
        <p14:creationId xmlns:p14="http://schemas.microsoft.com/office/powerpoint/2010/main" val="213073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Organik Olmayan Düzenleyiciler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altLang="tr-TR" sz="2400"/>
              <a:t>Kireç taşı yüksek tuzlu topraklarda su infiltrasyonunu iyileştirmek için toprağa eklenen organik olmayan düzenleyicilere bir örnektir.</a:t>
            </a:r>
          </a:p>
          <a:p>
            <a:endParaRPr lang="tr-TR" altLang="tr-TR" sz="2400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clipArt" sz="half" idx="2"/>
          </p:nvPr>
        </p:nvSpPr>
        <p:spPr/>
      </p:sp>
    </p:spTree>
    <p:extLst>
      <p:ext uri="{BB962C8B-B14F-4D97-AF65-F5344CB8AC3E}">
        <p14:creationId xmlns:p14="http://schemas.microsoft.com/office/powerpoint/2010/main" val="404832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/>
              <a:t>Sentetik Gübreler İle Doğal Organik Gübrelerin Karşılaştırılması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71537" y="4194448"/>
            <a:ext cx="4292600" cy="18224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tr-TR" altLang="tr-TR" dirty="0">
                <a:solidFill>
                  <a:srgbClr val="0000FF"/>
                </a:solidFill>
                <a:cs typeface="Arial" panose="020B0604020202020204" pitchFamily="34" charset="0"/>
              </a:rPr>
              <a:t>Sentetik Gübreler</a:t>
            </a:r>
            <a:endParaRPr lang="tr-TR" altLang="tr-TR" dirty="0"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tr-TR" altLang="tr-TR" dirty="0">
                <a:solidFill>
                  <a:srgbClr val="0000FF"/>
                </a:solidFill>
                <a:cs typeface="Arial" panose="020B0604020202020204" pitchFamily="34" charset="0"/>
              </a:rPr>
              <a:t>Doğal Organik gübreler</a:t>
            </a:r>
            <a:endParaRPr lang="tr-TR" altLang="tr-TR" dirty="0"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l"/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52461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FF"/>
                </a:solidFill>
                <a:cs typeface="Arial" panose="020B0604020202020204" pitchFamily="34" charset="0"/>
              </a:rPr>
              <a:t>Sentetik Gübreler</a:t>
            </a:r>
          </a:p>
        </p:txBody>
      </p:sp>
      <p:sp>
        <p:nvSpPr>
          <p:cNvPr id="106506" name="Rectangle 10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altLang="tr-TR" sz="2400"/>
              <a:t>Sentetik gübreler bitki büyümesi için gerekli olan birincil besin maddelerinden biri veya daha fazlasını içeren kimyasal olarak üretilmiş materyaldir. Azot, fosfor ve potasyum.</a:t>
            </a:r>
          </a:p>
        </p:txBody>
      </p:sp>
      <p:sp>
        <p:nvSpPr>
          <p:cNvPr id="106508" name="Rectangle 12"/>
          <p:cNvSpPr>
            <a:spLocks noGrp="1" noChangeArrowheads="1"/>
          </p:cNvSpPr>
          <p:nvPr>
            <p:ph type="clipArt" sz="half" idx="2"/>
          </p:nvPr>
        </p:nvSpPr>
        <p:spPr/>
      </p:sp>
    </p:spTree>
    <p:extLst>
      <p:ext uri="{BB962C8B-B14F-4D97-AF65-F5344CB8AC3E}">
        <p14:creationId xmlns:p14="http://schemas.microsoft.com/office/powerpoint/2010/main" val="249167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FF"/>
                </a:solidFill>
                <a:cs typeface="Arial" panose="020B0604020202020204" pitchFamily="34" charset="0"/>
              </a:rPr>
              <a:t>Doğal Organik Gübreler</a:t>
            </a:r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09800" y="2209800"/>
            <a:ext cx="4343400" cy="3733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tr-TR" altLang="tr-TR" sz="2000"/>
              <a:t>doğal organik gübreler bitki büyümesi için gerekli olan birincil besin maddelerinden Azot, fosfor ve potasyum, biri veya daha fazlasını önemli miktarda içeren ya bitki ya da hayvan ürünlerden türetilmiştir. </a:t>
            </a:r>
          </a:p>
          <a:p>
            <a:pPr>
              <a:lnSpc>
                <a:spcPct val="90000"/>
              </a:lnSpc>
            </a:pPr>
            <a:r>
              <a:rPr lang="tr-TR" altLang="tr-TR" sz="2000"/>
              <a:t>Besin maddesi içeriği, paket üzerindeki etikette belirtilmiştir. Ayrıca çoğu organik  gübreler önemli miktarda organik madde de içermektedir. Böylece, aynı zamanda toprak düzenleyicileri olarak da sınıflandırılmaktadır.</a:t>
            </a:r>
          </a:p>
          <a:p>
            <a:pPr>
              <a:lnSpc>
                <a:spcPct val="90000"/>
              </a:lnSpc>
            </a:pPr>
            <a:r>
              <a:rPr lang="tr-TR" altLang="tr-TR" sz="2000"/>
              <a:t>Örnek: ahır gübresi, lağım suyu çamuru, kemik unu</a:t>
            </a:r>
          </a:p>
        </p:txBody>
      </p:sp>
      <p:sp>
        <p:nvSpPr>
          <p:cNvPr id="109575" name="Rectangle 7"/>
          <p:cNvSpPr>
            <a:spLocks noGrp="1" noChangeArrowheads="1"/>
          </p:cNvSpPr>
          <p:nvPr>
            <p:ph type="clipArt" sz="half" idx="2"/>
          </p:nvPr>
        </p:nvSpPr>
        <p:spPr/>
      </p:sp>
    </p:spTree>
    <p:extLst>
      <p:ext uri="{BB962C8B-B14F-4D97-AF65-F5344CB8AC3E}">
        <p14:creationId xmlns:p14="http://schemas.microsoft.com/office/powerpoint/2010/main" val="22074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Hızlı Ve Yavaş Salımlı Gübreler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400"/>
              <a:t>Hızlı salımlı gübreler, ayrıca hızla aktive olan gübreler olarak da bilinirler, suda çözünebilir kimyasal olup, bir kez uygulandıktan sonra kolaylıkla bitkilere hazır hale geçer. 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Eğer uygun şekilde uygulanırsa, bitkiler hızla yeşillenir. Bununla birlikte, çok fazla uygulanırsa, hızlı salımlı gübreler çimi yakma eğilimi gösterebilir. 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Bu materyaller yağmur veya aşırı sulama ile kolaylıkla yıkanabilir ve sık sık uygulama gerektirir. En az pahalı gübreler olup, hemen hepsi sentetik ürünlerdir.</a:t>
            </a:r>
          </a:p>
          <a:p>
            <a:pPr>
              <a:lnSpc>
                <a:spcPct val="90000"/>
              </a:lnSpc>
            </a:pPr>
            <a:r>
              <a:rPr lang="tr-TR" altLang="tr-TR" sz="2400"/>
              <a:t>Örnekler: amonyum nitrat, amonyum sülfat, kalsiyum sülfat, ve üre</a:t>
            </a:r>
          </a:p>
          <a:p>
            <a:pPr>
              <a:lnSpc>
                <a:spcPct val="90000"/>
              </a:lnSpc>
            </a:pP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42559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592</Words>
  <Application>Microsoft Office PowerPoint</Application>
  <PresentationFormat>Geniş ekran</PresentationFormat>
  <Paragraphs>42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Organik Düzenleyiciler </vt:lpstr>
      <vt:lpstr>PowerPoint Sunusu</vt:lpstr>
      <vt:lpstr>Organik Olmayan Düzenleyiciler</vt:lpstr>
      <vt:lpstr>Sentetik Gübreler İle Doğal Organik Gübrelerin Karşılaştırılması</vt:lpstr>
      <vt:lpstr>Sentetik Gübreler</vt:lpstr>
      <vt:lpstr>Doğal Organik Gübreler</vt:lpstr>
      <vt:lpstr>Hızlı Ve Yavaş Salımlı Gübreler</vt:lpstr>
      <vt:lpstr>YAVAŞ SALIMLI GÜBRELER</vt:lpstr>
      <vt:lpstr>YAVAŞ VE HIZLI SALIM KARIŞIMLARI</vt:lpstr>
      <vt:lpstr>Gübre+İlaç karışık ürünler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Selin GEDİK</dc:creator>
  <cp:lastModifiedBy>Selin GEDİK</cp:lastModifiedBy>
  <cp:revision>1</cp:revision>
  <dcterms:created xsi:type="dcterms:W3CDTF">2020-01-23T11:34:01Z</dcterms:created>
  <dcterms:modified xsi:type="dcterms:W3CDTF">2020-01-23T11:36:42Z</dcterms:modified>
</cp:coreProperties>
</file>