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5" r:id="rId3"/>
    <p:sldId id="286" r:id="rId4"/>
    <p:sldId id="277" r:id="rId5"/>
    <p:sldId id="283" r:id="rId6"/>
    <p:sldId id="279" r:id="rId7"/>
    <p:sldId id="284" r:id="rId8"/>
    <p:sldId id="28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2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5225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918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6704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641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7326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4020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4702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8918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7062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A3844AD-A76D-4462-BB42-AB41D4D37AC1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4425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844AD-A76D-4462-BB42-AB41D4D37AC1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2458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A3844AD-A76D-4462-BB42-AB41D4D37AC1}" type="datetimeFigureOut">
              <a:rPr lang="tr-TR" smtClean="0"/>
              <a:t>9.03.2018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3092C9D-CE49-413C-970B-22F22FEA2753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810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5400" dirty="0" smtClean="0"/>
              <a:t>X</a:t>
            </a:r>
            <a:r>
              <a:rPr lang="tr-TR" sz="5400" dirty="0"/>
              <a:t>. Bireysel Başvuru İstatistikleri </a:t>
            </a:r>
            <a:r>
              <a:rPr lang="tr-TR" sz="5400" dirty="0" smtClean="0"/>
              <a:t>«İhlâle Konu Haklar»</a:t>
            </a:r>
            <a:endParaRPr lang="tr-TR" sz="5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HAKLAR</a:t>
            </a:r>
          </a:p>
          <a:p>
            <a:r>
              <a:rPr lang="tr-TR" dirty="0"/>
              <a:t>(</a:t>
            </a:r>
            <a:r>
              <a:rPr lang="tr-TR" b="1" dirty="0"/>
              <a:t>Kaynak:</a:t>
            </a:r>
            <a:r>
              <a:rPr lang="tr-TR" dirty="0"/>
              <a:t> Anayasa Mahkemesi Resmî verileri</a:t>
            </a:r>
            <a:r>
              <a:rPr lang="tr-TR" dirty="0" smtClean="0"/>
              <a:t>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07630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0721" y="248437"/>
            <a:ext cx="7899336" cy="5920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947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4892" y="340257"/>
            <a:ext cx="7781876" cy="5832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8618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1349" y="254452"/>
            <a:ext cx="7977596" cy="5894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47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Başvurularda</a:t>
            </a:r>
            <a:r>
              <a:rPr lang="tr-TR" dirty="0" smtClean="0"/>
              <a:t> </a:t>
            </a:r>
            <a:br>
              <a:rPr lang="tr-TR" dirty="0" smtClean="0"/>
            </a:br>
            <a:r>
              <a:rPr lang="tr-TR" dirty="0" smtClean="0"/>
              <a:t>Haklara Göre Dağılım Sıralaması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solidFill>
                  <a:srgbClr val="FF6600"/>
                </a:solidFill>
              </a:rPr>
              <a:t>1) Adil Yargılanma Hakkı (%65)</a:t>
            </a:r>
          </a:p>
          <a:p>
            <a:r>
              <a:rPr lang="tr-TR" sz="2800" dirty="0" smtClean="0"/>
              <a:t>2) Mülkiyet Hakkı </a:t>
            </a:r>
          </a:p>
          <a:p>
            <a:r>
              <a:rPr lang="tr-TR" sz="2800" dirty="0" smtClean="0"/>
              <a:t>3) Ayrımcılık Yasağı </a:t>
            </a:r>
          </a:p>
          <a:p>
            <a:r>
              <a:rPr lang="tr-TR" sz="2800" dirty="0" smtClean="0"/>
              <a:t>4) Kişi Hürriyeti ve Güvenliği Hakkı </a:t>
            </a:r>
          </a:p>
          <a:p>
            <a:r>
              <a:rPr lang="tr-TR" sz="2800" dirty="0" smtClean="0"/>
              <a:t>5) Yaşam Hakkı 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530935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5671" y="153387"/>
            <a:ext cx="8040210" cy="6025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019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İhlal Kararlarında</a:t>
            </a:r>
            <a:r>
              <a:rPr lang="tr-TR" dirty="0" smtClean="0"/>
              <a:t> </a:t>
            </a:r>
            <a:br>
              <a:rPr lang="tr-TR" dirty="0" smtClean="0"/>
            </a:br>
            <a:r>
              <a:rPr lang="tr-TR" dirty="0" smtClean="0"/>
              <a:t>Haklara Göre Dağılım Sıralaması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solidFill>
                  <a:srgbClr val="FF6600"/>
                </a:solidFill>
              </a:rPr>
              <a:t>1) Adil Yargılanma Hakkı (%78)</a:t>
            </a:r>
          </a:p>
          <a:p>
            <a:r>
              <a:rPr lang="tr-TR" sz="2800" dirty="0" smtClean="0"/>
              <a:t>2) Mülkiyet Hakkı </a:t>
            </a:r>
          </a:p>
          <a:p>
            <a:r>
              <a:rPr lang="tr-TR" sz="2800" dirty="0" smtClean="0"/>
              <a:t>3) Özel Hayatın ve Aile Hayatının Korunması Hakkı </a:t>
            </a:r>
          </a:p>
          <a:p>
            <a:r>
              <a:rPr lang="tr-TR" sz="2800" dirty="0" smtClean="0"/>
              <a:t>4) Kişi Hürriyeti ve Güvenliği Hakkı </a:t>
            </a:r>
          </a:p>
          <a:p>
            <a:r>
              <a:rPr lang="tr-TR" sz="2800" dirty="0" smtClean="0"/>
              <a:t>5) İfade Özgürlüğü 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557407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6183" y="231377"/>
            <a:ext cx="7921364" cy="5936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861831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301</TotalTime>
  <Words>81</Words>
  <Application>Microsoft Office PowerPoint</Application>
  <PresentationFormat>Geniş ekran</PresentationFormat>
  <Paragraphs>15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Calibri</vt:lpstr>
      <vt:lpstr>Calibri Light</vt:lpstr>
      <vt:lpstr>Geçmişe bakış</vt:lpstr>
      <vt:lpstr>X. Bireysel Başvuru İstatistikleri «İhlâle Konu Haklar»</vt:lpstr>
      <vt:lpstr>PowerPoint Sunusu</vt:lpstr>
      <vt:lpstr>PowerPoint Sunusu</vt:lpstr>
      <vt:lpstr>PowerPoint Sunusu</vt:lpstr>
      <vt:lpstr>Başvurularda  Haklara Göre Dağılım Sıralaması </vt:lpstr>
      <vt:lpstr>PowerPoint Sunusu</vt:lpstr>
      <vt:lpstr>İhlal Kararlarında  Haklara Göre Dağılım Sıralaması </vt:lpstr>
      <vt:lpstr>PowerPoint Sunusu</vt:lpstr>
    </vt:vector>
  </TitlesOfParts>
  <Company>NouS/TncTR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Anayasa Hukuku Açısından «Devlet» ve Devletin Farklı Örgütleniş Biçimleri</dc:title>
  <dc:creator>Windows Kullanıcısı</dc:creator>
  <cp:lastModifiedBy>Windows Kullanıcısı</cp:lastModifiedBy>
  <cp:revision>38</cp:revision>
  <dcterms:created xsi:type="dcterms:W3CDTF">2018-02-26T12:01:36Z</dcterms:created>
  <dcterms:modified xsi:type="dcterms:W3CDTF">2018-03-09T19:13:39Z</dcterms:modified>
</cp:coreProperties>
</file>