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1" r:id="rId10"/>
    <p:sldId id="264" r:id="rId11"/>
    <p:sldId id="265" r:id="rId12"/>
    <p:sldId id="272" r:id="rId13"/>
    <p:sldId id="266" r:id="rId14"/>
    <p:sldId id="267" r:id="rId15"/>
    <p:sldId id="268" r:id="rId16"/>
    <p:sldId id="269" r:id="rId17"/>
    <p:sldId id="270" r:id="rId18"/>
    <p:sldId id="273"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2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E6755EF-43A4-4397-A7B4-1B44F81B9DF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05D3E6FF-24E5-4986-8F66-06F5BCFCFA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5551549B-1D7B-484D-9655-BEED40263417}"/>
              </a:ext>
            </a:extLst>
          </p:cNvPr>
          <p:cNvSpPr>
            <a:spLocks noGrp="1"/>
          </p:cNvSpPr>
          <p:nvPr>
            <p:ph type="dt" sz="half" idx="10"/>
          </p:nvPr>
        </p:nvSpPr>
        <p:spPr/>
        <p:txBody>
          <a:bodyPr/>
          <a:lstStyle/>
          <a:p>
            <a:fld id="{9B4F59C5-6A5A-4C67-B5CD-BC1227FA4421}" type="datetimeFigureOut">
              <a:rPr lang="tr-TR" smtClean="0"/>
              <a:t>9.11.2021</a:t>
            </a:fld>
            <a:endParaRPr lang="tr-TR"/>
          </a:p>
        </p:txBody>
      </p:sp>
      <p:sp>
        <p:nvSpPr>
          <p:cNvPr id="5" name="Alt Bilgi Yer Tutucusu 4">
            <a:extLst>
              <a:ext uri="{FF2B5EF4-FFF2-40B4-BE49-F238E27FC236}">
                <a16:creationId xmlns:a16="http://schemas.microsoft.com/office/drawing/2014/main" xmlns="" id="{8D14FD7D-7AEB-4A6E-B3E6-F97AA51CE03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2DAAAE19-38FD-449D-9192-59CF797086E7}"/>
              </a:ext>
            </a:extLst>
          </p:cNvPr>
          <p:cNvSpPr>
            <a:spLocks noGrp="1"/>
          </p:cNvSpPr>
          <p:nvPr>
            <p:ph type="sldNum" sz="quarter" idx="12"/>
          </p:nvPr>
        </p:nvSpPr>
        <p:spPr/>
        <p:txBody>
          <a:bodyPr/>
          <a:lstStyle/>
          <a:p>
            <a:fld id="{6CDF84E7-9F09-4DF2-B896-DA07B11A5319}" type="slidenum">
              <a:rPr lang="tr-TR" smtClean="0"/>
              <a:t>‹#›</a:t>
            </a:fld>
            <a:endParaRPr lang="tr-TR"/>
          </a:p>
        </p:txBody>
      </p:sp>
    </p:spTree>
    <p:extLst>
      <p:ext uri="{BB962C8B-B14F-4D97-AF65-F5344CB8AC3E}">
        <p14:creationId xmlns:p14="http://schemas.microsoft.com/office/powerpoint/2010/main" val="322353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13538E6-65A7-4576-9EF7-68D947F1B09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9B16C6FF-78AA-4399-AF10-C5664433FB91}"/>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65B39DAE-422D-44D8-8990-54D53AFF97DD}"/>
              </a:ext>
            </a:extLst>
          </p:cNvPr>
          <p:cNvSpPr>
            <a:spLocks noGrp="1"/>
          </p:cNvSpPr>
          <p:nvPr>
            <p:ph type="dt" sz="half" idx="10"/>
          </p:nvPr>
        </p:nvSpPr>
        <p:spPr/>
        <p:txBody>
          <a:bodyPr/>
          <a:lstStyle/>
          <a:p>
            <a:fld id="{9B4F59C5-6A5A-4C67-B5CD-BC1227FA4421}" type="datetimeFigureOut">
              <a:rPr lang="tr-TR" smtClean="0"/>
              <a:t>9.11.2021</a:t>
            </a:fld>
            <a:endParaRPr lang="tr-TR"/>
          </a:p>
        </p:txBody>
      </p:sp>
      <p:sp>
        <p:nvSpPr>
          <p:cNvPr id="5" name="Alt Bilgi Yer Tutucusu 4">
            <a:extLst>
              <a:ext uri="{FF2B5EF4-FFF2-40B4-BE49-F238E27FC236}">
                <a16:creationId xmlns:a16="http://schemas.microsoft.com/office/drawing/2014/main" xmlns="" id="{03BF31C5-5C0D-4D8A-B342-4D642EDB0FE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2593D96E-F318-41D1-90D8-8FA6B7C8B4BF}"/>
              </a:ext>
            </a:extLst>
          </p:cNvPr>
          <p:cNvSpPr>
            <a:spLocks noGrp="1"/>
          </p:cNvSpPr>
          <p:nvPr>
            <p:ph type="sldNum" sz="quarter" idx="12"/>
          </p:nvPr>
        </p:nvSpPr>
        <p:spPr/>
        <p:txBody>
          <a:bodyPr/>
          <a:lstStyle/>
          <a:p>
            <a:fld id="{6CDF84E7-9F09-4DF2-B896-DA07B11A5319}" type="slidenum">
              <a:rPr lang="tr-TR" smtClean="0"/>
              <a:t>‹#›</a:t>
            </a:fld>
            <a:endParaRPr lang="tr-TR"/>
          </a:p>
        </p:txBody>
      </p:sp>
    </p:spTree>
    <p:extLst>
      <p:ext uri="{BB962C8B-B14F-4D97-AF65-F5344CB8AC3E}">
        <p14:creationId xmlns:p14="http://schemas.microsoft.com/office/powerpoint/2010/main" val="404455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5FD21405-7437-4DFA-92A0-A4863A6B0AA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A402BC72-EAEC-42FD-B64C-F9807F48D36F}"/>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70B30341-D9F7-4B6F-B749-3F3D73F9991E}"/>
              </a:ext>
            </a:extLst>
          </p:cNvPr>
          <p:cNvSpPr>
            <a:spLocks noGrp="1"/>
          </p:cNvSpPr>
          <p:nvPr>
            <p:ph type="dt" sz="half" idx="10"/>
          </p:nvPr>
        </p:nvSpPr>
        <p:spPr/>
        <p:txBody>
          <a:bodyPr/>
          <a:lstStyle/>
          <a:p>
            <a:fld id="{9B4F59C5-6A5A-4C67-B5CD-BC1227FA4421}" type="datetimeFigureOut">
              <a:rPr lang="tr-TR" smtClean="0"/>
              <a:t>9.11.2021</a:t>
            </a:fld>
            <a:endParaRPr lang="tr-TR"/>
          </a:p>
        </p:txBody>
      </p:sp>
      <p:sp>
        <p:nvSpPr>
          <p:cNvPr id="5" name="Alt Bilgi Yer Tutucusu 4">
            <a:extLst>
              <a:ext uri="{FF2B5EF4-FFF2-40B4-BE49-F238E27FC236}">
                <a16:creationId xmlns:a16="http://schemas.microsoft.com/office/drawing/2014/main" xmlns="" id="{1DF684A5-6C11-401F-A4AD-1CE03816E47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6832BA48-6EAF-4F4F-BECD-C964410B0C21}"/>
              </a:ext>
            </a:extLst>
          </p:cNvPr>
          <p:cNvSpPr>
            <a:spLocks noGrp="1"/>
          </p:cNvSpPr>
          <p:nvPr>
            <p:ph type="sldNum" sz="quarter" idx="12"/>
          </p:nvPr>
        </p:nvSpPr>
        <p:spPr/>
        <p:txBody>
          <a:bodyPr/>
          <a:lstStyle/>
          <a:p>
            <a:fld id="{6CDF84E7-9F09-4DF2-B896-DA07B11A5319}" type="slidenum">
              <a:rPr lang="tr-TR" smtClean="0"/>
              <a:t>‹#›</a:t>
            </a:fld>
            <a:endParaRPr lang="tr-TR"/>
          </a:p>
        </p:txBody>
      </p:sp>
    </p:spTree>
    <p:extLst>
      <p:ext uri="{BB962C8B-B14F-4D97-AF65-F5344CB8AC3E}">
        <p14:creationId xmlns:p14="http://schemas.microsoft.com/office/powerpoint/2010/main" val="388697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4EEB35F-1D17-4609-94CF-41D668DE4A4E}"/>
              </a:ext>
            </a:extLst>
          </p:cNvPr>
          <p:cNvSpPr>
            <a:spLocks noGrp="1"/>
          </p:cNvSpPr>
          <p:nvPr>
            <p:ph type="title"/>
          </p:nvPr>
        </p:nvSpPr>
        <p:spPr/>
        <p:txBody>
          <a:bodyPr/>
          <a:lstStyle>
            <a:lvl1pPr>
              <a:defRPr>
                <a:latin typeface="Arial Narrow" panose="020B0606020202030204" pitchFamily="34" charset="0"/>
              </a:defRPr>
            </a:lvl1p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xmlns="" id="{FCC1BE2A-5A5C-405A-B202-371A731E8623}"/>
              </a:ext>
            </a:extLst>
          </p:cNvPr>
          <p:cNvSpPr>
            <a:spLocks noGrp="1"/>
          </p:cNvSpPr>
          <p:nvPr>
            <p:ph idx="1"/>
          </p:nvPr>
        </p:nvSpPr>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xmlns="" id="{7D4587F9-854C-4292-81C8-AF6F1D9ABD10}"/>
              </a:ext>
            </a:extLst>
          </p:cNvPr>
          <p:cNvSpPr>
            <a:spLocks noGrp="1"/>
          </p:cNvSpPr>
          <p:nvPr>
            <p:ph type="dt" sz="half" idx="10"/>
          </p:nvPr>
        </p:nvSpPr>
        <p:spPr/>
        <p:txBody>
          <a:bodyPr/>
          <a:lstStyle/>
          <a:p>
            <a:fld id="{9B4F59C5-6A5A-4C67-B5CD-BC1227FA4421}" type="datetimeFigureOut">
              <a:rPr lang="tr-TR" smtClean="0"/>
              <a:t>9.11.2021</a:t>
            </a:fld>
            <a:endParaRPr lang="tr-TR"/>
          </a:p>
        </p:txBody>
      </p:sp>
      <p:sp>
        <p:nvSpPr>
          <p:cNvPr id="5" name="Alt Bilgi Yer Tutucusu 4">
            <a:extLst>
              <a:ext uri="{FF2B5EF4-FFF2-40B4-BE49-F238E27FC236}">
                <a16:creationId xmlns:a16="http://schemas.microsoft.com/office/drawing/2014/main" xmlns="" id="{E6525760-3595-465F-B703-129443D46E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910021E5-EC34-41A6-8017-671AC4898674}"/>
              </a:ext>
            </a:extLst>
          </p:cNvPr>
          <p:cNvSpPr>
            <a:spLocks noGrp="1"/>
          </p:cNvSpPr>
          <p:nvPr>
            <p:ph type="sldNum" sz="quarter" idx="12"/>
          </p:nvPr>
        </p:nvSpPr>
        <p:spPr/>
        <p:txBody>
          <a:bodyPr/>
          <a:lstStyle/>
          <a:p>
            <a:fld id="{6CDF84E7-9F09-4DF2-B896-DA07B11A5319}" type="slidenum">
              <a:rPr lang="tr-TR" smtClean="0"/>
              <a:t>‹#›</a:t>
            </a:fld>
            <a:endParaRPr lang="tr-TR"/>
          </a:p>
        </p:txBody>
      </p:sp>
    </p:spTree>
    <p:extLst>
      <p:ext uri="{BB962C8B-B14F-4D97-AF65-F5344CB8AC3E}">
        <p14:creationId xmlns:p14="http://schemas.microsoft.com/office/powerpoint/2010/main" val="72583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E414797-DE8B-43D4-A4F1-5D7A46FBD34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88AD9DB7-3354-44CA-8217-7CA2A1412D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xmlns="" id="{A88972DF-A0F5-4CED-AA6E-B244E01D5272}"/>
              </a:ext>
            </a:extLst>
          </p:cNvPr>
          <p:cNvSpPr>
            <a:spLocks noGrp="1"/>
          </p:cNvSpPr>
          <p:nvPr>
            <p:ph type="dt" sz="half" idx="10"/>
          </p:nvPr>
        </p:nvSpPr>
        <p:spPr/>
        <p:txBody>
          <a:bodyPr/>
          <a:lstStyle/>
          <a:p>
            <a:fld id="{9B4F59C5-6A5A-4C67-B5CD-BC1227FA4421}" type="datetimeFigureOut">
              <a:rPr lang="tr-TR" smtClean="0"/>
              <a:t>9.11.2021</a:t>
            </a:fld>
            <a:endParaRPr lang="tr-TR"/>
          </a:p>
        </p:txBody>
      </p:sp>
      <p:sp>
        <p:nvSpPr>
          <p:cNvPr id="5" name="Alt Bilgi Yer Tutucusu 4">
            <a:extLst>
              <a:ext uri="{FF2B5EF4-FFF2-40B4-BE49-F238E27FC236}">
                <a16:creationId xmlns:a16="http://schemas.microsoft.com/office/drawing/2014/main" xmlns="" id="{46A02C6F-AA53-4000-A7EF-32511918C1A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7A03AC10-C69E-43AF-A6A3-6033C1CC37E9}"/>
              </a:ext>
            </a:extLst>
          </p:cNvPr>
          <p:cNvSpPr>
            <a:spLocks noGrp="1"/>
          </p:cNvSpPr>
          <p:nvPr>
            <p:ph type="sldNum" sz="quarter" idx="12"/>
          </p:nvPr>
        </p:nvSpPr>
        <p:spPr/>
        <p:txBody>
          <a:bodyPr/>
          <a:lstStyle/>
          <a:p>
            <a:fld id="{6CDF84E7-9F09-4DF2-B896-DA07B11A5319}" type="slidenum">
              <a:rPr lang="tr-TR" smtClean="0"/>
              <a:t>‹#›</a:t>
            </a:fld>
            <a:endParaRPr lang="tr-TR"/>
          </a:p>
        </p:txBody>
      </p:sp>
    </p:spTree>
    <p:extLst>
      <p:ext uri="{BB962C8B-B14F-4D97-AF65-F5344CB8AC3E}">
        <p14:creationId xmlns:p14="http://schemas.microsoft.com/office/powerpoint/2010/main" val="2236135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44DD35F-B63A-4CC5-8B4F-D87392E8D5C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3C7CFAE3-0007-40E6-BBC5-C33A9B040712}"/>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A9A43091-2346-44D3-8B11-80704DF9C8AD}"/>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7BA2E945-957D-4C55-98D7-0B0C32C66C0D}"/>
              </a:ext>
            </a:extLst>
          </p:cNvPr>
          <p:cNvSpPr>
            <a:spLocks noGrp="1"/>
          </p:cNvSpPr>
          <p:nvPr>
            <p:ph type="dt" sz="half" idx="10"/>
          </p:nvPr>
        </p:nvSpPr>
        <p:spPr/>
        <p:txBody>
          <a:bodyPr/>
          <a:lstStyle/>
          <a:p>
            <a:fld id="{9B4F59C5-6A5A-4C67-B5CD-BC1227FA4421}" type="datetimeFigureOut">
              <a:rPr lang="tr-TR" smtClean="0"/>
              <a:t>9.11.2021</a:t>
            </a:fld>
            <a:endParaRPr lang="tr-TR"/>
          </a:p>
        </p:txBody>
      </p:sp>
      <p:sp>
        <p:nvSpPr>
          <p:cNvPr id="6" name="Alt Bilgi Yer Tutucusu 5">
            <a:extLst>
              <a:ext uri="{FF2B5EF4-FFF2-40B4-BE49-F238E27FC236}">
                <a16:creationId xmlns:a16="http://schemas.microsoft.com/office/drawing/2014/main" xmlns="" id="{D00E9B18-79CD-4975-86F0-30B15FDFBA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83032AD2-24DD-4972-AF58-117DB278D666}"/>
              </a:ext>
            </a:extLst>
          </p:cNvPr>
          <p:cNvSpPr>
            <a:spLocks noGrp="1"/>
          </p:cNvSpPr>
          <p:nvPr>
            <p:ph type="sldNum" sz="quarter" idx="12"/>
          </p:nvPr>
        </p:nvSpPr>
        <p:spPr/>
        <p:txBody>
          <a:bodyPr/>
          <a:lstStyle/>
          <a:p>
            <a:fld id="{6CDF84E7-9F09-4DF2-B896-DA07B11A5319}" type="slidenum">
              <a:rPr lang="tr-TR" smtClean="0"/>
              <a:t>‹#›</a:t>
            </a:fld>
            <a:endParaRPr lang="tr-TR"/>
          </a:p>
        </p:txBody>
      </p:sp>
    </p:spTree>
    <p:extLst>
      <p:ext uri="{BB962C8B-B14F-4D97-AF65-F5344CB8AC3E}">
        <p14:creationId xmlns:p14="http://schemas.microsoft.com/office/powerpoint/2010/main" val="288719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4D900CF-3AF2-413C-B0ED-02533C40306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552B1325-C472-4FF9-BE41-CE861A27C0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xmlns="" id="{AE3A7682-AFBC-49D1-9373-98B5C318B13A}"/>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59714D0C-548F-4996-BD19-94B6686748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xmlns="" id="{F4B154D9-EF34-4B37-8A9D-D95FC89A8BF8}"/>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A5D810CB-F939-44C2-B166-62C9B25BF123}"/>
              </a:ext>
            </a:extLst>
          </p:cNvPr>
          <p:cNvSpPr>
            <a:spLocks noGrp="1"/>
          </p:cNvSpPr>
          <p:nvPr>
            <p:ph type="dt" sz="half" idx="10"/>
          </p:nvPr>
        </p:nvSpPr>
        <p:spPr/>
        <p:txBody>
          <a:bodyPr/>
          <a:lstStyle/>
          <a:p>
            <a:fld id="{9B4F59C5-6A5A-4C67-B5CD-BC1227FA4421}" type="datetimeFigureOut">
              <a:rPr lang="tr-TR" smtClean="0"/>
              <a:t>9.11.2021</a:t>
            </a:fld>
            <a:endParaRPr lang="tr-TR"/>
          </a:p>
        </p:txBody>
      </p:sp>
      <p:sp>
        <p:nvSpPr>
          <p:cNvPr id="8" name="Alt Bilgi Yer Tutucusu 7">
            <a:extLst>
              <a:ext uri="{FF2B5EF4-FFF2-40B4-BE49-F238E27FC236}">
                <a16:creationId xmlns:a16="http://schemas.microsoft.com/office/drawing/2014/main" xmlns="" id="{F3EBFCAA-D96B-4E98-A426-5BCACDE50CF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EF342891-A672-4E61-80E5-969FCAF0F39F}"/>
              </a:ext>
            </a:extLst>
          </p:cNvPr>
          <p:cNvSpPr>
            <a:spLocks noGrp="1"/>
          </p:cNvSpPr>
          <p:nvPr>
            <p:ph type="sldNum" sz="quarter" idx="12"/>
          </p:nvPr>
        </p:nvSpPr>
        <p:spPr/>
        <p:txBody>
          <a:bodyPr/>
          <a:lstStyle/>
          <a:p>
            <a:fld id="{6CDF84E7-9F09-4DF2-B896-DA07B11A5319}" type="slidenum">
              <a:rPr lang="tr-TR" smtClean="0"/>
              <a:t>‹#›</a:t>
            </a:fld>
            <a:endParaRPr lang="tr-TR"/>
          </a:p>
        </p:txBody>
      </p:sp>
    </p:spTree>
    <p:extLst>
      <p:ext uri="{BB962C8B-B14F-4D97-AF65-F5344CB8AC3E}">
        <p14:creationId xmlns:p14="http://schemas.microsoft.com/office/powerpoint/2010/main" val="145978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D5EBAD7-E947-43BA-923D-C38F7270F71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D666879E-1641-48A4-91A0-5195FD99F603}"/>
              </a:ext>
            </a:extLst>
          </p:cNvPr>
          <p:cNvSpPr>
            <a:spLocks noGrp="1"/>
          </p:cNvSpPr>
          <p:nvPr>
            <p:ph type="dt" sz="half" idx="10"/>
          </p:nvPr>
        </p:nvSpPr>
        <p:spPr/>
        <p:txBody>
          <a:bodyPr/>
          <a:lstStyle/>
          <a:p>
            <a:fld id="{9B4F59C5-6A5A-4C67-B5CD-BC1227FA4421}" type="datetimeFigureOut">
              <a:rPr lang="tr-TR" smtClean="0"/>
              <a:t>9.11.2021</a:t>
            </a:fld>
            <a:endParaRPr lang="tr-TR"/>
          </a:p>
        </p:txBody>
      </p:sp>
      <p:sp>
        <p:nvSpPr>
          <p:cNvPr id="4" name="Alt Bilgi Yer Tutucusu 3">
            <a:extLst>
              <a:ext uri="{FF2B5EF4-FFF2-40B4-BE49-F238E27FC236}">
                <a16:creationId xmlns:a16="http://schemas.microsoft.com/office/drawing/2014/main" xmlns="" id="{BE4D502E-719F-43AA-A731-788E55E38DA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7A6D5420-C444-4D73-B34B-9818418C1BA0}"/>
              </a:ext>
            </a:extLst>
          </p:cNvPr>
          <p:cNvSpPr>
            <a:spLocks noGrp="1"/>
          </p:cNvSpPr>
          <p:nvPr>
            <p:ph type="sldNum" sz="quarter" idx="12"/>
          </p:nvPr>
        </p:nvSpPr>
        <p:spPr/>
        <p:txBody>
          <a:bodyPr/>
          <a:lstStyle/>
          <a:p>
            <a:fld id="{6CDF84E7-9F09-4DF2-B896-DA07B11A5319}" type="slidenum">
              <a:rPr lang="tr-TR" smtClean="0"/>
              <a:t>‹#›</a:t>
            </a:fld>
            <a:endParaRPr lang="tr-TR"/>
          </a:p>
        </p:txBody>
      </p:sp>
    </p:spTree>
    <p:extLst>
      <p:ext uri="{BB962C8B-B14F-4D97-AF65-F5344CB8AC3E}">
        <p14:creationId xmlns:p14="http://schemas.microsoft.com/office/powerpoint/2010/main" val="288648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607002DB-2BE5-4AFF-942F-51FE5532B9FE}"/>
              </a:ext>
            </a:extLst>
          </p:cNvPr>
          <p:cNvSpPr>
            <a:spLocks noGrp="1"/>
          </p:cNvSpPr>
          <p:nvPr>
            <p:ph type="dt" sz="half" idx="10"/>
          </p:nvPr>
        </p:nvSpPr>
        <p:spPr/>
        <p:txBody>
          <a:bodyPr/>
          <a:lstStyle/>
          <a:p>
            <a:fld id="{9B4F59C5-6A5A-4C67-B5CD-BC1227FA4421}" type="datetimeFigureOut">
              <a:rPr lang="tr-TR" smtClean="0"/>
              <a:t>9.11.2021</a:t>
            </a:fld>
            <a:endParaRPr lang="tr-TR"/>
          </a:p>
        </p:txBody>
      </p:sp>
      <p:sp>
        <p:nvSpPr>
          <p:cNvPr id="3" name="Alt Bilgi Yer Tutucusu 2">
            <a:extLst>
              <a:ext uri="{FF2B5EF4-FFF2-40B4-BE49-F238E27FC236}">
                <a16:creationId xmlns:a16="http://schemas.microsoft.com/office/drawing/2014/main" xmlns="" id="{F531E42F-E7E3-41C4-ADEF-55B67E34351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478324A3-9126-4DB2-85F2-4804AE6D0B2E}"/>
              </a:ext>
            </a:extLst>
          </p:cNvPr>
          <p:cNvSpPr>
            <a:spLocks noGrp="1"/>
          </p:cNvSpPr>
          <p:nvPr>
            <p:ph type="sldNum" sz="quarter" idx="12"/>
          </p:nvPr>
        </p:nvSpPr>
        <p:spPr/>
        <p:txBody>
          <a:bodyPr/>
          <a:lstStyle/>
          <a:p>
            <a:fld id="{6CDF84E7-9F09-4DF2-B896-DA07B11A5319}" type="slidenum">
              <a:rPr lang="tr-TR" smtClean="0"/>
              <a:t>‹#›</a:t>
            </a:fld>
            <a:endParaRPr lang="tr-TR"/>
          </a:p>
        </p:txBody>
      </p:sp>
    </p:spTree>
    <p:extLst>
      <p:ext uri="{BB962C8B-B14F-4D97-AF65-F5344CB8AC3E}">
        <p14:creationId xmlns:p14="http://schemas.microsoft.com/office/powerpoint/2010/main" val="190559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8E0BB90-3599-4E88-A14F-751BBF1F5B5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9030119A-5D5F-4995-B270-30C27D5C8C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E8091BCE-163A-47E5-B295-584DE525F5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xmlns="" id="{243A2E09-C539-4431-94ED-47B44945B5D0}"/>
              </a:ext>
            </a:extLst>
          </p:cNvPr>
          <p:cNvSpPr>
            <a:spLocks noGrp="1"/>
          </p:cNvSpPr>
          <p:nvPr>
            <p:ph type="dt" sz="half" idx="10"/>
          </p:nvPr>
        </p:nvSpPr>
        <p:spPr/>
        <p:txBody>
          <a:bodyPr/>
          <a:lstStyle/>
          <a:p>
            <a:fld id="{9B4F59C5-6A5A-4C67-B5CD-BC1227FA4421}" type="datetimeFigureOut">
              <a:rPr lang="tr-TR" smtClean="0"/>
              <a:t>9.11.2021</a:t>
            </a:fld>
            <a:endParaRPr lang="tr-TR"/>
          </a:p>
        </p:txBody>
      </p:sp>
      <p:sp>
        <p:nvSpPr>
          <p:cNvPr id="6" name="Alt Bilgi Yer Tutucusu 5">
            <a:extLst>
              <a:ext uri="{FF2B5EF4-FFF2-40B4-BE49-F238E27FC236}">
                <a16:creationId xmlns:a16="http://schemas.microsoft.com/office/drawing/2014/main" xmlns="" id="{83DCA6C6-6506-4363-A75F-F4EB21E5E24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8D1F4A8E-B4CF-49B1-883A-550517B64C91}"/>
              </a:ext>
            </a:extLst>
          </p:cNvPr>
          <p:cNvSpPr>
            <a:spLocks noGrp="1"/>
          </p:cNvSpPr>
          <p:nvPr>
            <p:ph type="sldNum" sz="quarter" idx="12"/>
          </p:nvPr>
        </p:nvSpPr>
        <p:spPr/>
        <p:txBody>
          <a:bodyPr/>
          <a:lstStyle/>
          <a:p>
            <a:fld id="{6CDF84E7-9F09-4DF2-B896-DA07B11A5319}" type="slidenum">
              <a:rPr lang="tr-TR" smtClean="0"/>
              <a:t>‹#›</a:t>
            </a:fld>
            <a:endParaRPr lang="tr-TR"/>
          </a:p>
        </p:txBody>
      </p:sp>
    </p:spTree>
    <p:extLst>
      <p:ext uri="{BB962C8B-B14F-4D97-AF65-F5344CB8AC3E}">
        <p14:creationId xmlns:p14="http://schemas.microsoft.com/office/powerpoint/2010/main" val="2261695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3A6686B-7674-48FC-9ED0-7CAFFC9442A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DA441946-5E84-49D6-9BA1-B1D582B3F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435C3A34-A671-4F06-8104-71F489144B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xmlns="" id="{27F889F1-7EB6-4522-8F03-920CB167ECCF}"/>
              </a:ext>
            </a:extLst>
          </p:cNvPr>
          <p:cNvSpPr>
            <a:spLocks noGrp="1"/>
          </p:cNvSpPr>
          <p:nvPr>
            <p:ph type="dt" sz="half" idx="10"/>
          </p:nvPr>
        </p:nvSpPr>
        <p:spPr/>
        <p:txBody>
          <a:bodyPr/>
          <a:lstStyle/>
          <a:p>
            <a:fld id="{9B4F59C5-6A5A-4C67-B5CD-BC1227FA4421}" type="datetimeFigureOut">
              <a:rPr lang="tr-TR" smtClean="0"/>
              <a:t>9.11.2021</a:t>
            </a:fld>
            <a:endParaRPr lang="tr-TR"/>
          </a:p>
        </p:txBody>
      </p:sp>
      <p:sp>
        <p:nvSpPr>
          <p:cNvPr id="6" name="Alt Bilgi Yer Tutucusu 5">
            <a:extLst>
              <a:ext uri="{FF2B5EF4-FFF2-40B4-BE49-F238E27FC236}">
                <a16:creationId xmlns:a16="http://schemas.microsoft.com/office/drawing/2014/main" xmlns="" id="{D32A5CEC-9F3D-4F61-A9D6-A917C4BB428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B32CA4A1-B4F5-4E0F-8CAA-B87B91453316}"/>
              </a:ext>
            </a:extLst>
          </p:cNvPr>
          <p:cNvSpPr>
            <a:spLocks noGrp="1"/>
          </p:cNvSpPr>
          <p:nvPr>
            <p:ph type="sldNum" sz="quarter" idx="12"/>
          </p:nvPr>
        </p:nvSpPr>
        <p:spPr/>
        <p:txBody>
          <a:bodyPr/>
          <a:lstStyle/>
          <a:p>
            <a:fld id="{6CDF84E7-9F09-4DF2-B896-DA07B11A5319}" type="slidenum">
              <a:rPr lang="tr-TR" smtClean="0"/>
              <a:t>‹#›</a:t>
            </a:fld>
            <a:endParaRPr lang="tr-TR"/>
          </a:p>
        </p:txBody>
      </p:sp>
    </p:spTree>
    <p:extLst>
      <p:ext uri="{BB962C8B-B14F-4D97-AF65-F5344CB8AC3E}">
        <p14:creationId xmlns:p14="http://schemas.microsoft.com/office/powerpoint/2010/main" val="222152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15B6F239-FC43-4601-A2A6-A16AE713B9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D22217C8-A4AE-496E-A9E7-E12BE91CDF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53747AF8-0989-4A14-9172-798167C317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F59C5-6A5A-4C67-B5CD-BC1227FA4421}" type="datetimeFigureOut">
              <a:rPr lang="tr-TR" smtClean="0"/>
              <a:t>9.11.2021</a:t>
            </a:fld>
            <a:endParaRPr lang="tr-TR"/>
          </a:p>
        </p:txBody>
      </p:sp>
      <p:sp>
        <p:nvSpPr>
          <p:cNvPr id="5" name="Alt Bilgi Yer Tutucusu 4">
            <a:extLst>
              <a:ext uri="{FF2B5EF4-FFF2-40B4-BE49-F238E27FC236}">
                <a16:creationId xmlns:a16="http://schemas.microsoft.com/office/drawing/2014/main" xmlns="" id="{783991AB-C319-4586-8126-FBFDCF0E4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8D4E45AC-F6EB-4AD2-93A7-D3E3599A0C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F84E7-9F09-4DF2-B896-DA07B11A5319}" type="slidenum">
              <a:rPr lang="tr-TR" smtClean="0"/>
              <a:t>‹#›</a:t>
            </a:fld>
            <a:endParaRPr lang="tr-TR"/>
          </a:p>
        </p:txBody>
      </p:sp>
    </p:spTree>
    <p:extLst>
      <p:ext uri="{BB962C8B-B14F-4D97-AF65-F5344CB8AC3E}">
        <p14:creationId xmlns:p14="http://schemas.microsoft.com/office/powerpoint/2010/main" val="3810935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4A0B4E2-CCCC-4F4A-852D-0AC87C6DDE70}"/>
              </a:ext>
            </a:extLst>
          </p:cNvPr>
          <p:cNvSpPr>
            <a:spLocks noGrp="1"/>
          </p:cNvSpPr>
          <p:nvPr>
            <p:ph type="ctrTitle"/>
          </p:nvPr>
        </p:nvSpPr>
        <p:spPr>
          <a:xfrm>
            <a:off x="1281404" y="319930"/>
            <a:ext cx="9144000" cy="2387600"/>
          </a:xfrm>
          <a:ln>
            <a:solidFill>
              <a:schemeClr val="tx1"/>
            </a:solidFill>
          </a:ln>
        </p:spPr>
        <p:txBody>
          <a:bodyPr>
            <a:normAutofit fontScale="90000"/>
          </a:bodyPr>
          <a:lstStyle/>
          <a:p>
            <a:r>
              <a:rPr lang="en-US" b="1" dirty="0">
                <a:latin typeface="Arial Narrow" panose="020B0606020202030204" pitchFamily="34" charset="0"/>
              </a:rPr>
              <a:t>Body Temperature </a:t>
            </a:r>
            <a:r>
              <a:rPr lang="tr-TR" b="1" dirty="0">
                <a:latin typeface="Arial Narrow" panose="020B0606020202030204" pitchFamily="34" charset="0"/>
              </a:rPr>
              <a:t/>
            </a:r>
            <a:br>
              <a:rPr lang="tr-TR" b="1" dirty="0">
                <a:latin typeface="Arial Narrow" panose="020B0606020202030204" pitchFamily="34" charset="0"/>
              </a:rPr>
            </a:br>
            <a:r>
              <a:rPr lang="en-US" b="1" dirty="0">
                <a:latin typeface="Arial Narrow" panose="020B0606020202030204" pitchFamily="34" charset="0"/>
              </a:rPr>
              <a:t>and </a:t>
            </a:r>
            <a:r>
              <a:rPr lang="tr-TR" b="1" dirty="0">
                <a:latin typeface="Arial Narrow" panose="020B0606020202030204" pitchFamily="34" charset="0"/>
              </a:rPr>
              <a:t/>
            </a:r>
            <a:br>
              <a:rPr lang="tr-TR" b="1" dirty="0">
                <a:latin typeface="Arial Narrow" panose="020B0606020202030204" pitchFamily="34" charset="0"/>
              </a:rPr>
            </a:br>
            <a:r>
              <a:rPr lang="en-US" b="1" dirty="0">
                <a:latin typeface="Arial Narrow" panose="020B0606020202030204" pitchFamily="34" charset="0"/>
              </a:rPr>
              <a:t>Its Regulation </a:t>
            </a:r>
            <a:endParaRPr lang="tr-TR" b="1" dirty="0">
              <a:latin typeface="Arial Narrow" panose="020B0606020202030204" pitchFamily="34" charset="0"/>
            </a:endParaRPr>
          </a:p>
        </p:txBody>
      </p:sp>
      <p:sp>
        <p:nvSpPr>
          <p:cNvPr id="3" name="Alt Başlık 2">
            <a:extLst>
              <a:ext uri="{FF2B5EF4-FFF2-40B4-BE49-F238E27FC236}">
                <a16:creationId xmlns:a16="http://schemas.microsoft.com/office/drawing/2014/main" xmlns="" id="{2F18F0DE-C855-4991-8917-FE7D79981A40}"/>
              </a:ext>
            </a:extLst>
          </p:cNvPr>
          <p:cNvSpPr>
            <a:spLocks noGrp="1"/>
          </p:cNvSpPr>
          <p:nvPr>
            <p:ph type="subTitle" idx="1"/>
          </p:nvPr>
        </p:nvSpPr>
        <p:spPr>
          <a:xfrm>
            <a:off x="1719942" y="5775649"/>
            <a:ext cx="9144000" cy="919065"/>
          </a:xfrm>
        </p:spPr>
        <p:txBody>
          <a:bodyPr/>
          <a:lstStyle/>
          <a:p>
            <a:r>
              <a:rPr lang="tr-TR" dirty="0" err="1">
                <a:latin typeface="Arial Narrow" panose="020B0606020202030204" pitchFamily="34" charset="0"/>
              </a:rPr>
              <a:t>Assoc</a:t>
            </a:r>
            <a:r>
              <a:rPr lang="tr-TR" dirty="0">
                <a:latin typeface="Arial Narrow" panose="020B0606020202030204" pitchFamily="34" charset="0"/>
              </a:rPr>
              <a:t>. Prof. Yasemin SALGIRLI DEMİRBAŞ</a:t>
            </a:r>
          </a:p>
        </p:txBody>
      </p:sp>
      <p:pic>
        <p:nvPicPr>
          <p:cNvPr id="4" name="Resim 3">
            <a:extLst>
              <a:ext uri="{FF2B5EF4-FFF2-40B4-BE49-F238E27FC236}">
                <a16:creationId xmlns:a16="http://schemas.microsoft.com/office/drawing/2014/main" xmlns="" id="{EC4D2063-A823-4F5C-AC27-069CBE2CD00B}"/>
              </a:ext>
            </a:extLst>
          </p:cNvPr>
          <p:cNvPicPr>
            <a:picLocks noChangeAspect="1"/>
          </p:cNvPicPr>
          <p:nvPr/>
        </p:nvPicPr>
        <p:blipFill>
          <a:blip r:embed="rId2"/>
          <a:stretch>
            <a:fillRect/>
          </a:stretch>
        </p:blipFill>
        <p:spPr>
          <a:xfrm>
            <a:off x="3921909" y="2803412"/>
            <a:ext cx="4871998" cy="2694118"/>
          </a:xfrm>
          <a:prstGeom prst="rect">
            <a:avLst/>
          </a:prstGeom>
        </p:spPr>
      </p:pic>
    </p:spTree>
    <p:extLst>
      <p:ext uri="{BB962C8B-B14F-4D97-AF65-F5344CB8AC3E}">
        <p14:creationId xmlns:p14="http://schemas.microsoft.com/office/powerpoint/2010/main" val="3135508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529A13B-9C1F-4BE7-A722-71635B91C0C2}"/>
              </a:ext>
            </a:extLst>
          </p:cNvPr>
          <p:cNvSpPr>
            <a:spLocks noGrp="1"/>
          </p:cNvSpPr>
          <p:nvPr>
            <p:ph type="title"/>
          </p:nvPr>
        </p:nvSpPr>
        <p:spPr>
          <a:xfrm>
            <a:off x="586273" y="113199"/>
            <a:ext cx="10515600" cy="1325563"/>
          </a:xfrm>
        </p:spPr>
        <p:txBody>
          <a:bodyPr/>
          <a:lstStyle/>
          <a:p>
            <a:r>
              <a:rPr lang="en-US" b="1" dirty="0"/>
              <a:t>Responses to extremes of heat </a:t>
            </a:r>
            <a:endParaRPr lang="tr-TR" b="1" dirty="0"/>
          </a:p>
        </p:txBody>
      </p:sp>
      <p:sp>
        <p:nvSpPr>
          <p:cNvPr id="3" name="İçerik Yer Tutucusu 2">
            <a:extLst>
              <a:ext uri="{FF2B5EF4-FFF2-40B4-BE49-F238E27FC236}">
                <a16:creationId xmlns:a16="http://schemas.microsoft.com/office/drawing/2014/main" xmlns="" id="{942EEACA-6115-4D76-8312-E53CF1DBCEA0}"/>
              </a:ext>
            </a:extLst>
          </p:cNvPr>
          <p:cNvSpPr>
            <a:spLocks noGrp="1"/>
          </p:cNvSpPr>
          <p:nvPr>
            <p:ph idx="1"/>
          </p:nvPr>
        </p:nvSpPr>
        <p:spPr>
          <a:xfrm>
            <a:off x="662474" y="1334277"/>
            <a:ext cx="7119258" cy="5410523"/>
          </a:xfrm>
        </p:spPr>
        <p:txBody>
          <a:bodyPr>
            <a:normAutofit fontScale="55000" lnSpcReduction="20000"/>
          </a:bodyPr>
          <a:lstStyle/>
          <a:p>
            <a:r>
              <a:rPr lang="en-US" dirty="0"/>
              <a:t>The humidity of the air becomes a factor: as humidity increases, evaporation from insensible losses is reduced and less cooling occurs. </a:t>
            </a:r>
            <a:endParaRPr lang="tr-TR" dirty="0"/>
          </a:p>
          <a:p>
            <a:r>
              <a:rPr lang="en-US" dirty="0"/>
              <a:t>Of all domestic animals, cattle and sheep seem to be the most able to withstand extremes of heat. Open‐mouth panting and sweating occur as the temperature increases, and these animals can withstand temperatures as high as 43 °C (109 °F) with humidity above 65%. </a:t>
            </a:r>
            <a:endParaRPr lang="tr-TR" dirty="0"/>
          </a:p>
          <a:p>
            <a:r>
              <a:rPr lang="en-US" dirty="0"/>
              <a:t>The pig cannot tolerate a temperature above 35 °C (95 °F) with humidity above 65%. </a:t>
            </a:r>
            <a:endParaRPr lang="tr-TR" dirty="0"/>
          </a:p>
          <a:p>
            <a:r>
              <a:rPr lang="en-US" dirty="0"/>
              <a:t>The intolerance of pigs to heat is  recognized by transporters of livestock. During periods of heat, the transport of pigs is usually delayed until night, and they often are hosed with water. </a:t>
            </a:r>
            <a:endParaRPr lang="tr-TR" dirty="0"/>
          </a:p>
          <a:p>
            <a:r>
              <a:rPr lang="en-US" dirty="0"/>
              <a:t>Pigs do not sweat copiously, and their small mouth makes them ineffective at panting. In addition, they often have substantial subcutaneous fat.</a:t>
            </a:r>
            <a:endParaRPr lang="tr-TR" dirty="0"/>
          </a:p>
          <a:p>
            <a:r>
              <a:rPr lang="en-US" dirty="0"/>
              <a:t>When the relative humidity is above 65%, the cat cannot withstand prolonged exposure to an environmental temperature of 40 °C (104 °F) or higher. </a:t>
            </a:r>
            <a:endParaRPr lang="tr-TR" dirty="0"/>
          </a:p>
          <a:p>
            <a:r>
              <a:rPr lang="en-US" dirty="0"/>
              <a:t>In addition to panting, the cat can increase evaporative losses by spreading saliva over its hair coat. </a:t>
            </a:r>
            <a:endParaRPr lang="tr-TR" dirty="0"/>
          </a:p>
          <a:p>
            <a:r>
              <a:rPr lang="en-US" dirty="0"/>
              <a:t>Because the dog is effective at panting, it can withstand extreme environmental temperatures better than the cat, but it is in danger of collapse when its rectal temperature reaches 41 °C (106 °F). </a:t>
            </a:r>
            <a:endParaRPr lang="tr-TR" dirty="0"/>
          </a:p>
          <a:p>
            <a:r>
              <a:rPr lang="en-US" dirty="0"/>
              <a:t>In birds, the air sacs are extensions of the lungs that extend into the body cavities. </a:t>
            </a:r>
            <a:endParaRPr lang="tr-TR" dirty="0"/>
          </a:p>
          <a:p>
            <a:r>
              <a:rPr lang="en-US" dirty="0"/>
              <a:t>The body temperature of birds is about 41 °C (106 °F). Pulmonary ventilation air is more likely to cool the body of birds than that of mammals </a:t>
            </a:r>
            <a:r>
              <a:rPr lang="tr-TR" dirty="0"/>
              <a:t>.</a:t>
            </a:r>
            <a:r>
              <a:rPr lang="en-US" dirty="0"/>
              <a:t>because of the larger gradient and because of the closeness of the air to the body organs</a:t>
            </a:r>
            <a:r>
              <a:rPr lang="tr-TR" dirty="0"/>
              <a:t>.</a:t>
            </a:r>
          </a:p>
          <a:p>
            <a:r>
              <a:rPr lang="en-US" dirty="0"/>
              <a:t> It seems that prolonged exposure of a hen to an air temperature of 38 °C (100 °F) is unsafe if the relative humidity is above 75%. A rectal temperature of 45 °C (113 °F) is the upper limit of safety in the chicken.</a:t>
            </a:r>
          </a:p>
          <a:p>
            <a:endParaRPr lang="tr-TR" dirty="0"/>
          </a:p>
        </p:txBody>
      </p:sp>
      <p:pic>
        <p:nvPicPr>
          <p:cNvPr id="4" name="Resim 3">
            <a:extLst>
              <a:ext uri="{FF2B5EF4-FFF2-40B4-BE49-F238E27FC236}">
                <a16:creationId xmlns:a16="http://schemas.microsoft.com/office/drawing/2014/main" xmlns="" id="{0B8664FA-DECB-4DAA-92A8-6E6963328055}"/>
              </a:ext>
            </a:extLst>
          </p:cNvPr>
          <p:cNvPicPr>
            <a:picLocks noChangeAspect="1"/>
          </p:cNvPicPr>
          <p:nvPr/>
        </p:nvPicPr>
        <p:blipFill rotWithShape="1">
          <a:blip r:embed="rId2"/>
          <a:srcRect r="55369" b="9528"/>
          <a:stretch/>
        </p:blipFill>
        <p:spPr>
          <a:xfrm>
            <a:off x="8191889" y="2638716"/>
            <a:ext cx="3825940" cy="3472835"/>
          </a:xfrm>
          <a:prstGeom prst="rect">
            <a:avLst/>
          </a:prstGeom>
        </p:spPr>
      </p:pic>
    </p:spTree>
    <p:extLst>
      <p:ext uri="{BB962C8B-B14F-4D97-AF65-F5344CB8AC3E}">
        <p14:creationId xmlns:p14="http://schemas.microsoft.com/office/powerpoint/2010/main" val="1962663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ED541D6-975F-42CE-A22E-61AB0EC1E5F0}"/>
              </a:ext>
            </a:extLst>
          </p:cNvPr>
          <p:cNvSpPr>
            <a:spLocks noGrp="1"/>
          </p:cNvSpPr>
          <p:nvPr>
            <p:ph type="title"/>
          </p:nvPr>
        </p:nvSpPr>
        <p:spPr>
          <a:xfrm>
            <a:off x="716902" y="271819"/>
            <a:ext cx="10515600" cy="1325563"/>
          </a:xfrm>
        </p:spPr>
        <p:txBody>
          <a:bodyPr/>
          <a:lstStyle/>
          <a:p>
            <a:r>
              <a:rPr lang="tr-TR" b="1" dirty="0" err="1"/>
              <a:t>Physiologic</a:t>
            </a:r>
            <a:r>
              <a:rPr lang="tr-TR" b="1" dirty="0"/>
              <a:t> </a:t>
            </a:r>
            <a:r>
              <a:rPr lang="tr-TR" b="1" dirty="0" err="1"/>
              <a:t>responses</a:t>
            </a:r>
            <a:r>
              <a:rPr lang="tr-TR" b="1" dirty="0"/>
              <a:t> </a:t>
            </a:r>
            <a:r>
              <a:rPr lang="tr-TR" b="1" dirty="0" err="1"/>
              <a:t>to</a:t>
            </a:r>
            <a:r>
              <a:rPr lang="tr-TR" b="1" dirty="0"/>
              <a:t> </a:t>
            </a:r>
            <a:r>
              <a:rPr lang="tr-TR" b="1" dirty="0" err="1"/>
              <a:t>cold</a:t>
            </a:r>
            <a:r>
              <a:rPr lang="tr-TR" dirty="0"/>
              <a:t/>
            </a:r>
            <a:br>
              <a:rPr lang="tr-TR" dirty="0"/>
            </a:br>
            <a:endParaRPr lang="tr-TR" dirty="0"/>
          </a:p>
        </p:txBody>
      </p:sp>
      <p:sp>
        <p:nvSpPr>
          <p:cNvPr id="3" name="İçerik Yer Tutucusu 2">
            <a:extLst>
              <a:ext uri="{FF2B5EF4-FFF2-40B4-BE49-F238E27FC236}">
                <a16:creationId xmlns:a16="http://schemas.microsoft.com/office/drawing/2014/main" xmlns="" id="{35CBF2DC-1F3F-46A9-94ED-BE37E90CF816}"/>
              </a:ext>
            </a:extLst>
          </p:cNvPr>
          <p:cNvSpPr>
            <a:spLocks noGrp="1"/>
          </p:cNvSpPr>
          <p:nvPr>
            <p:ph idx="1"/>
          </p:nvPr>
        </p:nvSpPr>
        <p:spPr>
          <a:xfrm>
            <a:off x="408991" y="1359093"/>
            <a:ext cx="7130144" cy="5312295"/>
          </a:xfrm>
        </p:spPr>
        <p:txBody>
          <a:bodyPr>
            <a:normAutofit fontScale="55000" lnSpcReduction="20000"/>
          </a:bodyPr>
          <a:lstStyle/>
          <a:p>
            <a:r>
              <a:rPr lang="en-US" dirty="0"/>
              <a:t>Cold activates body heating mechanisms, just as excess heat activates body cooling mechanisms. </a:t>
            </a:r>
            <a:endParaRPr lang="tr-TR" dirty="0"/>
          </a:p>
          <a:p>
            <a:r>
              <a:rPr lang="en-US" dirty="0"/>
              <a:t>With excess cooling, heat is either conserved by reducing heat loss or is generated to compensate for that which is lost. The physiologic responses to cold are activated by blood temperature and local reflexes, as are the responses to heat.</a:t>
            </a:r>
          </a:p>
          <a:p>
            <a:r>
              <a:rPr lang="en-US" b="1" dirty="0"/>
              <a:t>Reduction of heat loss </a:t>
            </a:r>
            <a:endParaRPr lang="tr-TR" b="1" dirty="0"/>
          </a:p>
          <a:p>
            <a:r>
              <a:rPr lang="en-US" dirty="0"/>
              <a:t>In an attempt to reduce heat loss, animals instinctively curl up when they lie down. </a:t>
            </a:r>
            <a:endParaRPr lang="tr-TR" dirty="0"/>
          </a:p>
          <a:p>
            <a:r>
              <a:rPr lang="en-US" dirty="0"/>
              <a:t>This behavioral response reduces the surface area exposed to the cold. </a:t>
            </a:r>
            <a:endParaRPr lang="tr-TR" dirty="0"/>
          </a:p>
          <a:p>
            <a:r>
              <a:rPr lang="en-US" dirty="0"/>
              <a:t>To increase the insulation value of their hair or fur, piloerection occurs. </a:t>
            </a:r>
            <a:endParaRPr lang="tr-TR" dirty="0"/>
          </a:p>
          <a:p>
            <a:r>
              <a:rPr lang="en-US" dirty="0"/>
              <a:t>In this process the hair is made to become more erect by the arrector pili muscle of the hair follicle. </a:t>
            </a:r>
            <a:endParaRPr lang="tr-TR" dirty="0"/>
          </a:p>
          <a:p>
            <a:r>
              <a:rPr lang="en-US" dirty="0"/>
              <a:t>With sustained exposure to cold, the hair coat thickens and the amount of subcutaneous fat increases. </a:t>
            </a:r>
            <a:endParaRPr lang="tr-TR" dirty="0"/>
          </a:p>
          <a:p>
            <a:r>
              <a:rPr lang="en-US" dirty="0"/>
              <a:t>In contrast to vasodilation, which occurs to accommodate heat loss, the peripheral vessels are constricted by an increase in vasoconstrictor tone. </a:t>
            </a:r>
            <a:endParaRPr lang="tr-TR" dirty="0"/>
          </a:p>
          <a:p>
            <a:r>
              <a:rPr lang="en-US" dirty="0"/>
              <a:t>Heat is also conserved by the arrangement of the deep blood vessels that supply the legs of animals. </a:t>
            </a:r>
            <a:endParaRPr lang="tr-TR" dirty="0"/>
          </a:p>
          <a:p>
            <a:r>
              <a:rPr lang="en-US" dirty="0"/>
              <a:t>Blood returning in the veins from the colder legs is close to the warmer blood in the arteries directed to the legs. </a:t>
            </a:r>
            <a:endParaRPr lang="tr-TR" dirty="0"/>
          </a:p>
          <a:p>
            <a:r>
              <a:rPr lang="en-US" dirty="0"/>
              <a:t>Because of the temperature differences, heat is transferred from the arteries to the veins; this decreases the gradient for heat loss from the arterial blood to the environment. This arrangement of blood vessels is known as a </a:t>
            </a:r>
            <a:r>
              <a:rPr lang="en-US" b="1" dirty="0"/>
              <a:t>countercurrent system.</a:t>
            </a:r>
          </a:p>
          <a:p>
            <a:endParaRPr lang="tr-TR" dirty="0"/>
          </a:p>
        </p:txBody>
      </p:sp>
      <p:pic>
        <p:nvPicPr>
          <p:cNvPr id="5" name="Resim 4">
            <a:extLst>
              <a:ext uri="{FF2B5EF4-FFF2-40B4-BE49-F238E27FC236}">
                <a16:creationId xmlns:a16="http://schemas.microsoft.com/office/drawing/2014/main" xmlns="" id="{0E9E1435-51A3-4288-A6E2-0F965DAD8F0A}"/>
              </a:ext>
            </a:extLst>
          </p:cNvPr>
          <p:cNvPicPr>
            <a:picLocks noChangeAspect="1"/>
          </p:cNvPicPr>
          <p:nvPr/>
        </p:nvPicPr>
        <p:blipFill>
          <a:blip r:embed="rId2"/>
          <a:stretch>
            <a:fillRect/>
          </a:stretch>
        </p:blipFill>
        <p:spPr>
          <a:xfrm>
            <a:off x="8135629" y="3547706"/>
            <a:ext cx="3810000" cy="3038475"/>
          </a:xfrm>
          <a:prstGeom prst="rect">
            <a:avLst/>
          </a:prstGeom>
        </p:spPr>
      </p:pic>
      <p:pic>
        <p:nvPicPr>
          <p:cNvPr id="4098" name="Picture 2" descr="countercurrent heat exchanger ile ilgili gÃ¶rsel sonucu">
            <a:extLst>
              <a:ext uri="{FF2B5EF4-FFF2-40B4-BE49-F238E27FC236}">
                <a16:creationId xmlns:a16="http://schemas.microsoft.com/office/drawing/2014/main" xmlns="" id="{B76F2268-AA12-4E38-A88F-FB9BB167B2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5629" y="1139879"/>
            <a:ext cx="3810000" cy="170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6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ED541D6-975F-42CE-A22E-61AB0EC1E5F0}"/>
              </a:ext>
            </a:extLst>
          </p:cNvPr>
          <p:cNvSpPr>
            <a:spLocks noGrp="1"/>
          </p:cNvSpPr>
          <p:nvPr>
            <p:ph type="title"/>
          </p:nvPr>
        </p:nvSpPr>
        <p:spPr>
          <a:xfrm>
            <a:off x="716902" y="271819"/>
            <a:ext cx="10515600" cy="1325563"/>
          </a:xfrm>
        </p:spPr>
        <p:txBody>
          <a:bodyPr/>
          <a:lstStyle/>
          <a:p>
            <a:r>
              <a:rPr lang="tr-TR" b="1" dirty="0" err="1"/>
              <a:t>Physiologic</a:t>
            </a:r>
            <a:r>
              <a:rPr lang="tr-TR" b="1" dirty="0"/>
              <a:t> </a:t>
            </a:r>
            <a:r>
              <a:rPr lang="tr-TR" b="1" dirty="0" err="1"/>
              <a:t>responses</a:t>
            </a:r>
            <a:r>
              <a:rPr lang="tr-TR" b="1" dirty="0"/>
              <a:t> </a:t>
            </a:r>
            <a:r>
              <a:rPr lang="tr-TR" b="1" dirty="0" err="1"/>
              <a:t>to</a:t>
            </a:r>
            <a:r>
              <a:rPr lang="tr-TR" b="1" dirty="0"/>
              <a:t> </a:t>
            </a:r>
            <a:r>
              <a:rPr lang="tr-TR" b="1" dirty="0" err="1"/>
              <a:t>cold</a:t>
            </a:r>
            <a:r>
              <a:rPr lang="tr-TR" dirty="0"/>
              <a:t/>
            </a:r>
            <a:br>
              <a:rPr lang="tr-TR" dirty="0"/>
            </a:br>
            <a:endParaRPr lang="tr-TR" dirty="0"/>
          </a:p>
        </p:txBody>
      </p:sp>
      <p:sp>
        <p:nvSpPr>
          <p:cNvPr id="3" name="İçerik Yer Tutucusu 2">
            <a:extLst>
              <a:ext uri="{FF2B5EF4-FFF2-40B4-BE49-F238E27FC236}">
                <a16:creationId xmlns:a16="http://schemas.microsoft.com/office/drawing/2014/main" xmlns="" id="{35CBF2DC-1F3F-46A9-94ED-BE37E90CF816}"/>
              </a:ext>
            </a:extLst>
          </p:cNvPr>
          <p:cNvSpPr>
            <a:spLocks noGrp="1"/>
          </p:cNvSpPr>
          <p:nvPr>
            <p:ph idx="1"/>
          </p:nvPr>
        </p:nvSpPr>
        <p:spPr>
          <a:xfrm>
            <a:off x="408991" y="1147665"/>
            <a:ext cx="7074160" cy="5887617"/>
          </a:xfrm>
        </p:spPr>
        <p:txBody>
          <a:bodyPr>
            <a:normAutofit fontScale="62500" lnSpcReduction="20000"/>
          </a:bodyPr>
          <a:lstStyle/>
          <a:p>
            <a:r>
              <a:rPr lang="en-US" b="1" dirty="0"/>
              <a:t>Increase in heat production </a:t>
            </a:r>
            <a:endParaRPr lang="tr-TR" b="1" dirty="0"/>
          </a:p>
          <a:p>
            <a:r>
              <a:rPr lang="en-US" dirty="0"/>
              <a:t>When the ability to reduce heat loss is not adequate to maintain a normal body temperature, heat must be produced. </a:t>
            </a:r>
            <a:endParaRPr lang="tr-TR" dirty="0"/>
          </a:p>
          <a:p>
            <a:r>
              <a:rPr lang="en-US" dirty="0"/>
              <a:t>The temperature to which body temperature decreases before heat generation begins is known as the critical temperature. </a:t>
            </a:r>
            <a:endParaRPr lang="tr-TR" dirty="0"/>
          </a:p>
          <a:p>
            <a:r>
              <a:rPr lang="en-US" dirty="0"/>
              <a:t>Among farm animals, cattle and sheep have the lowest critical temperature, which means that they are better suited to withstand cold. </a:t>
            </a:r>
            <a:endParaRPr lang="tr-TR" dirty="0"/>
          </a:p>
          <a:p>
            <a:r>
              <a:rPr lang="en-US" dirty="0"/>
              <a:t>Shivering is one means by which heat is generated. </a:t>
            </a:r>
            <a:endParaRPr lang="tr-TR" dirty="0"/>
          </a:p>
          <a:p>
            <a:r>
              <a:rPr lang="en-US" dirty="0"/>
              <a:t>Shivering is a generalized rhythmic contraction of muscles. </a:t>
            </a:r>
            <a:endParaRPr lang="tr-TR" dirty="0"/>
          </a:p>
          <a:p>
            <a:r>
              <a:rPr lang="en-US" dirty="0"/>
              <a:t>Because 30–50% of the energy of muscle contraction is converted to heat, the seemingly spasmodic contraction of muscle serves a useful purpose. </a:t>
            </a:r>
            <a:endParaRPr lang="tr-TR" dirty="0"/>
          </a:p>
          <a:p>
            <a:r>
              <a:rPr lang="en-US" dirty="0"/>
              <a:t>Other methods are used to generate heat in addition to shivering. </a:t>
            </a:r>
            <a:endParaRPr lang="tr-TR" dirty="0"/>
          </a:p>
          <a:p>
            <a:r>
              <a:rPr lang="en-US" dirty="0"/>
              <a:t>Epinephrine and norepinephrine are both released in increased amounts in the cold. Brown fat is an important source of thermogenesis. </a:t>
            </a:r>
            <a:endParaRPr lang="tr-TR" dirty="0"/>
          </a:p>
          <a:p>
            <a:r>
              <a:rPr lang="en-US" dirty="0"/>
              <a:t>Epinephrine and norepinephrine are the stimuli for increased metabolism of brown fat. In addition to hibernating animals, brown fat is also found in newborn mammals. </a:t>
            </a:r>
            <a:endParaRPr lang="tr-TR" dirty="0"/>
          </a:p>
          <a:p>
            <a:r>
              <a:rPr lang="en-US" dirty="0"/>
              <a:t>Epinephrine and norepinephrine have calorigenic effects on other cells as well, and the calorigenic effects are potentiated by thyroid hormone. Thyroid hormone is secreted in increased amounts during periods of cold.</a:t>
            </a:r>
          </a:p>
          <a:p>
            <a:endParaRPr lang="tr-TR" dirty="0"/>
          </a:p>
        </p:txBody>
      </p:sp>
      <p:pic>
        <p:nvPicPr>
          <p:cNvPr id="4" name="Resim 3">
            <a:extLst>
              <a:ext uri="{FF2B5EF4-FFF2-40B4-BE49-F238E27FC236}">
                <a16:creationId xmlns:a16="http://schemas.microsoft.com/office/drawing/2014/main" xmlns="" id="{4C5F5A1E-1969-4506-A346-08219A3A4851}"/>
              </a:ext>
            </a:extLst>
          </p:cNvPr>
          <p:cNvPicPr>
            <a:picLocks noChangeAspect="1"/>
          </p:cNvPicPr>
          <p:nvPr/>
        </p:nvPicPr>
        <p:blipFill>
          <a:blip r:embed="rId2"/>
          <a:stretch>
            <a:fillRect/>
          </a:stretch>
        </p:blipFill>
        <p:spPr>
          <a:xfrm>
            <a:off x="7960019" y="3209731"/>
            <a:ext cx="4001631" cy="3004359"/>
          </a:xfrm>
          <a:prstGeom prst="rect">
            <a:avLst/>
          </a:prstGeom>
        </p:spPr>
      </p:pic>
    </p:spTree>
    <p:extLst>
      <p:ext uri="{BB962C8B-B14F-4D97-AF65-F5344CB8AC3E}">
        <p14:creationId xmlns:p14="http://schemas.microsoft.com/office/powerpoint/2010/main" val="1605384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9962F94-B7AE-4171-BD5F-1F943708F803}"/>
              </a:ext>
            </a:extLst>
          </p:cNvPr>
          <p:cNvSpPr>
            <a:spLocks noGrp="1"/>
          </p:cNvSpPr>
          <p:nvPr>
            <p:ph type="title"/>
          </p:nvPr>
        </p:nvSpPr>
        <p:spPr>
          <a:xfrm>
            <a:off x="670249" y="94537"/>
            <a:ext cx="10515600" cy="1325563"/>
          </a:xfrm>
        </p:spPr>
        <p:txBody>
          <a:bodyPr/>
          <a:lstStyle/>
          <a:p>
            <a:r>
              <a:rPr lang="tr-TR" b="1" dirty="0" err="1"/>
              <a:t>Hibernation</a:t>
            </a:r>
            <a:endParaRPr lang="tr-TR" b="1" dirty="0"/>
          </a:p>
        </p:txBody>
      </p:sp>
      <p:sp>
        <p:nvSpPr>
          <p:cNvPr id="3" name="İçerik Yer Tutucusu 2">
            <a:extLst>
              <a:ext uri="{FF2B5EF4-FFF2-40B4-BE49-F238E27FC236}">
                <a16:creationId xmlns:a16="http://schemas.microsoft.com/office/drawing/2014/main" xmlns="" id="{6A0CB7D3-FAC1-4C17-B52F-75A39F2455C2}"/>
              </a:ext>
            </a:extLst>
          </p:cNvPr>
          <p:cNvSpPr>
            <a:spLocks noGrp="1"/>
          </p:cNvSpPr>
          <p:nvPr>
            <p:ph idx="1"/>
          </p:nvPr>
        </p:nvSpPr>
        <p:spPr>
          <a:xfrm>
            <a:off x="569167" y="1147665"/>
            <a:ext cx="8005666" cy="5505061"/>
          </a:xfrm>
        </p:spPr>
        <p:txBody>
          <a:bodyPr>
            <a:normAutofit fontScale="55000" lnSpcReduction="20000"/>
          </a:bodyPr>
          <a:lstStyle/>
          <a:p>
            <a:r>
              <a:rPr lang="en-US" dirty="0"/>
              <a:t>Hibernation is the act of resting in a dormant state in a protected burrow. </a:t>
            </a:r>
            <a:endParaRPr lang="tr-TR" dirty="0"/>
          </a:p>
          <a:p>
            <a:r>
              <a:rPr lang="en-US" dirty="0"/>
              <a:t>This definition has recently returned to favor. </a:t>
            </a:r>
            <a:endParaRPr lang="tr-TR" dirty="0"/>
          </a:p>
          <a:p>
            <a:r>
              <a:rPr lang="en-US" dirty="0"/>
              <a:t>Formerly, it was proposed that Hibernation is the assumption of a state of greatly reduced core temperature by a mammal or a bird which has its active body temperature near 37 °C, meanwhile retaining the capability of spontaneously rewarming back to the normal homeothermic level without absorbing heat from its environment  (</a:t>
            </a:r>
            <a:r>
              <a:rPr lang="en-US" dirty="0" err="1"/>
              <a:t>Menaker</a:t>
            </a:r>
            <a:r>
              <a:rPr lang="en-US" dirty="0"/>
              <a:t>, 1962).</a:t>
            </a:r>
          </a:p>
          <a:p>
            <a:r>
              <a:rPr lang="en-US" dirty="0"/>
              <a:t>According to the former definition, bears were not considered to be true hibernators because their core body temperature was not greatly reduced. </a:t>
            </a:r>
            <a:endParaRPr lang="tr-TR" dirty="0"/>
          </a:p>
          <a:p>
            <a:r>
              <a:rPr lang="en-US" dirty="0"/>
              <a:t>The core body temperature of bears is reduced by only 6.8 °C during their dormancy, as opposed to a reduction of 20–30 °C by animals that were considered to be true hibernators. </a:t>
            </a:r>
            <a:endParaRPr lang="tr-TR" dirty="0"/>
          </a:p>
          <a:p>
            <a:r>
              <a:rPr lang="en-US" dirty="0"/>
              <a:t>The lesser reduction in body temperature of the bear is now believed to be a biologic protection for hibernating bears; accordingly, they are considered true hibernators.</a:t>
            </a:r>
            <a:endParaRPr lang="tr-TR" dirty="0"/>
          </a:p>
          <a:p>
            <a:r>
              <a:rPr lang="en-US" dirty="0"/>
              <a:t> Because of their large body mass, it is thought that too much time would be involved in their revival to activity if their body temperature were lowered by 20–30 °C. </a:t>
            </a:r>
            <a:endParaRPr lang="tr-TR" dirty="0"/>
          </a:p>
          <a:p>
            <a:r>
              <a:rPr lang="en-US" dirty="0"/>
              <a:t>The longer revival time would make them easy victim to another cannibalistic bear that had revived. </a:t>
            </a:r>
            <a:endParaRPr lang="tr-TR" dirty="0"/>
          </a:p>
          <a:p>
            <a:r>
              <a:rPr lang="en-US" b="1" dirty="0"/>
              <a:t>The characteristics of hibernation are as follows</a:t>
            </a:r>
            <a:r>
              <a:rPr lang="tr-TR" b="1" dirty="0"/>
              <a:t>:</a:t>
            </a:r>
          </a:p>
          <a:p>
            <a:pPr lvl="1"/>
            <a:r>
              <a:rPr lang="en-US" b="1" dirty="0"/>
              <a:t>1 Hibernation is a process involving warm‐blooded animals.</a:t>
            </a:r>
            <a:endParaRPr lang="tr-TR" b="1" dirty="0"/>
          </a:p>
          <a:p>
            <a:pPr lvl="1"/>
            <a:r>
              <a:rPr lang="en-US" b="1" dirty="0"/>
              <a:t>2 The process is autonomous: the animal induces and reverses it by some self‐contained mechanism. </a:t>
            </a:r>
            <a:endParaRPr lang="tr-TR" b="1" dirty="0"/>
          </a:p>
          <a:p>
            <a:pPr lvl="1"/>
            <a:r>
              <a:rPr lang="en-US" b="1" dirty="0"/>
              <a:t>3 The process is radical: changes involve not only overt physiologic functioning, but also cellular and subcellular changes. </a:t>
            </a:r>
            <a:endParaRPr lang="tr-TR" b="1" dirty="0"/>
          </a:p>
          <a:p>
            <a:pPr lvl="1"/>
            <a:r>
              <a:rPr lang="en-US" b="1" dirty="0"/>
              <a:t>4 All physiologic functions continue, but at a reduced rate. </a:t>
            </a:r>
            <a:endParaRPr lang="tr-TR" b="1" dirty="0"/>
          </a:p>
          <a:p>
            <a:pPr lvl="1"/>
            <a:r>
              <a:rPr lang="en-US" b="1" dirty="0"/>
              <a:t>5 During the process, body temperature is lowered significantly to a level compatible with survival for the species.</a:t>
            </a:r>
          </a:p>
          <a:p>
            <a:endParaRPr lang="tr-TR" dirty="0"/>
          </a:p>
        </p:txBody>
      </p:sp>
      <p:pic>
        <p:nvPicPr>
          <p:cNvPr id="5" name="Resim 4">
            <a:extLst>
              <a:ext uri="{FF2B5EF4-FFF2-40B4-BE49-F238E27FC236}">
                <a16:creationId xmlns:a16="http://schemas.microsoft.com/office/drawing/2014/main" xmlns="" id="{400A5621-9483-4579-83B6-2550087904D9}"/>
              </a:ext>
            </a:extLst>
          </p:cNvPr>
          <p:cNvPicPr>
            <a:picLocks noChangeAspect="1"/>
          </p:cNvPicPr>
          <p:nvPr/>
        </p:nvPicPr>
        <p:blipFill>
          <a:blip r:embed="rId2"/>
          <a:stretch>
            <a:fillRect/>
          </a:stretch>
        </p:blipFill>
        <p:spPr>
          <a:xfrm>
            <a:off x="8897128" y="3900195"/>
            <a:ext cx="3047613" cy="1875454"/>
          </a:xfrm>
          <a:prstGeom prst="rect">
            <a:avLst/>
          </a:prstGeom>
        </p:spPr>
      </p:pic>
      <p:pic>
        <p:nvPicPr>
          <p:cNvPr id="6" name="Resim 5">
            <a:extLst>
              <a:ext uri="{FF2B5EF4-FFF2-40B4-BE49-F238E27FC236}">
                <a16:creationId xmlns:a16="http://schemas.microsoft.com/office/drawing/2014/main" xmlns="" id="{CB86304C-3596-45FC-8EE7-A3BCACF97C2B}"/>
              </a:ext>
            </a:extLst>
          </p:cNvPr>
          <p:cNvPicPr>
            <a:picLocks noChangeAspect="1"/>
          </p:cNvPicPr>
          <p:nvPr/>
        </p:nvPicPr>
        <p:blipFill>
          <a:blip r:embed="rId3"/>
          <a:stretch>
            <a:fillRect/>
          </a:stretch>
        </p:blipFill>
        <p:spPr>
          <a:xfrm>
            <a:off x="8842700" y="1415191"/>
            <a:ext cx="3095129" cy="2065078"/>
          </a:xfrm>
          <a:prstGeom prst="rect">
            <a:avLst/>
          </a:prstGeom>
        </p:spPr>
      </p:pic>
    </p:spTree>
    <p:extLst>
      <p:ext uri="{BB962C8B-B14F-4D97-AF65-F5344CB8AC3E}">
        <p14:creationId xmlns:p14="http://schemas.microsoft.com/office/powerpoint/2010/main" val="1989727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FBDF5A8-C66C-4E31-B389-10C0939BC9C5}"/>
              </a:ext>
            </a:extLst>
          </p:cNvPr>
          <p:cNvSpPr>
            <a:spLocks noGrp="1"/>
          </p:cNvSpPr>
          <p:nvPr>
            <p:ph type="title"/>
          </p:nvPr>
        </p:nvSpPr>
        <p:spPr>
          <a:xfrm>
            <a:off x="838200" y="141191"/>
            <a:ext cx="10515600" cy="1325563"/>
          </a:xfrm>
        </p:spPr>
        <p:txBody>
          <a:bodyPr/>
          <a:lstStyle/>
          <a:p>
            <a:r>
              <a:rPr lang="en-US" b="1" dirty="0"/>
              <a:t>Awakening from hibernation </a:t>
            </a:r>
            <a:endParaRPr lang="tr-TR" b="1" dirty="0"/>
          </a:p>
        </p:txBody>
      </p:sp>
      <p:sp>
        <p:nvSpPr>
          <p:cNvPr id="3" name="İçerik Yer Tutucusu 2">
            <a:extLst>
              <a:ext uri="{FF2B5EF4-FFF2-40B4-BE49-F238E27FC236}">
                <a16:creationId xmlns:a16="http://schemas.microsoft.com/office/drawing/2014/main" xmlns="" id="{EABE0D00-DA05-406C-AA23-2AF8DD2DEF27}"/>
              </a:ext>
            </a:extLst>
          </p:cNvPr>
          <p:cNvSpPr>
            <a:spLocks noGrp="1"/>
          </p:cNvSpPr>
          <p:nvPr>
            <p:ph idx="1"/>
          </p:nvPr>
        </p:nvSpPr>
        <p:spPr>
          <a:xfrm>
            <a:off x="726232" y="1466753"/>
            <a:ext cx="5777205" cy="4887394"/>
          </a:xfrm>
        </p:spPr>
        <p:txBody>
          <a:bodyPr>
            <a:normAutofit fontScale="55000" lnSpcReduction="20000"/>
          </a:bodyPr>
          <a:lstStyle/>
          <a:p>
            <a:r>
              <a:rPr lang="en-US" dirty="0"/>
              <a:t>Hibernating animals awake from their dormant state periodically. </a:t>
            </a:r>
            <a:endParaRPr lang="tr-TR" dirty="0"/>
          </a:p>
          <a:p>
            <a:r>
              <a:rPr lang="en-US" dirty="0"/>
              <a:t>For example, the kidneys continue to form urine and the animal has a need to urinate. </a:t>
            </a:r>
            <a:endParaRPr lang="tr-TR" dirty="0"/>
          </a:p>
          <a:p>
            <a:r>
              <a:rPr lang="en-US" dirty="0"/>
              <a:t>A protective mechanism against profound cooling also exists in winter hibernators. </a:t>
            </a:r>
            <a:endParaRPr lang="tr-TR" dirty="0"/>
          </a:p>
          <a:p>
            <a:r>
              <a:rPr lang="en-US" dirty="0"/>
              <a:t>If the body temperature declines to levels near freezing, the animal awakes and rapidly rewarms.</a:t>
            </a:r>
          </a:p>
          <a:p>
            <a:r>
              <a:rPr lang="en-US" b="1" dirty="0"/>
              <a:t>Brown fat versus white fat </a:t>
            </a:r>
            <a:endParaRPr lang="tr-TR" b="1" dirty="0"/>
          </a:p>
          <a:p>
            <a:r>
              <a:rPr lang="en-US" i="1" dirty="0"/>
              <a:t>Brown fat is a connective tissue with a color that results from cytochrome pigments and a high density of mitochondria. It is typically found in hibernating animals and in smaller species. It is also present in the newborn of many species and disappears within the first few months of life. Its usual location is in the subcutaneous region between the scapulae (shoulder blades) and in the region of the kidneys as well as within the myocardium. The ability of hibernators to elevate their body temperature from reduced levels to the temperature necessary for arousal (</a:t>
            </a:r>
            <a:r>
              <a:rPr lang="en-US" i="1" dirty="0" err="1"/>
              <a:t>nonshivering</a:t>
            </a:r>
            <a:r>
              <a:rPr lang="en-US" i="1" dirty="0"/>
              <a:t> thermogenesis) is facilitated by their depots of brown fat. Brown fat differs from white fat not only in color, but also in metabolic characteristics. When brown fat cells are stimulated, they consume oxygen and produce heat at a high rate.</a:t>
            </a:r>
          </a:p>
          <a:p>
            <a:endParaRPr lang="tr-TR" dirty="0"/>
          </a:p>
        </p:txBody>
      </p:sp>
      <p:pic>
        <p:nvPicPr>
          <p:cNvPr id="4" name="Resim 3">
            <a:extLst>
              <a:ext uri="{FF2B5EF4-FFF2-40B4-BE49-F238E27FC236}">
                <a16:creationId xmlns:a16="http://schemas.microsoft.com/office/drawing/2014/main" xmlns="" id="{4DA18A3E-075D-4613-85A8-BA22874BCE5F}"/>
              </a:ext>
            </a:extLst>
          </p:cNvPr>
          <p:cNvPicPr>
            <a:picLocks noChangeAspect="1"/>
          </p:cNvPicPr>
          <p:nvPr/>
        </p:nvPicPr>
        <p:blipFill>
          <a:blip r:embed="rId2"/>
          <a:stretch>
            <a:fillRect/>
          </a:stretch>
        </p:blipFill>
        <p:spPr>
          <a:xfrm>
            <a:off x="6819750" y="3359021"/>
            <a:ext cx="4973954" cy="2039321"/>
          </a:xfrm>
          <a:prstGeom prst="rect">
            <a:avLst/>
          </a:prstGeom>
        </p:spPr>
      </p:pic>
      <p:pic>
        <p:nvPicPr>
          <p:cNvPr id="5" name="Resim 4">
            <a:extLst>
              <a:ext uri="{FF2B5EF4-FFF2-40B4-BE49-F238E27FC236}">
                <a16:creationId xmlns:a16="http://schemas.microsoft.com/office/drawing/2014/main" xmlns="" id="{29C7532B-B559-4D00-94DC-BB0330D24959}"/>
              </a:ext>
            </a:extLst>
          </p:cNvPr>
          <p:cNvPicPr>
            <a:picLocks noChangeAspect="1"/>
          </p:cNvPicPr>
          <p:nvPr/>
        </p:nvPicPr>
        <p:blipFill>
          <a:blip r:embed="rId3"/>
          <a:stretch>
            <a:fillRect/>
          </a:stretch>
        </p:blipFill>
        <p:spPr>
          <a:xfrm>
            <a:off x="7462546" y="1459658"/>
            <a:ext cx="3238500" cy="1714500"/>
          </a:xfrm>
          <a:prstGeom prst="rect">
            <a:avLst/>
          </a:prstGeom>
        </p:spPr>
      </p:pic>
    </p:spTree>
    <p:extLst>
      <p:ext uri="{BB962C8B-B14F-4D97-AF65-F5344CB8AC3E}">
        <p14:creationId xmlns:p14="http://schemas.microsoft.com/office/powerpoint/2010/main" val="3932289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F012CEB-E818-4B9F-94AE-38E05E83C1E4}"/>
              </a:ext>
            </a:extLst>
          </p:cNvPr>
          <p:cNvSpPr>
            <a:spLocks noGrp="1"/>
          </p:cNvSpPr>
          <p:nvPr>
            <p:ph type="title"/>
          </p:nvPr>
        </p:nvSpPr>
        <p:spPr/>
        <p:txBody>
          <a:bodyPr/>
          <a:lstStyle/>
          <a:p>
            <a:r>
              <a:rPr lang="en-US" b="1" dirty="0"/>
              <a:t>Hypothermia </a:t>
            </a:r>
            <a:endParaRPr lang="tr-TR" b="1" dirty="0"/>
          </a:p>
        </p:txBody>
      </p:sp>
      <p:sp>
        <p:nvSpPr>
          <p:cNvPr id="3" name="İçerik Yer Tutucusu 2">
            <a:extLst>
              <a:ext uri="{FF2B5EF4-FFF2-40B4-BE49-F238E27FC236}">
                <a16:creationId xmlns:a16="http://schemas.microsoft.com/office/drawing/2014/main" xmlns="" id="{1A0C65C2-8D3A-47D0-9D79-CAD5D7FEDB02}"/>
              </a:ext>
            </a:extLst>
          </p:cNvPr>
          <p:cNvSpPr>
            <a:spLocks noGrp="1"/>
          </p:cNvSpPr>
          <p:nvPr>
            <p:ph idx="1"/>
          </p:nvPr>
        </p:nvSpPr>
        <p:spPr>
          <a:xfrm>
            <a:off x="625151" y="1690688"/>
            <a:ext cx="6400800" cy="5027353"/>
          </a:xfrm>
        </p:spPr>
        <p:txBody>
          <a:bodyPr>
            <a:normAutofit fontScale="62500" lnSpcReduction="20000"/>
          </a:bodyPr>
          <a:lstStyle/>
          <a:p>
            <a:r>
              <a:rPr lang="en-US" dirty="0"/>
              <a:t>Hypothermia can readily occur during central nervous system anesthesia because the hypothalamic response to cold blood is depressed. </a:t>
            </a:r>
            <a:endParaRPr lang="tr-TR" dirty="0"/>
          </a:p>
          <a:p>
            <a:r>
              <a:rPr lang="en-US" dirty="0"/>
              <a:t>It normally occurs as a result of prolonged exposure to cold, coupled with an inability of the heat‐conserving and heat‐generating mechanisms to keep pace. T</a:t>
            </a:r>
            <a:endParaRPr lang="tr-TR" dirty="0"/>
          </a:p>
          <a:p>
            <a:r>
              <a:rPr lang="tr-TR" dirty="0"/>
              <a:t>T</a:t>
            </a:r>
            <a:r>
              <a:rPr lang="en-US" dirty="0" err="1"/>
              <a:t>olerance</a:t>
            </a:r>
            <a:r>
              <a:rPr lang="en-US" dirty="0"/>
              <a:t> to lowered body temperatures varies among species. </a:t>
            </a:r>
            <a:endParaRPr lang="tr-TR" dirty="0"/>
          </a:p>
          <a:p>
            <a:r>
              <a:rPr lang="en-US" dirty="0"/>
              <a:t>In dogs, death can occur when the rectal temperature approximates 25 °C (77 °F).</a:t>
            </a:r>
            <a:endParaRPr lang="tr-TR" dirty="0"/>
          </a:p>
          <a:p>
            <a:r>
              <a:rPr lang="en-US" dirty="0"/>
              <a:t>Hypothermia in any animal can become </a:t>
            </a:r>
            <a:r>
              <a:rPr lang="en-US" dirty="0" err="1"/>
              <a:t>lifethreatening</a:t>
            </a:r>
            <a:r>
              <a:rPr lang="en-US" dirty="0"/>
              <a:t> unless environmental conditions improve or external heat is provided. </a:t>
            </a:r>
            <a:endParaRPr lang="tr-TR" dirty="0"/>
          </a:p>
          <a:p>
            <a:r>
              <a:rPr lang="en-US" dirty="0"/>
              <a:t>It is important to monitor body temperature during and after procedures requiring anesthesia because of the depressed hypothalamic response. </a:t>
            </a:r>
            <a:endParaRPr lang="tr-TR" dirty="0"/>
          </a:p>
          <a:p>
            <a:r>
              <a:rPr lang="en-US" dirty="0"/>
              <a:t>External heat sources are often fitted to surgical tables for the maintenance of body temperature.</a:t>
            </a:r>
            <a:endParaRPr lang="tr-TR" dirty="0"/>
          </a:p>
          <a:p>
            <a:r>
              <a:rPr lang="en-US" dirty="0"/>
              <a:t>When these are used, there must be assurance that local injury to skin does not occur. </a:t>
            </a:r>
            <a:endParaRPr lang="tr-TR" dirty="0"/>
          </a:p>
          <a:p>
            <a:r>
              <a:rPr lang="en-US" dirty="0"/>
              <a:t>When animals do not recover quickly after anesthesia (e.g., pentobarbital anesthesia), monitoring body temperature and provision of external heat is extremely important.</a:t>
            </a:r>
          </a:p>
          <a:p>
            <a:endParaRPr lang="tr-TR" dirty="0"/>
          </a:p>
        </p:txBody>
      </p:sp>
      <p:pic>
        <p:nvPicPr>
          <p:cNvPr id="4" name="Resim 3">
            <a:extLst>
              <a:ext uri="{FF2B5EF4-FFF2-40B4-BE49-F238E27FC236}">
                <a16:creationId xmlns:a16="http://schemas.microsoft.com/office/drawing/2014/main" xmlns="" id="{F3EFE37D-DDBE-4BFE-ABF5-6B1F13425188}"/>
              </a:ext>
            </a:extLst>
          </p:cNvPr>
          <p:cNvPicPr>
            <a:picLocks noChangeAspect="1"/>
          </p:cNvPicPr>
          <p:nvPr/>
        </p:nvPicPr>
        <p:blipFill>
          <a:blip r:embed="rId2"/>
          <a:stretch>
            <a:fillRect/>
          </a:stretch>
        </p:blipFill>
        <p:spPr>
          <a:xfrm>
            <a:off x="7226559" y="2108719"/>
            <a:ext cx="4704453" cy="3199720"/>
          </a:xfrm>
          <a:prstGeom prst="rect">
            <a:avLst/>
          </a:prstGeom>
        </p:spPr>
      </p:pic>
    </p:spTree>
    <p:extLst>
      <p:ext uri="{BB962C8B-B14F-4D97-AF65-F5344CB8AC3E}">
        <p14:creationId xmlns:p14="http://schemas.microsoft.com/office/powerpoint/2010/main" val="3444886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0E04581-6DB6-4F2D-AACC-4480FBAD9B99}"/>
              </a:ext>
            </a:extLst>
          </p:cNvPr>
          <p:cNvSpPr>
            <a:spLocks noGrp="1"/>
          </p:cNvSpPr>
          <p:nvPr>
            <p:ph type="title"/>
          </p:nvPr>
        </p:nvSpPr>
        <p:spPr>
          <a:xfrm>
            <a:off x="838200" y="178513"/>
            <a:ext cx="10515600" cy="1325563"/>
          </a:xfrm>
        </p:spPr>
        <p:txBody>
          <a:bodyPr/>
          <a:lstStyle/>
          <a:p>
            <a:r>
              <a:rPr lang="en-US" b="1" dirty="0"/>
              <a:t>Fever </a:t>
            </a:r>
            <a:endParaRPr lang="tr-TR" b="1" dirty="0"/>
          </a:p>
        </p:txBody>
      </p:sp>
      <p:sp>
        <p:nvSpPr>
          <p:cNvPr id="3" name="İçerik Yer Tutucusu 2">
            <a:extLst>
              <a:ext uri="{FF2B5EF4-FFF2-40B4-BE49-F238E27FC236}">
                <a16:creationId xmlns:a16="http://schemas.microsoft.com/office/drawing/2014/main" xmlns="" id="{ACDD07C4-6D70-4769-9019-6FAE9C70FE79}"/>
              </a:ext>
            </a:extLst>
          </p:cNvPr>
          <p:cNvSpPr>
            <a:spLocks noGrp="1"/>
          </p:cNvSpPr>
          <p:nvPr>
            <p:ph idx="1"/>
          </p:nvPr>
        </p:nvSpPr>
        <p:spPr>
          <a:xfrm>
            <a:off x="520959" y="1504076"/>
            <a:ext cx="6943531" cy="4719442"/>
          </a:xfrm>
        </p:spPr>
        <p:txBody>
          <a:bodyPr>
            <a:normAutofit fontScale="85000" lnSpcReduction="10000"/>
          </a:bodyPr>
          <a:lstStyle/>
          <a:p>
            <a:r>
              <a:rPr lang="en-US" dirty="0"/>
              <a:t>Fever is an elevation of deep body temperature that is brought on by microorganism‐caused disease. </a:t>
            </a:r>
            <a:endParaRPr lang="tr-TR" dirty="0"/>
          </a:p>
          <a:p>
            <a:r>
              <a:rPr lang="en-US" dirty="0"/>
              <a:t>Fever is usually beneficial because immunologic mechanisms are accelerated and the high temperature induced is detrimental to the microorganisms, but it can be damaging if allowed to become excessive. </a:t>
            </a:r>
            <a:endParaRPr lang="tr-TR" dirty="0"/>
          </a:p>
          <a:p>
            <a:r>
              <a:rPr lang="en-US" dirty="0"/>
              <a:t>In fever, the set point of the hypothalamus is elevated and the body senses that the blood is too cold, so heat‐conserving and heat‐generating mechanisms are recruited. </a:t>
            </a:r>
            <a:endParaRPr lang="tr-TR" dirty="0"/>
          </a:p>
          <a:p>
            <a:r>
              <a:rPr lang="en-US" dirty="0"/>
              <a:t>Shivering and a feeling of coolness are characteristics of the beginning of fever. </a:t>
            </a:r>
            <a:endParaRPr lang="tr-TR" dirty="0"/>
          </a:p>
          <a:p>
            <a:r>
              <a:rPr lang="en-US" dirty="0"/>
              <a:t>Fever is generally self‐limiting; maximum temperatures of 41 °C (106 °F) can be approached.</a:t>
            </a:r>
            <a:endParaRPr lang="tr-TR" dirty="0"/>
          </a:p>
        </p:txBody>
      </p:sp>
      <p:pic>
        <p:nvPicPr>
          <p:cNvPr id="5" name="Resim 4">
            <a:extLst>
              <a:ext uri="{FF2B5EF4-FFF2-40B4-BE49-F238E27FC236}">
                <a16:creationId xmlns:a16="http://schemas.microsoft.com/office/drawing/2014/main" xmlns="" id="{711AFD30-2CF4-433D-B4AF-F826BFD53626}"/>
              </a:ext>
            </a:extLst>
          </p:cNvPr>
          <p:cNvPicPr>
            <a:picLocks noChangeAspect="1"/>
          </p:cNvPicPr>
          <p:nvPr/>
        </p:nvPicPr>
        <p:blipFill>
          <a:blip r:embed="rId2"/>
          <a:stretch>
            <a:fillRect/>
          </a:stretch>
        </p:blipFill>
        <p:spPr>
          <a:xfrm>
            <a:off x="8337582" y="2192694"/>
            <a:ext cx="3026325" cy="3026325"/>
          </a:xfrm>
          <a:prstGeom prst="rect">
            <a:avLst/>
          </a:prstGeom>
        </p:spPr>
      </p:pic>
    </p:spTree>
    <p:extLst>
      <p:ext uri="{BB962C8B-B14F-4D97-AF65-F5344CB8AC3E}">
        <p14:creationId xmlns:p14="http://schemas.microsoft.com/office/powerpoint/2010/main" val="2045554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0A5BFBF-688F-4FCA-87CD-1E089232642A}"/>
              </a:ext>
            </a:extLst>
          </p:cNvPr>
          <p:cNvSpPr>
            <a:spLocks noGrp="1"/>
          </p:cNvSpPr>
          <p:nvPr>
            <p:ph type="title"/>
          </p:nvPr>
        </p:nvSpPr>
        <p:spPr>
          <a:xfrm>
            <a:off x="502298" y="169182"/>
            <a:ext cx="10515600" cy="1325563"/>
          </a:xfrm>
        </p:spPr>
        <p:txBody>
          <a:bodyPr/>
          <a:lstStyle/>
          <a:p>
            <a:r>
              <a:rPr lang="en-US" b="1" dirty="0"/>
              <a:t>Heat stroke and impaired evaporation </a:t>
            </a:r>
            <a:endParaRPr lang="tr-TR" b="1" dirty="0"/>
          </a:p>
        </p:txBody>
      </p:sp>
      <p:sp>
        <p:nvSpPr>
          <p:cNvPr id="3" name="İçerik Yer Tutucusu 2">
            <a:extLst>
              <a:ext uri="{FF2B5EF4-FFF2-40B4-BE49-F238E27FC236}">
                <a16:creationId xmlns:a16="http://schemas.microsoft.com/office/drawing/2014/main" xmlns="" id="{EE94FC51-2127-4FCE-B1E1-86FD18E07DBE}"/>
              </a:ext>
            </a:extLst>
          </p:cNvPr>
          <p:cNvSpPr>
            <a:spLocks noGrp="1"/>
          </p:cNvSpPr>
          <p:nvPr>
            <p:ph idx="1"/>
          </p:nvPr>
        </p:nvSpPr>
        <p:spPr>
          <a:xfrm>
            <a:off x="502298" y="1321772"/>
            <a:ext cx="6775580" cy="5116350"/>
          </a:xfrm>
        </p:spPr>
        <p:txBody>
          <a:bodyPr>
            <a:normAutofit lnSpcReduction="10000"/>
          </a:bodyPr>
          <a:lstStyle/>
          <a:p>
            <a:r>
              <a:rPr lang="en-US" dirty="0"/>
              <a:t>Hyperthermia exclusive of fever can be associated with heat stroke. In this condition, heat production exceeds the evaporative capacity of the environment and occurs when the humidity is high. </a:t>
            </a:r>
            <a:endParaRPr lang="tr-TR" dirty="0"/>
          </a:p>
          <a:p>
            <a:r>
              <a:rPr lang="en-US" dirty="0"/>
              <a:t>Hyperthermia can also develop when the evaporative mechanisms become impaired as a result of loss of body fluid</a:t>
            </a:r>
            <a:r>
              <a:rPr lang="tr-TR" dirty="0"/>
              <a:t> </a:t>
            </a:r>
            <a:r>
              <a:rPr lang="en-US" dirty="0"/>
              <a:t>or reduced blood volume. </a:t>
            </a:r>
            <a:endParaRPr lang="tr-TR" dirty="0"/>
          </a:p>
          <a:p>
            <a:r>
              <a:rPr lang="en-US" dirty="0"/>
              <a:t>Antipyretic drugs (effective against fever) are ineffective in reducing body temperature in heat stroke and impaired evaporation conditions, and relief is obtained only by whole‐body cooling.</a:t>
            </a:r>
            <a:endParaRPr lang="tr-TR" dirty="0"/>
          </a:p>
        </p:txBody>
      </p:sp>
      <p:pic>
        <p:nvPicPr>
          <p:cNvPr id="4" name="Resim 3">
            <a:extLst>
              <a:ext uri="{FF2B5EF4-FFF2-40B4-BE49-F238E27FC236}">
                <a16:creationId xmlns:a16="http://schemas.microsoft.com/office/drawing/2014/main" xmlns="" id="{F106E1FB-3BE6-464D-AF3F-0AFC40990FB2}"/>
              </a:ext>
            </a:extLst>
          </p:cNvPr>
          <p:cNvPicPr>
            <a:picLocks noChangeAspect="1"/>
          </p:cNvPicPr>
          <p:nvPr/>
        </p:nvPicPr>
        <p:blipFill>
          <a:blip r:embed="rId2"/>
          <a:stretch>
            <a:fillRect/>
          </a:stretch>
        </p:blipFill>
        <p:spPr>
          <a:xfrm>
            <a:off x="7689564" y="1250300"/>
            <a:ext cx="3715696" cy="5038531"/>
          </a:xfrm>
          <a:prstGeom prst="rect">
            <a:avLst/>
          </a:prstGeom>
        </p:spPr>
      </p:pic>
    </p:spTree>
    <p:extLst>
      <p:ext uri="{BB962C8B-B14F-4D97-AF65-F5344CB8AC3E}">
        <p14:creationId xmlns:p14="http://schemas.microsoft.com/office/powerpoint/2010/main" val="1234523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2D509B0-D3D7-409D-B300-4071DDBFBBC1}"/>
              </a:ext>
            </a:extLst>
          </p:cNvPr>
          <p:cNvSpPr>
            <a:spLocks noGrp="1"/>
          </p:cNvSpPr>
          <p:nvPr>
            <p:ph type="title"/>
          </p:nvPr>
        </p:nvSpPr>
        <p:spPr/>
        <p:txBody>
          <a:bodyPr/>
          <a:lstStyle/>
          <a:p>
            <a:r>
              <a:rPr lang="tr-TR" b="1" smtClean="0"/>
              <a:t>THANK YOU</a:t>
            </a:r>
            <a:br>
              <a:rPr lang="tr-TR" b="1" smtClean="0"/>
            </a:br>
            <a:endParaRPr lang="tr-TR" b="1" dirty="0"/>
          </a:p>
        </p:txBody>
      </p:sp>
      <p:pic>
        <p:nvPicPr>
          <p:cNvPr id="7170" name="Picture 2" descr="thermoregulation in animals ile ilgili gÃ¶rsel sonucu">
            <a:extLst>
              <a:ext uri="{FF2B5EF4-FFF2-40B4-BE49-F238E27FC236}">
                <a16:creationId xmlns:a16="http://schemas.microsoft.com/office/drawing/2014/main" xmlns="" id="{82C88AD8-D404-4D40-8D64-A91322C84E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3697" y="1764111"/>
            <a:ext cx="6048254" cy="420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073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85B1D26-4D46-4456-9EB0-F66DCAFA4B0E}"/>
              </a:ext>
            </a:extLst>
          </p:cNvPr>
          <p:cNvSpPr>
            <a:spLocks noGrp="1"/>
          </p:cNvSpPr>
          <p:nvPr>
            <p:ph type="title"/>
          </p:nvPr>
        </p:nvSpPr>
        <p:spPr/>
        <p:txBody>
          <a:bodyPr/>
          <a:lstStyle/>
          <a:p>
            <a:r>
              <a:rPr lang="en-US" b="1" dirty="0"/>
              <a:t>Body Temperature and Its Regulation </a:t>
            </a:r>
            <a:endParaRPr lang="tr-TR" dirty="0"/>
          </a:p>
        </p:txBody>
      </p:sp>
      <p:sp>
        <p:nvSpPr>
          <p:cNvPr id="3" name="İçerik Yer Tutucusu 2">
            <a:extLst>
              <a:ext uri="{FF2B5EF4-FFF2-40B4-BE49-F238E27FC236}">
                <a16:creationId xmlns:a16="http://schemas.microsoft.com/office/drawing/2014/main" xmlns="" id="{76AE1642-E957-476B-8012-42F6DD32F834}"/>
              </a:ext>
            </a:extLst>
          </p:cNvPr>
          <p:cNvSpPr>
            <a:spLocks noGrp="1"/>
          </p:cNvSpPr>
          <p:nvPr>
            <p:ph idx="1"/>
          </p:nvPr>
        </p:nvSpPr>
        <p:spPr>
          <a:xfrm>
            <a:off x="838200" y="1825624"/>
            <a:ext cx="5879841" cy="4491199"/>
          </a:xfrm>
        </p:spPr>
        <p:txBody>
          <a:bodyPr>
            <a:normAutofit fontScale="77500" lnSpcReduction="20000"/>
          </a:bodyPr>
          <a:lstStyle/>
          <a:p>
            <a:r>
              <a:rPr lang="en-US" dirty="0"/>
              <a:t>The chemical reactions of the body, and the functions of the body, depend on body temperature. </a:t>
            </a:r>
            <a:endParaRPr lang="tr-TR" dirty="0"/>
          </a:p>
          <a:p>
            <a:r>
              <a:rPr lang="en-US" dirty="0"/>
              <a:t>An elevation of temperature accelerates the reactions, and a lowering of temperature depresses the reactions. </a:t>
            </a:r>
            <a:endParaRPr lang="tr-TR" dirty="0"/>
          </a:p>
          <a:p>
            <a:r>
              <a:rPr lang="en-US" dirty="0"/>
              <a:t>To avoid fluctuations in function caused by temperature, mammals and birds have developed a means whereby body temperature is maintained at a relatively constant level regardless of the temperature of the surroundings.</a:t>
            </a:r>
            <a:endParaRPr lang="tr-TR" dirty="0"/>
          </a:p>
          <a:p>
            <a:r>
              <a:rPr lang="en-US" dirty="0"/>
              <a:t>Mammals and birds are classified as homeotherms, or warm‐blooded animals. </a:t>
            </a:r>
            <a:endParaRPr lang="tr-TR" dirty="0"/>
          </a:p>
          <a:p>
            <a:r>
              <a:rPr lang="en-US" dirty="0"/>
              <a:t>Poikilotherm (cold‐blooded)  animals have a body temperature that varies with the temperature of the environment.</a:t>
            </a:r>
          </a:p>
          <a:p>
            <a:endParaRPr lang="tr-TR" dirty="0"/>
          </a:p>
        </p:txBody>
      </p:sp>
      <p:pic>
        <p:nvPicPr>
          <p:cNvPr id="5" name="Resim 4">
            <a:extLst>
              <a:ext uri="{FF2B5EF4-FFF2-40B4-BE49-F238E27FC236}">
                <a16:creationId xmlns:a16="http://schemas.microsoft.com/office/drawing/2014/main" xmlns="" id="{D1402BE3-FEAD-4FA1-9FCD-5E326BB7D757}"/>
              </a:ext>
            </a:extLst>
          </p:cNvPr>
          <p:cNvPicPr>
            <a:picLocks noChangeAspect="1"/>
          </p:cNvPicPr>
          <p:nvPr/>
        </p:nvPicPr>
        <p:blipFill>
          <a:blip r:embed="rId2"/>
          <a:stretch>
            <a:fillRect/>
          </a:stretch>
        </p:blipFill>
        <p:spPr>
          <a:xfrm>
            <a:off x="7692409" y="1825624"/>
            <a:ext cx="3899265" cy="3679826"/>
          </a:xfrm>
          <a:prstGeom prst="rect">
            <a:avLst/>
          </a:prstGeom>
        </p:spPr>
      </p:pic>
    </p:spTree>
    <p:extLst>
      <p:ext uri="{BB962C8B-B14F-4D97-AF65-F5344CB8AC3E}">
        <p14:creationId xmlns:p14="http://schemas.microsoft.com/office/powerpoint/2010/main" val="1479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292E1D2-76AF-44C5-9F1A-3972DB896D09}"/>
              </a:ext>
            </a:extLst>
          </p:cNvPr>
          <p:cNvSpPr>
            <a:spLocks noGrp="1"/>
          </p:cNvSpPr>
          <p:nvPr>
            <p:ph type="title"/>
          </p:nvPr>
        </p:nvSpPr>
        <p:spPr/>
        <p:txBody>
          <a:bodyPr/>
          <a:lstStyle/>
          <a:p>
            <a:r>
              <a:rPr lang="tr-TR" b="1" dirty="0"/>
              <a:t>Body </a:t>
            </a:r>
            <a:r>
              <a:rPr lang="tr-TR" b="1" dirty="0" err="1"/>
              <a:t>temperature</a:t>
            </a:r>
            <a:r>
              <a:rPr lang="tr-TR" dirty="0"/>
              <a:t/>
            </a:r>
            <a:br>
              <a:rPr lang="tr-TR" dirty="0"/>
            </a:br>
            <a:endParaRPr lang="tr-TR" dirty="0"/>
          </a:p>
        </p:txBody>
      </p:sp>
      <p:sp>
        <p:nvSpPr>
          <p:cNvPr id="3" name="İçerik Yer Tutucusu 2">
            <a:extLst>
              <a:ext uri="{FF2B5EF4-FFF2-40B4-BE49-F238E27FC236}">
                <a16:creationId xmlns:a16="http://schemas.microsoft.com/office/drawing/2014/main" xmlns="" id="{D2E9B721-47A1-4001-BAF8-301ED38B21FC}"/>
              </a:ext>
            </a:extLst>
          </p:cNvPr>
          <p:cNvSpPr>
            <a:spLocks noGrp="1"/>
          </p:cNvSpPr>
          <p:nvPr>
            <p:ph idx="1"/>
          </p:nvPr>
        </p:nvSpPr>
        <p:spPr>
          <a:xfrm>
            <a:off x="623596" y="1592358"/>
            <a:ext cx="5833188" cy="4715135"/>
          </a:xfrm>
        </p:spPr>
        <p:txBody>
          <a:bodyPr/>
          <a:lstStyle/>
          <a:p>
            <a:r>
              <a:rPr lang="en-US" dirty="0"/>
              <a:t>An average body temperature is associated with each domestic animal species. </a:t>
            </a:r>
            <a:endParaRPr lang="tr-TR" dirty="0"/>
          </a:p>
          <a:p>
            <a:r>
              <a:rPr lang="en-US" dirty="0"/>
              <a:t>The temperatures were obtained by rectal insertion of a thermometer in resting animals. </a:t>
            </a:r>
            <a:endParaRPr lang="tr-TR" dirty="0"/>
          </a:p>
          <a:p>
            <a:r>
              <a:rPr lang="en-US" dirty="0"/>
              <a:t>A number of conditions can influence body temperature, including exercise, time of day, environmental temperature, digestion, and drinking of water.</a:t>
            </a:r>
          </a:p>
          <a:p>
            <a:endParaRPr lang="tr-TR" dirty="0"/>
          </a:p>
        </p:txBody>
      </p:sp>
      <p:pic>
        <p:nvPicPr>
          <p:cNvPr id="4" name="Resim 3">
            <a:extLst>
              <a:ext uri="{FF2B5EF4-FFF2-40B4-BE49-F238E27FC236}">
                <a16:creationId xmlns:a16="http://schemas.microsoft.com/office/drawing/2014/main" xmlns="" id="{2C818CFA-7185-487C-9A36-39705DFF1C1D}"/>
              </a:ext>
            </a:extLst>
          </p:cNvPr>
          <p:cNvPicPr>
            <a:picLocks noChangeAspect="1"/>
          </p:cNvPicPr>
          <p:nvPr/>
        </p:nvPicPr>
        <p:blipFill rotWithShape="1">
          <a:blip r:embed="rId2"/>
          <a:srcRect l="33750" t="38367" r="50000" b="32653"/>
          <a:stretch/>
        </p:blipFill>
        <p:spPr>
          <a:xfrm>
            <a:off x="6982090" y="1592359"/>
            <a:ext cx="3881853" cy="3894042"/>
          </a:xfrm>
          <a:prstGeom prst="rect">
            <a:avLst/>
          </a:prstGeom>
        </p:spPr>
      </p:pic>
    </p:spTree>
    <p:extLst>
      <p:ext uri="{BB962C8B-B14F-4D97-AF65-F5344CB8AC3E}">
        <p14:creationId xmlns:p14="http://schemas.microsoft.com/office/powerpoint/2010/main" val="147379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CA0EDBE-3339-4387-B730-F0FC246D12DF}"/>
              </a:ext>
            </a:extLst>
          </p:cNvPr>
          <p:cNvSpPr>
            <a:spLocks noGrp="1"/>
          </p:cNvSpPr>
          <p:nvPr>
            <p:ph type="title"/>
          </p:nvPr>
        </p:nvSpPr>
        <p:spPr/>
        <p:txBody>
          <a:bodyPr/>
          <a:lstStyle/>
          <a:p>
            <a:r>
              <a:rPr lang="en-US" b="1" dirty="0"/>
              <a:t>Gradients of temperature</a:t>
            </a:r>
            <a:endParaRPr lang="tr-TR" b="1" dirty="0"/>
          </a:p>
        </p:txBody>
      </p:sp>
      <p:sp>
        <p:nvSpPr>
          <p:cNvPr id="3" name="İçerik Yer Tutucusu 2">
            <a:extLst>
              <a:ext uri="{FF2B5EF4-FFF2-40B4-BE49-F238E27FC236}">
                <a16:creationId xmlns:a16="http://schemas.microsoft.com/office/drawing/2014/main" xmlns="" id="{3690E162-ABA2-44F2-A96A-28E0B06C5DFE}"/>
              </a:ext>
            </a:extLst>
          </p:cNvPr>
          <p:cNvSpPr>
            <a:spLocks noGrp="1"/>
          </p:cNvSpPr>
          <p:nvPr>
            <p:ph idx="1"/>
          </p:nvPr>
        </p:nvSpPr>
        <p:spPr>
          <a:xfrm>
            <a:off x="838200" y="1690687"/>
            <a:ext cx="6215743" cy="4458185"/>
          </a:xfrm>
        </p:spPr>
        <p:txBody>
          <a:bodyPr>
            <a:normAutofit fontScale="92500" lnSpcReduction="20000"/>
          </a:bodyPr>
          <a:lstStyle/>
          <a:p>
            <a:r>
              <a:rPr lang="en-US" dirty="0"/>
              <a:t>Different parts of the body can differ in temperature because of differences in metabolic rate, blood flow, or distance from the surface. </a:t>
            </a:r>
            <a:endParaRPr lang="tr-TR" dirty="0"/>
          </a:p>
          <a:p>
            <a:r>
              <a:rPr lang="en-US" dirty="0"/>
              <a:t>For example, the liver and the brain can have a temperature that is higher than that of blood, and they are therefore cooled by blood circulation. </a:t>
            </a:r>
            <a:endParaRPr lang="tr-TR" dirty="0"/>
          </a:p>
          <a:p>
            <a:r>
              <a:rPr lang="en-US" dirty="0"/>
              <a:t>The deep body temperature, or core temperature, is higher than the temperature of the limbs or even higher than the temperature observed rectally. </a:t>
            </a:r>
            <a:endParaRPr lang="tr-TR" dirty="0"/>
          </a:p>
          <a:p>
            <a:r>
              <a:rPr lang="en-US" dirty="0"/>
              <a:t>However, rectal temperature represents a true steady state of temperature because it reaches equilibrium more slowly.</a:t>
            </a:r>
          </a:p>
        </p:txBody>
      </p:sp>
      <p:pic>
        <p:nvPicPr>
          <p:cNvPr id="4" name="Resim 3">
            <a:extLst>
              <a:ext uri="{FF2B5EF4-FFF2-40B4-BE49-F238E27FC236}">
                <a16:creationId xmlns:a16="http://schemas.microsoft.com/office/drawing/2014/main" xmlns="" id="{169ACE9B-CD5C-4F25-AD2C-B86D83538E0E}"/>
              </a:ext>
            </a:extLst>
          </p:cNvPr>
          <p:cNvPicPr>
            <a:picLocks noChangeAspect="1"/>
          </p:cNvPicPr>
          <p:nvPr/>
        </p:nvPicPr>
        <p:blipFill>
          <a:blip r:embed="rId2"/>
          <a:stretch>
            <a:fillRect/>
          </a:stretch>
        </p:blipFill>
        <p:spPr>
          <a:xfrm>
            <a:off x="7909306" y="1876133"/>
            <a:ext cx="3863593" cy="3105734"/>
          </a:xfrm>
          <a:prstGeom prst="rect">
            <a:avLst/>
          </a:prstGeom>
        </p:spPr>
      </p:pic>
    </p:spTree>
    <p:extLst>
      <p:ext uri="{BB962C8B-B14F-4D97-AF65-F5344CB8AC3E}">
        <p14:creationId xmlns:p14="http://schemas.microsoft.com/office/powerpoint/2010/main" val="240142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7B3B81A-F1C9-44F8-9D19-F3DEEE7DD14A}"/>
              </a:ext>
            </a:extLst>
          </p:cNvPr>
          <p:cNvSpPr>
            <a:spLocks noGrp="1"/>
          </p:cNvSpPr>
          <p:nvPr>
            <p:ph type="title"/>
          </p:nvPr>
        </p:nvSpPr>
        <p:spPr/>
        <p:txBody>
          <a:bodyPr/>
          <a:lstStyle/>
          <a:p>
            <a:r>
              <a:rPr lang="en-US" b="1" dirty="0"/>
              <a:t>Diurnal temperature </a:t>
            </a:r>
            <a:endParaRPr lang="tr-TR" b="1" dirty="0"/>
          </a:p>
        </p:txBody>
      </p:sp>
      <p:sp>
        <p:nvSpPr>
          <p:cNvPr id="3" name="İçerik Yer Tutucusu 2">
            <a:extLst>
              <a:ext uri="{FF2B5EF4-FFF2-40B4-BE49-F238E27FC236}">
                <a16:creationId xmlns:a16="http://schemas.microsoft.com/office/drawing/2014/main" xmlns="" id="{FFE4F846-10B5-4C8A-A2FC-D0957A165659}"/>
              </a:ext>
            </a:extLst>
          </p:cNvPr>
          <p:cNvSpPr>
            <a:spLocks noGrp="1"/>
          </p:cNvSpPr>
          <p:nvPr>
            <p:ph idx="1"/>
          </p:nvPr>
        </p:nvSpPr>
        <p:spPr>
          <a:xfrm>
            <a:off x="838200" y="1825625"/>
            <a:ext cx="5870510" cy="4667250"/>
          </a:xfrm>
        </p:spPr>
        <p:txBody>
          <a:bodyPr>
            <a:normAutofit fontScale="70000" lnSpcReduction="20000"/>
          </a:bodyPr>
          <a:lstStyle/>
          <a:p>
            <a:r>
              <a:rPr lang="en-US" dirty="0"/>
              <a:t>Variations in temperature related to the time of day are designated as diurnal temperatures. </a:t>
            </a:r>
            <a:endParaRPr lang="tr-TR" dirty="0"/>
          </a:p>
          <a:p>
            <a:r>
              <a:rPr lang="en-US" dirty="0"/>
              <a:t>Animals that are active during the day and sleep at night have body temperatures that are lower in the morning than in the afternoon. </a:t>
            </a:r>
            <a:endParaRPr lang="tr-TR" dirty="0"/>
          </a:p>
          <a:p>
            <a:r>
              <a:rPr lang="en-US" dirty="0"/>
              <a:t>The opposite is true for nocturnal (night‐active) animals. </a:t>
            </a:r>
            <a:endParaRPr lang="tr-TR" dirty="0"/>
          </a:p>
          <a:p>
            <a:r>
              <a:rPr lang="en-US" dirty="0"/>
              <a:t>Also, as a water conservation measure, the body temperature of the camel is permitted to increase during the day so that the excess heat can be dissipated at night when the desert air is cool; this is known as heat storage. </a:t>
            </a:r>
            <a:endParaRPr lang="tr-TR" dirty="0"/>
          </a:p>
          <a:p>
            <a:r>
              <a:rPr lang="en-US" dirty="0"/>
              <a:t>The temperature of a normal camel, watered every day and fully hydrated, varies by less than 2 °C, between about 36 and 38 °C (more water available for evaporation and less need for heat storage). </a:t>
            </a:r>
            <a:endParaRPr lang="tr-TR" dirty="0"/>
          </a:p>
          <a:p>
            <a:r>
              <a:rPr lang="en-US" dirty="0"/>
              <a:t>When the camel is deprived of drinking water, however, its morning temperature can be as low as 34 °C and its highest temperature, in the late afternoon, can be nearly 41 °C </a:t>
            </a:r>
          </a:p>
          <a:p>
            <a:pPr marL="0" indent="0">
              <a:buNone/>
            </a:pPr>
            <a:endParaRPr lang="tr-TR" dirty="0"/>
          </a:p>
        </p:txBody>
      </p:sp>
      <p:pic>
        <p:nvPicPr>
          <p:cNvPr id="5" name="Resim 4">
            <a:extLst>
              <a:ext uri="{FF2B5EF4-FFF2-40B4-BE49-F238E27FC236}">
                <a16:creationId xmlns:a16="http://schemas.microsoft.com/office/drawing/2014/main" xmlns="" id="{5B79620B-FFE3-4ABF-8177-D5F6E4FBEFC1}"/>
              </a:ext>
            </a:extLst>
          </p:cNvPr>
          <p:cNvPicPr>
            <a:picLocks noChangeAspect="1"/>
          </p:cNvPicPr>
          <p:nvPr/>
        </p:nvPicPr>
        <p:blipFill>
          <a:blip r:embed="rId2"/>
          <a:stretch>
            <a:fillRect/>
          </a:stretch>
        </p:blipFill>
        <p:spPr>
          <a:xfrm>
            <a:off x="6855536" y="1987420"/>
            <a:ext cx="5028553" cy="3771415"/>
          </a:xfrm>
          <a:prstGeom prst="rect">
            <a:avLst/>
          </a:prstGeom>
        </p:spPr>
      </p:pic>
    </p:spTree>
    <p:extLst>
      <p:ext uri="{BB962C8B-B14F-4D97-AF65-F5344CB8AC3E}">
        <p14:creationId xmlns:p14="http://schemas.microsoft.com/office/powerpoint/2010/main" val="1953277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5C50C1E-A9FF-45F6-83F1-504979A15B90}"/>
              </a:ext>
            </a:extLst>
          </p:cNvPr>
          <p:cNvSpPr>
            <a:spLocks noGrp="1"/>
          </p:cNvSpPr>
          <p:nvPr>
            <p:ph type="title"/>
          </p:nvPr>
        </p:nvSpPr>
        <p:spPr>
          <a:xfrm>
            <a:off x="744894" y="169182"/>
            <a:ext cx="10515600" cy="1325563"/>
          </a:xfrm>
        </p:spPr>
        <p:txBody>
          <a:bodyPr/>
          <a:lstStyle/>
          <a:p>
            <a:r>
              <a:rPr lang="tr-TR" b="1" dirty="0" err="1"/>
              <a:t>Physiologic</a:t>
            </a:r>
            <a:r>
              <a:rPr lang="tr-TR" b="1" dirty="0"/>
              <a:t> </a:t>
            </a:r>
            <a:r>
              <a:rPr lang="tr-TR" b="1" dirty="0" err="1"/>
              <a:t>responses</a:t>
            </a:r>
            <a:r>
              <a:rPr lang="tr-TR" b="1" dirty="0"/>
              <a:t> </a:t>
            </a:r>
            <a:r>
              <a:rPr lang="tr-TR" b="1" dirty="0" err="1"/>
              <a:t>to</a:t>
            </a:r>
            <a:r>
              <a:rPr lang="tr-TR" b="1" dirty="0"/>
              <a:t> </a:t>
            </a:r>
            <a:r>
              <a:rPr lang="tr-TR" b="1" dirty="0" err="1"/>
              <a:t>heat</a:t>
            </a:r>
            <a:endParaRPr lang="tr-TR" b="1" dirty="0"/>
          </a:p>
        </p:txBody>
      </p:sp>
      <p:sp>
        <p:nvSpPr>
          <p:cNvPr id="3" name="İçerik Yer Tutucusu 2">
            <a:extLst>
              <a:ext uri="{FF2B5EF4-FFF2-40B4-BE49-F238E27FC236}">
                <a16:creationId xmlns:a16="http://schemas.microsoft.com/office/drawing/2014/main" xmlns="" id="{7DB949C8-3AB9-4FA4-B1B1-F1AB2F957E15}"/>
              </a:ext>
            </a:extLst>
          </p:cNvPr>
          <p:cNvSpPr>
            <a:spLocks noGrp="1"/>
          </p:cNvSpPr>
          <p:nvPr>
            <p:ph idx="1"/>
          </p:nvPr>
        </p:nvSpPr>
        <p:spPr>
          <a:xfrm>
            <a:off x="632927" y="1494745"/>
            <a:ext cx="5170714" cy="4700782"/>
          </a:xfrm>
        </p:spPr>
        <p:txBody>
          <a:bodyPr>
            <a:normAutofit fontScale="70000" lnSpcReduction="20000"/>
          </a:bodyPr>
          <a:lstStyle/>
          <a:p>
            <a:r>
              <a:rPr lang="en-US" dirty="0"/>
              <a:t>Heat is produced constantly in the body as a result of metabolism. </a:t>
            </a:r>
            <a:endParaRPr lang="tr-TR" dirty="0"/>
          </a:p>
          <a:p>
            <a:r>
              <a:rPr lang="en-US" dirty="0"/>
              <a:t>If there were not provisions for losing heat, the temperature of the body would increase to intolerable levels. </a:t>
            </a:r>
            <a:endParaRPr lang="tr-TR" dirty="0"/>
          </a:p>
          <a:p>
            <a:r>
              <a:rPr lang="en-US" dirty="0"/>
              <a:t>Two principal means for losing heat are (</a:t>
            </a:r>
            <a:r>
              <a:rPr lang="en-US" dirty="0" err="1"/>
              <a:t>i</a:t>
            </a:r>
            <a:r>
              <a:rPr lang="en-US" dirty="0"/>
              <a:t>) radiation, conduction, and convection, and (ii) evaporation of water from the skin and respiratory passages. </a:t>
            </a:r>
            <a:endParaRPr lang="tr-TR" dirty="0"/>
          </a:p>
          <a:p>
            <a:r>
              <a:rPr lang="en-US" dirty="0"/>
              <a:t>A third way considers the excretion of feces and urine that leave the animal at body temperature. </a:t>
            </a:r>
            <a:endParaRPr lang="tr-TR" dirty="0"/>
          </a:p>
          <a:p>
            <a:r>
              <a:rPr lang="en-US" dirty="0"/>
              <a:t>Heat lost by excretion of feces and urine is small and is considered negligible.</a:t>
            </a:r>
            <a:endParaRPr lang="tr-TR" dirty="0"/>
          </a:p>
          <a:p>
            <a:r>
              <a:rPr lang="en-US" dirty="0"/>
              <a:t> Under ordinary conditions, about 75% of the heat lost from the body is dissipated by radiation, conduction, and convection and is controlled mostly by vasomotor activity.</a:t>
            </a:r>
          </a:p>
          <a:p>
            <a:endParaRPr lang="tr-TR" dirty="0"/>
          </a:p>
        </p:txBody>
      </p:sp>
      <p:pic>
        <p:nvPicPr>
          <p:cNvPr id="4" name="Resim 3">
            <a:extLst>
              <a:ext uri="{FF2B5EF4-FFF2-40B4-BE49-F238E27FC236}">
                <a16:creationId xmlns:a16="http://schemas.microsoft.com/office/drawing/2014/main" xmlns="" id="{8BB2C082-3DD2-4F97-B656-1FFF83211BF7}"/>
              </a:ext>
            </a:extLst>
          </p:cNvPr>
          <p:cNvPicPr>
            <a:picLocks noChangeAspect="1"/>
          </p:cNvPicPr>
          <p:nvPr/>
        </p:nvPicPr>
        <p:blipFill>
          <a:blip r:embed="rId2"/>
          <a:stretch>
            <a:fillRect/>
          </a:stretch>
        </p:blipFill>
        <p:spPr>
          <a:xfrm>
            <a:off x="6096000" y="1190625"/>
            <a:ext cx="5991225" cy="2238375"/>
          </a:xfrm>
          <a:prstGeom prst="rect">
            <a:avLst/>
          </a:prstGeom>
        </p:spPr>
      </p:pic>
      <p:pic>
        <p:nvPicPr>
          <p:cNvPr id="5" name="Resim 4">
            <a:extLst>
              <a:ext uri="{FF2B5EF4-FFF2-40B4-BE49-F238E27FC236}">
                <a16:creationId xmlns:a16="http://schemas.microsoft.com/office/drawing/2014/main" xmlns="" id="{9DF28DC6-8D04-43A0-AECB-07EE86F6B103}"/>
              </a:ext>
            </a:extLst>
          </p:cNvPr>
          <p:cNvPicPr>
            <a:picLocks noChangeAspect="1"/>
          </p:cNvPicPr>
          <p:nvPr/>
        </p:nvPicPr>
        <p:blipFill>
          <a:blip r:embed="rId3"/>
          <a:stretch>
            <a:fillRect/>
          </a:stretch>
        </p:blipFill>
        <p:spPr>
          <a:xfrm>
            <a:off x="6922051" y="3511189"/>
            <a:ext cx="4228030" cy="3177629"/>
          </a:xfrm>
          <a:prstGeom prst="rect">
            <a:avLst/>
          </a:prstGeom>
        </p:spPr>
      </p:pic>
    </p:spTree>
    <p:extLst>
      <p:ext uri="{BB962C8B-B14F-4D97-AF65-F5344CB8AC3E}">
        <p14:creationId xmlns:p14="http://schemas.microsoft.com/office/powerpoint/2010/main" val="183027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8B0BC6B-E39A-4F82-8773-F7B38F4B30DB}"/>
              </a:ext>
            </a:extLst>
          </p:cNvPr>
          <p:cNvSpPr>
            <a:spLocks noGrp="1"/>
          </p:cNvSpPr>
          <p:nvPr>
            <p:ph type="title"/>
          </p:nvPr>
        </p:nvSpPr>
        <p:spPr>
          <a:xfrm>
            <a:off x="651588" y="253158"/>
            <a:ext cx="10515600" cy="1325563"/>
          </a:xfrm>
        </p:spPr>
        <p:txBody>
          <a:bodyPr/>
          <a:lstStyle/>
          <a:p>
            <a:r>
              <a:rPr lang="en-US" b="1" dirty="0"/>
              <a:t>Circulatory adjustments </a:t>
            </a:r>
            <a:endParaRPr lang="tr-TR" b="1" dirty="0"/>
          </a:p>
        </p:txBody>
      </p:sp>
      <p:sp>
        <p:nvSpPr>
          <p:cNvPr id="3" name="İçerik Yer Tutucusu 2">
            <a:extLst>
              <a:ext uri="{FF2B5EF4-FFF2-40B4-BE49-F238E27FC236}">
                <a16:creationId xmlns:a16="http://schemas.microsoft.com/office/drawing/2014/main" xmlns="" id="{0852F3A6-AD4B-4073-B6CA-A42EAB7F2157}"/>
              </a:ext>
            </a:extLst>
          </p:cNvPr>
          <p:cNvSpPr>
            <a:spLocks noGrp="1"/>
          </p:cNvSpPr>
          <p:nvPr>
            <p:ph idx="1"/>
          </p:nvPr>
        </p:nvSpPr>
        <p:spPr>
          <a:xfrm>
            <a:off x="651588" y="1443070"/>
            <a:ext cx="6066453" cy="5161772"/>
          </a:xfrm>
        </p:spPr>
        <p:txBody>
          <a:bodyPr>
            <a:normAutofit fontScale="62500" lnSpcReduction="20000"/>
          </a:bodyPr>
          <a:lstStyle/>
          <a:p>
            <a:r>
              <a:rPr lang="tr-TR" dirty="0" err="1"/>
              <a:t>Heat</a:t>
            </a:r>
            <a:r>
              <a:rPr lang="tr-TR" dirty="0"/>
              <a:t> </a:t>
            </a:r>
            <a:r>
              <a:rPr lang="en-US" dirty="0"/>
              <a:t>can be lost from the blood if blood is brought to the skin surface and exposed to a gradient for loss to the environment. </a:t>
            </a:r>
            <a:endParaRPr lang="tr-TR" dirty="0"/>
          </a:p>
          <a:p>
            <a:r>
              <a:rPr lang="en-US" dirty="0"/>
              <a:t>The volume of blood circulating to the skin is controlled by sympathetic vasoconstrictor fibers to the blood vessels. </a:t>
            </a:r>
            <a:endParaRPr lang="tr-TR" dirty="0"/>
          </a:p>
          <a:p>
            <a:r>
              <a:rPr lang="en-US" dirty="0"/>
              <a:t>An increase in tone results in constriction of blood vessels and diversion of blood from the surface, thereby conserving heat. </a:t>
            </a:r>
            <a:endParaRPr lang="tr-TR" dirty="0"/>
          </a:p>
          <a:p>
            <a:r>
              <a:rPr lang="en-US" dirty="0"/>
              <a:t>A decrease in tone allows more blood to the surface. </a:t>
            </a:r>
            <a:endParaRPr lang="tr-TR" dirty="0"/>
          </a:p>
          <a:p>
            <a:r>
              <a:rPr lang="en-US" dirty="0"/>
              <a:t>A stimulus for a decrease in tone, so that more heat can be lost from the body, is the temperature of the blood circulated to the brain. </a:t>
            </a:r>
            <a:endParaRPr lang="tr-TR" dirty="0"/>
          </a:p>
          <a:p>
            <a:r>
              <a:rPr lang="en-US" dirty="0"/>
              <a:t>Thermosensitive cells in the rostral hypothalamus respond to warming by activating physiologic and behavioral heat loss mechanisms. </a:t>
            </a:r>
            <a:endParaRPr lang="tr-TR" dirty="0"/>
          </a:p>
          <a:p>
            <a:r>
              <a:rPr lang="en-US" dirty="0"/>
              <a:t>Similarly, cooling of the same region stimulates other thermosensitive cells to evoke thermoregulatory responses for heat gain. </a:t>
            </a:r>
            <a:endParaRPr lang="tr-TR" dirty="0"/>
          </a:p>
          <a:p>
            <a:r>
              <a:rPr lang="en-US" dirty="0"/>
              <a:t>Reflexes to inhibit vasoconstrictor tone also arise from thermoreceptors in the skin and other parts of the body.</a:t>
            </a:r>
          </a:p>
          <a:p>
            <a:endParaRPr lang="tr-TR" dirty="0"/>
          </a:p>
        </p:txBody>
      </p:sp>
      <p:pic>
        <p:nvPicPr>
          <p:cNvPr id="6" name="Resim 5">
            <a:extLst>
              <a:ext uri="{FF2B5EF4-FFF2-40B4-BE49-F238E27FC236}">
                <a16:creationId xmlns:a16="http://schemas.microsoft.com/office/drawing/2014/main" xmlns="" id="{58D33F84-4F85-4831-B08E-E3BD810095D7}"/>
              </a:ext>
            </a:extLst>
          </p:cNvPr>
          <p:cNvPicPr>
            <a:picLocks noChangeAspect="1"/>
          </p:cNvPicPr>
          <p:nvPr/>
        </p:nvPicPr>
        <p:blipFill>
          <a:blip r:embed="rId2"/>
          <a:stretch>
            <a:fillRect/>
          </a:stretch>
        </p:blipFill>
        <p:spPr>
          <a:xfrm>
            <a:off x="6932555" y="1578721"/>
            <a:ext cx="4525826" cy="3401397"/>
          </a:xfrm>
          <a:prstGeom prst="rect">
            <a:avLst/>
          </a:prstGeom>
        </p:spPr>
      </p:pic>
    </p:spTree>
    <p:extLst>
      <p:ext uri="{BB962C8B-B14F-4D97-AF65-F5344CB8AC3E}">
        <p14:creationId xmlns:p14="http://schemas.microsoft.com/office/powerpoint/2010/main" val="369018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E8CE9E5-DAD9-42FC-9591-77290530F3C8}"/>
              </a:ext>
            </a:extLst>
          </p:cNvPr>
          <p:cNvSpPr>
            <a:spLocks noGrp="1"/>
          </p:cNvSpPr>
          <p:nvPr>
            <p:ph type="title"/>
          </p:nvPr>
        </p:nvSpPr>
        <p:spPr>
          <a:xfrm>
            <a:off x="838200" y="197174"/>
            <a:ext cx="10515600" cy="1325563"/>
          </a:xfrm>
        </p:spPr>
        <p:txBody>
          <a:bodyPr/>
          <a:lstStyle/>
          <a:p>
            <a:r>
              <a:rPr lang="en-US" b="1" dirty="0"/>
              <a:t>Evaporative heat loss </a:t>
            </a:r>
            <a:endParaRPr lang="tr-TR" b="1" dirty="0"/>
          </a:p>
        </p:txBody>
      </p:sp>
      <p:sp>
        <p:nvSpPr>
          <p:cNvPr id="3" name="İçerik Yer Tutucusu 2">
            <a:extLst>
              <a:ext uri="{FF2B5EF4-FFF2-40B4-BE49-F238E27FC236}">
                <a16:creationId xmlns:a16="http://schemas.microsoft.com/office/drawing/2014/main" xmlns="" id="{F69B11F2-7B4D-4805-B5F0-85631DEEE943}"/>
              </a:ext>
            </a:extLst>
          </p:cNvPr>
          <p:cNvSpPr>
            <a:spLocks noGrp="1"/>
          </p:cNvSpPr>
          <p:nvPr>
            <p:ph idx="1"/>
          </p:nvPr>
        </p:nvSpPr>
        <p:spPr>
          <a:xfrm>
            <a:off x="718457" y="1306286"/>
            <a:ext cx="7735077" cy="5354539"/>
          </a:xfrm>
        </p:spPr>
        <p:txBody>
          <a:bodyPr>
            <a:normAutofit fontScale="62500" lnSpcReduction="20000"/>
          </a:bodyPr>
          <a:lstStyle/>
          <a:p>
            <a:r>
              <a:rPr lang="en-US" dirty="0"/>
              <a:t>Evaporation of water results in cooling. </a:t>
            </a:r>
            <a:endParaRPr lang="tr-TR" dirty="0"/>
          </a:p>
          <a:p>
            <a:r>
              <a:rPr lang="en-US" dirty="0"/>
              <a:t>Loss of water by evaporation is referred to as insensible water loss; this includes water lost from the skin surfaces and water lost in the heated exhaled air. </a:t>
            </a:r>
            <a:endParaRPr lang="tr-TR" dirty="0"/>
          </a:p>
          <a:p>
            <a:r>
              <a:rPr lang="en-US" dirty="0"/>
              <a:t>Normally about 25% of the heat produced in an animal at rest is lost when water is removed by insensible means. Evaporative heat losses are increased by sweating and panting. </a:t>
            </a:r>
            <a:endParaRPr lang="tr-TR" dirty="0"/>
          </a:p>
          <a:p>
            <a:r>
              <a:rPr lang="en-US" dirty="0"/>
              <a:t>The relative importance of sweating as a heat loss mechanism varies among species. </a:t>
            </a:r>
            <a:endParaRPr lang="tr-TR" dirty="0"/>
          </a:p>
          <a:p>
            <a:r>
              <a:rPr lang="en-US" b="1" dirty="0"/>
              <a:t>There are two types of sweat glands: apocrine and eccrine. </a:t>
            </a:r>
            <a:r>
              <a:rPr lang="en-US" dirty="0"/>
              <a:t>Eccrine sweat glands are those typically found in humans, but are sparse among domestic animals. </a:t>
            </a:r>
            <a:endParaRPr lang="tr-TR" dirty="0"/>
          </a:p>
          <a:p>
            <a:r>
              <a:rPr lang="en-US" dirty="0"/>
              <a:t>In the dog and cat they occupy only the foot pad location. This area does not </a:t>
            </a:r>
            <a:r>
              <a:rPr lang="en-US" dirty="0" err="1"/>
              <a:t>subserve</a:t>
            </a:r>
            <a:r>
              <a:rPr lang="en-US" dirty="0"/>
              <a:t> thermoregulation, but provides a moist surface and subsequent improved traction. Horses, cattle, sheep, dogs, and cats have apocrine sweat glands disseminated over the body surface </a:t>
            </a:r>
            <a:endParaRPr lang="tr-TR" dirty="0"/>
          </a:p>
          <a:p>
            <a:r>
              <a:rPr lang="en-US" dirty="0"/>
              <a:t>In the dog, and perhaps in other species, apocrine sweat is a proteinaceous, white, odorless, milky fluid that is formed slowly and continuously. On the skin surface, it mixes with sebum from the sebaceous glands to form a protective emulsion that acts as a physical and chemical barrier.</a:t>
            </a:r>
            <a:endParaRPr lang="tr-TR" dirty="0"/>
          </a:p>
          <a:p>
            <a:r>
              <a:rPr lang="en-US" dirty="0"/>
              <a:t>Characteristic animal odors arise from the action of bacterial flora on apocrine secretions. Heat loss from sweating (thermoregulatory function) is probably greatest in the horse, followed (in order) by cattle, sheep, dogs, cats, and swine. </a:t>
            </a:r>
            <a:endParaRPr lang="tr-TR" dirty="0"/>
          </a:p>
        </p:txBody>
      </p:sp>
      <p:pic>
        <p:nvPicPr>
          <p:cNvPr id="4" name="Resim 3">
            <a:extLst>
              <a:ext uri="{FF2B5EF4-FFF2-40B4-BE49-F238E27FC236}">
                <a16:creationId xmlns:a16="http://schemas.microsoft.com/office/drawing/2014/main" xmlns="" id="{63A4FE3A-E1A6-40D4-BEAB-7AF21D57B13C}"/>
              </a:ext>
            </a:extLst>
          </p:cNvPr>
          <p:cNvPicPr>
            <a:picLocks noChangeAspect="1"/>
          </p:cNvPicPr>
          <p:nvPr/>
        </p:nvPicPr>
        <p:blipFill>
          <a:blip r:embed="rId2"/>
          <a:stretch>
            <a:fillRect/>
          </a:stretch>
        </p:blipFill>
        <p:spPr>
          <a:xfrm>
            <a:off x="8856306" y="1838131"/>
            <a:ext cx="3039898" cy="3536804"/>
          </a:xfrm>
          <a:prstGeom prst="rect">
            <a:avLst/>
          </a:prstGeom>
        </p:spPr>
      </p:pic>
    </p:spTree>
    <p:extLst>
      <p:ext uri="{BB962C8B-B14F-4D97-AF65-F5344CB8AC3E}">
        <p14:creationId xmlns:p14="http://schemas.microsoft.com/office/powerpoint/2010/main" val="3775979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E8CE9E5-DAD9-42FC-9591-77290530F3C8}"/>
              </a:ext>
            </a:extLst>
          </p:cNvPr>
          <p:cNvSpPr>
            <a:spLocks noGrp="1"/>
          </p:cNvSpPr>
          <p:nvPr>
            <p:ph type="title"/>
          </p:nvPr>
        </p:nvSpPr>
        <p:spPr>
          <a:xfrm>
            <a:off x="838200" y="197174"/>
            <a:ext cx="10515600" cy="1325563"/>
          </a:xfrm>
        </p:spPr>
        <p:txBody>
          <a:bodyPr/>
          <a:lstStyle/>
          <a:p>
            <a:r>
              <a:rPr lang="en-US" b="1" dirty="0"/>
              <a:t>Evaporative heat loss </a:t>
            </a:r>
            <a:endParaRPr lang="tr-TR" b="1" dirty="0"/>
          </a:p>
        </p:txBody>
      </p:sp>
      <p:sp>
        <p:nvSpPr>
          <p:cNvPr id="3" name="İçerik Yer Tutucusu 2">
            <a:extLst>
              <a:ext uri="{FF2B5EF4-FFF2-40B4-BE49-F238E27FC236}">
                <a16:creationId xmlns:a16="http://schemas.microsoft.com/office/drawing/2014/main" xmlns="" id="{F69B11F2-7B4D-4805-B5F0-85631DEEE943}"/>
              </a:ext>
            </a:extLst>
          </p:cNvPr>
          <p:cNvSpPr>
            <a:spLocks noGrp="1"/>
          </p:cNvSpPr>
          <p:nvPr>
            <p:ph idx="1"/>
          </p:nvPr>
        </p:nvSpPr>
        <p:spPr>
          <a:xfrm>
            <a:off x="718457" y="1306286"/>
            <a:ext cx="7184571" cy="5122505"/>
          </a:xfrm>
        </p:spPr>
        <p:txBody>
          <a:bodyPr>
            <a:normAutofit fontScale="77500" lnSpcReduction="20000"/>
          </a:bodyPr>
          <a:lstStyle/>
          <a:p>
            <a:r>
              <a:rPr lang="en-US" dirty="0"/>
              <a:t>The panting mechanism is effective in dissipating the heat load because greater amounts of air are forced over moist  surfaces. </a:t>
            </a:r>
            <a:endParaRPr lang="tr-TR" dirty="0"/>
          </a:p>
          <a:p>
            <a:r>
              <a:rPr lang="en-US" dirty="0"/>
              <a:t>Panting is most effective in the dog, but is also observed in the other domestic animals. </a:t>
            </a:r>
            <a:endParaRPr lang="tr-TR" dirty="0"/>
          </a:p>
          <a:p>
            <a:r>
              <a:rPr lang="en-US" dirty="0"/>
              <a:t>Essentially, panting is an increase in dead space ventilation without change in respiratory alveolar ventilation.</a:t>
            </a:r>
            <a:endParaRPr lang="tr-TR" dirty="0"/>
          </a:p>
          <a:p>
            <a:r>
              <a:rPr lang="en-US" dirty="0"/>
              <a:t> A decreased tidal volume is associated with the increased respiratory frequency of panting; in this way, hyperventilation of the alveoli is prevented. </a:t>
            </a:r>
            <a:endParaRPr lang="tr-TR" dirty="0"/>
          </a:p>
          <a:p>
            <a:r>
              <a:rPr lang="en-US" dirty="0"/>
              <a:t>In cattle, panting is accompanied by increased salivation, and the salivary secretion promotes cooling by evaporation. </a:t>
            </a:r>
            <a:endParaRPr lang="tr-TR" dirty="0"/>
          </a:p>
          <a:p>
            <a:r>
              <a:rPr lang="en-US" dirty="0"/>
              <a:t>Salivary secretion loss by evaporation and drooling (physical loss to the exterior of the body) can result in metabolic acidosis because of loss of bicarbonate and phosphate buffers contained in ruminant saliva. </a:t>
            </a:r>
            <a:endParaRPr lang="tr-TR" dirty="0"/>
          </a:p>
          <a:p>
            <a:r>
              <a:rPr lang="en-US" dirty="0"/>
              <a:t>Increases in sweating and panting are brought about by increased blood temperature, subsequent adjustments by the hypothalamus, and reflexes produced by local heating of the skin.</a:t>
            </a:r>
          </a:p>
        </p:txBody>
      </p:sp>
      <p:pic>
        <p:nvPicPr>
          <p:cNvPr id="4" name="Resim 3">
            <a:extLst>
              <a:ext uri="{FF2B5EF4-FFF2-40B4-BE49-F238E27FC236}">
                <a16:creationId xmlns:a16="http://schemas.microsoft.com/office/drawing/2014/main" xmlns="" id="{8E349ACF-C09E-402F-8F9F-DB58F168DF34}"/>
              </a:ext>
            </a:extLst>
          </p:cNvPr>
          <p:cNvPicPr>
            <a:picLocks noChangeAspect="1"/>
          </p:cNvPicPr>
          <p:nvPr/>
        </p:nvPicPr>
        <p:blipFill>
          <a:blip r:embed="rId2"/>
          <a:stretch>
            <a:fillRect/>
          </a:stretch>
        </p:blipFill>
        <p:spPr>
          <a:xfrm>
            <a:off x="8525749" y="1462039"/>
            <a:ext cx="3150272" cy="3933922"/>
          </a:xfrm>
          <a:prstGeom prst="rect">
            <a:avLst/>
          </a:prstGeom>
        </p:spPr>
      </p:pic>
    </p:spTree>
    <p:extLst>
      <p:ext uri="{BB962C8B-B14F-4D97-AF65-F5344CB8AC3E}">
        <p14:creationId xmlns:p14="http://schemas.microsoft.com/office/powerpoint/2010/main" val="330883479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2254</Words>
  <Application>Microsoft Office PowerPoint</Application>
  <PresentationFormat>Geniş ekran</PresentationFormat>
  <Paragraphs>137</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Arial Narrow</vt:lpstr>
      <vt:lpstr>Calibri</vt:lpstr>
      <vt:lpstr>Calibri Light</vt:lpstr>
      <vt:lpstr>Office Teması</vt:lpstr>
      <vt:lpstr>Body Temperature  and  Its Regulation </vt:lpstr>
      <vt:lpstr>Body Temperature and Its Regulation </vt:lpstr>
      <vt:lpstr>Body temperature </vt:lpstr>
      <vt:lpstr>Gradients of temperature</vt:lpstr>
      <vt:lpstr>Diurnal temperature </vt:lpstr>
      <vt:lpstr>Physiologic responses to heat</vt:lpstr>
      <vt:lpstr>Circulatory adjustments </vt:lpstr>
      <vt:lpstr>Evaporative heat loss </vt:lpstr>
      <vt:lpstr>Evaporative heat loss </vt:lpstr>
      <vt:lpstr>Responses to extremes of heat </vt:lpstr>
      <vt:lpstr>Physiologic responses to cold </vt:lpstr>
      <vt:lpstr>Physiologic responses to cold </vt:lpstr>
      <vt:lpstr>Hibernation</vt:lpstr>
      <vt:lpstr>Awakening from hibernation </vt:lpstr>
      <vt:lpstr>Hypothermia </vt:lpstr>
      <vt:lpstr>Fever </vt:lpstr>
      <vt:lpstr>Heat stroke and impaired evaporation </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Temperature and Its Regulation</dc:title>
  <dc:creator>yasem</dc:creator>
  <cp:lastModifiedBy>Fizyolab1</cp:lastModifiedBy>
  <cp:revision>11</cp:revision>
  <dcterms:created xsi:type="dcterms:W3CDTF">2018-05-14T12:37:32Z</dcterms:created>
  <dcterms:modified xsi:type="dcterms:W3CDTF">2021-11-09T09:04:47Z</dcterms:modified>
</cp:coreProperties>
</file>