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EAAE0-893A-4414-95AF-D278516A1E80}" type="datetimeFigureOut">
              <a:rPr lang="tr-TR" smtClean="0"/>
              <a:pPr/>
              <a:t>11.05.2020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93322-9950-4A08-B561-949FAC0AF6E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1296143"/>
          </a:xfrm>
        </p:spPr>
        <p:txBody>
          <a:bodyPr>
            <a:normAutofit/>
          </a:bodyPr>
          <a:lstStyle/>
          <a:p>
            <a:pPr algn="just"/>
            <a:r>
              <a:rPr lang="tr-TR" sz="2400" dirty="0" smtClean="0"/>
              <a:t>WEEK-4-</a:t>
            </a:r>
            <a:r>
              <a:rPr lang="en-US" sz="2400" dirty="0"/>
              <a:t>Population Size, Inbreeding, Random </a:t>
            </a:r>
            <a:r>
              <a:rPr lang="en-US" sz="2400" dirty="0" smtClean="0"/>
              <a:t>Genetic</a:t>
            </a:r>
            <a:r>
              <a:rPr lang="tr-TR" sz="2400" dirty="0" smtClean="0"/>
              <a:t> </a:t>
            </a:r>
            <a:r>
              <a:rPr lang="en-US" sz="2400" dirty="0" smtClean="0"/>
              <a:t>Drift </a:t>
            </a:r>
            <a:r>
              <a:rPr lang="en-US" sz="2400" dirty="0"/>
              <a:t>and Maintenance of Genetic Quality</a:t>
            </a:r>
            <a:endParaRPr lang="tr-TR" sz="24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467544" y="1988840"/>
            <a:ext cx="8424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1600" dirty="0" smtClean="0"/>
              <a:t>   </a:t>
            </a:r>
            <a:r>
              <a:rPr lang="en-US" dirty="0" smtClean="0"/>
              <a:t>An important aspect of genetic biotechnology</a:t>
            </a:r>
            <a:r>
              <a:rPr lang="tr-TR" dirty="0" smtClean="0"/>
              <a:t> </a:t>
            </a:r>
            <a:r>
              <a:rPr lang="en-US" dirty="0" smtClean="0"/>
              <a:t>is not only improvement of performance,</a:t>
            </a:r>
            <a:r>
              <a:rPr lang="tr-TR" dirty="0" smtClean="0"/>
              <a:t> </a:t>
            </a:r>
            <a:r>
              <a:rPr lang="en-US" dirty="0" smtClean="0"/>
              <a:t>but also the maintenance of genetic</a:t>
            </a:r>
            <a:r>
              <a:rPr lang="tr-TR" dirty="0" smtClean="0"/>
              <a:t> </a:t>
            </a:r>
            <a:r>
              <a:rPr lang="en-US" dirty="0" smtClean="0"/>
              <a:t>and stock quality by avoiding phenomena</a:t>
            </a:r>
            <a:r>
              <a:rPr lang="tr-TR" dirty="0" smtClean="0"/>
              <a:t> </a:t>
            </a:r>
            <a:r>
              <a:rPr lang="en-US" dirty="0" smtClean="0"/>
              <a:t>such as inbreeding.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en-US" dirty="0" smtClean="0"/>
              <a:t>The effects of</a:t>
            </a:r>
            <a:r>
              <a:rPr lang="tr-TR" dirty="0" smtClean="0"/>
              <a:t> </a:t>
            </a:r>
            <a:r>
              <a:rPr lang="en-US" dirty="0" smtClean="0"/>
              <a:t>inbreeding</a:t>
            </a:r>
            <a:r>
              <a:rPr lang="tr-TR" dirty="0" smtClean="0"/>
              <a:t>; </a:t>
            </a:r>
            <a:r>
              <a:rPr lang="en-US" dirty="0" smtClean="0"/>
              <a:t>reduced rate</a:t>
            </a:r>
            <a:r>
              <a:rPr lang="tr-TR" dirty="0" smtClean="0"/>
              <a:t> </a:t>
            </a:r>
            <a:r>
              <a:rPr lang="en-US" dirty="0" smtClean="0"/>
              <a:t>of growth, viability, survival and reproductive</a:t>
            </a:r>
            <a:r>
              <a:rPr lang="tr-TR" dirty="0" smtClean="0"/>
              <a:t> </a:t>
            </a:r>
            <a:r>
              <a:rPr lang="en-US" dirty="0" smtClean="0"/>
              <a:t>performance and increased biochemical</a:t>
            </a:r>
            <a:r>
              <a:rPr lang="tr-TR" dirty="0" smtClean="0"/>
              <a:t> </a:t>
            </a:r>
            <a:r>
              <a:rPr lang="en-US" dirty="0" smtClean="0"/>
              <a:t>disorders and deformities from lethal and</a:t>
            </a:r>
            <a:r>
              <a:rPr lang="tr-TR" dirty="0" smtClean="0"/>
              <a:t> </a:t>
            </a:r>
            <a:r>
              <a:rPr lang="en-US" dirty="0" smtClean="0"/>
              <a:t>sub-lethal recessive alleles, as well as bilateral</a:t>
            </a:r>
            <a:r>
              <a:rPr lang="tr-TR" dirty="0" smtClean="0"/>
              <a:t> </a:t>
            </a:r>
            <a:r>
              <a:rPr lang="en-US" dirty="0" smtClean="0"/>
              <a:t>asymmetry.</a:t>
            </a:r>
            <a:endParaRPr lang="tr-TR" dirty="0" smtClean="0"/>
          </a:p>
          <a:p>
            <a:pPr algn="just">
              <a:buFont typeface="Arial" pitchFamily="34" charset="0"/>
              <a:buChar char="•"/>
            </a:pPr>
            <a:endParaRPr lang="tr-TR" dirty="0" smtClean="0"/>
          </a:p>
          <a:p>
            <a:pPr algn="just">
              <a:buFont typeface="Arial" pitchFamily="34" charset="0"/>
              <a:buChar char="•"/>
            </a:pPr>
            <a:r>
              <a:rPr lang="tr-TR" dirty="0" smtClean="0"/>
              <a:t>   </a:t>
            </a:r>
            <a:r>
              <a:rPr lang="en-US" b="1" dirty="0" smtClean="0"/>
              <a:t>Random genetic</a:t>
            </a:r>
            <a:r>
              <a:rPr lang="en-US" dirty="0" smtClean="0"/>
              <a:t> drift is closely related to</a:t>
            </a:r>
            <a:r>
              <a:rPr lang="tr-TR" dirty="0" smtClean="0"/>
              <a:t> </a:t>
            </a:r>
            <a:r>
              <a:rPr lang="en-US" dirty="0" smtClean="0"/>
              <a:t>founder effect. Allele frequencies change or</a:t>
            </a:r>
            <a:r>
              <a:rPr lang="tr-TR" dirty="0" smtClean="0"/>
              <a:t> </a:t>
            </a:r>
            <a:r>
              <a:rPr lang="en-US" dirty="0" smtClean="0"/>
              <a:t>drift in random fashion because of low population</a:t>
            </a:r>
            <a:r>
              <a:rPr lang="tr-TR" dirty="0" smtClean="0"/>
              <a:t> </a:t>
            </a:r>
            <a:r>
              <a:rPr lang="en-US" dirty="0" smtClean="0"/>
              <a:t>numbers. Random genetic drift</a:t>
            </a:r>
            <a:r>
              <a:rPr lang="tr-TR" dirty="0" smtClean="0"/>
              <a:t> </a:t>
            </a:r>
            <a:r>
              <a:rPr lang="en-US" dirty="0" smtClean="0"/>
              <a:t>results in losses of alleles or genes that are</a:t>
            </a:r>
            <a:r>
              <a:rPr lang="tr-TR" dirty="0" smtClean="0"/>
              <a:t> </a:t>
            </a:r>
            <a:r>
              <a:rPr lang="en-US" dirty="0" smtClean="0"/>
              <a:t>present at low frequencies in the population.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124</Words>
  <Application>Microsoft Office PowerPoint</Application>
  <PresentationFormat>Ekran Gösterisi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WEEK-4-Population Size, Inbreeding, Random Genetic Drift and Maintenance of Genetic Quality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WEEK-4-Population Size, Inbreeding, Random Genetic Drift and Maintenance of Genetic Quality</dc:title>
  <dc:creator>Toshiba</dc:creator>
  <cp:lastModifiedBy>Toshiba</cp:lastModifiedBy>
  <cp:revision>3</cp:revision>
  <dcterms:created xsi:type="dcterms:W3CDTF">2020-05-11T13:01:18Z</dcterms:created>
  <dcterms:modified xsi:type="dcterms:W3CDTF">2020-05-11T17:12:19Z</dcterms:modified>
</cp:coreProperties>
</file>