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30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18.12.2018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41638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27680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5889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646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4164357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18.12.2018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967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18.12.2018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98485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18.12.2018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777979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18.12.2018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83499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18.12.2018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82431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90EAE90-6218-4B8C-8FED-4C375E6D9B93}" type="datetimeFigureOut">
              <a:rPr lang="tr-TR" smtClean="0"/>
              <a:t>18.12.2018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64355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90828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90EAE90-6218-4B8C-8FED-4C375E6D9B93}" type="datetimeFigureOut">
              <a:rPr lang="tr-TR" smtClean="0"/>
              <a:t>18.12.2018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416149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90EAE90-6218-4B8C-8FED-4C375E6D9B93}" type="datetimeFigureOut">
              <a:rPr lang="tr-TR" smtClean="0"/>
              <a:t>18.12.2018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24417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EAE90-6218-4B8C-8FED-4C375E6D9B93}" type="datetimeFigureOut">
              <a:rPr lang="tr-TR" smtClean="0"/>
              <a:t>18.12.2018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60048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35530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18.12.2018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573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90EAE90-6218-4B8C-8FED-4C375E6D9B93}" type="datetimeFigureOut">
              <a:rPr lang="tr-TR" smtClean="0"/>
              <a:t>18.12.2018</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5EE25A8-E467-4741-8A35-DED16010CC36}" type="slidenum">
              <a:rPr lang="tr-TR" smtClean="0"/>
              <a:t>‹#›</a:t>
            </a:fld>
            <a:endParaRPr lang="tr-TR"/>
          </a:p>
        </p:txBody>
      </p:sp>
    </p:spTree>
    <p:extLst>
      <p:ext uri="{BB962C8B-B14F-4D97-AF65-F5344CB8AC3E}">
        <p14:creationId xmlns:p14="http://schemas.microsoft.com/office/powerpoint/2010/main" val="17898017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normAutofit/>
          </a:bodyPr>
          <a:lstStyle/>
          <a:p>
            <a:r>
              <a:rPr lang="tr-TR" sz="7200" dirty="0" smtClean="0">
                <a:latin typeface="Times New Roman" panose="02020603050405020304" pitchFamily="18" charset="0"/>
                <a:cs typeface="Times New Roman" panose="02020603050405020304" pitchFamily="18" charset="0"/>
              </a:rPr>
              <a:t>Otel işletmeciliği </a:t>
            </a:r>
            <a:endParaRPr lang="tr-TR" sz="7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0" y="4336133"/>
            <a:ext cx="12192000" cy="1655762"/>
          </a:xfrm>
        </p:spPr>
        <p:txBody>
          <a:bodyPr>
            <a:normAutofit/>
          </a:bodyPr>
          <a:lstStyle/>
          <a:p>
            <a:pPr algn="l"/>
            <a:r>
              <a:rPr lang="tr-TR" sz="2800" b="1" dirty="0" smtClean="0">
                <a:solidFill>
                  <a:srgbClr val="00B0F0"/>
                </a:solidFill>
                <a:latin typeface="Times New Roman" panose="02020603050405020304" pitchFamily="18" charset="0"/>
                <a:cs typeface="Times New Roman" panose="02020603050405020304" pitchFamily="18" charset="0"/>
              </a:rPr>
              <a:t>Otel İşletmelerinde Yiyecek İçecek Yönetimi</a:t>
            </a:r>
          </a:p>
          <a:p>
            <a:pPr algn="l"/>
            <a:endParaRPr lang="tr-TR" sz="28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079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Bir </a:t>
            </a:r>
            <a:r>
              <a:rPr lang="tr-TR" sz="2400" dirty="0">
                <a:latin typeface="Times New Roman" panose="02020603050405020304" pitchFamily="18" charset="0"/>
                <a:cs typeface="Times New Roman" panose="02020603050405020304" pitchFamily="18" charset="0"/>
              </a:rPr>
              <a:t>büyük ölçekli otel işletmesinin en büyük gelir kaynağı odalar </a:t>
            </a:r>
            <a:r>
              <a:rPr lang="tr-TR" sz="2400" dirty="0" smtClean="0">
                <a:latin typeface="Times New Roman" panose="02020603050405020304" pitchFamily="18" charset="0"/>
                <a:cs typeface="Times New Roman" panose="02020603050405020304" pitchFamily="18" charset="0"/>
              </a:rPr>
              <a:t>departmanından sonra</a:t>
            </a:r>
            <a:r>
              <a:rPr lang="tr-TR" sz="2400" dirty="0">
                <a:latin typeface="Times New Roman" panose="02020603050405020304" pitchFamily="18" charset="0"/>
                <a:cs typeface="Times New Roman" panose="02020603050405020304" pitchFamily="18" charset="0"/>
              </a:rPr>
              <a:t>, yiyecek-içecek departmanı olmaktadır. Bu </a:t>
            </a:r>
            <a:r>
              <a:rPr lang="tr-TR" sz="2400" dirty="0" smtClean="0">
                <a:latin typeface="Times New Roman" panose="02020603050405020304" pitchFamily="18" charset="0"/>
                <a:cs typeface="Times New Roman" panose="02020603050405020304" pitchFamily="18" charset="0"/>
              </a:rPr>
              <a:t>gelir, toplam </a:t>
            </a:r>
            <a:r>
              <a:rPr lang="tr-TR" sz="2400" dirty="0">
                <a:latin typeface="Times New Roman" panose="02020603050405020304" pitchFamily="18" charset="0"/>
                <a:cs typeface="Times New Roman" panose="02020603050405020304" pitchFamily="18" charset="0"/>
              </a:rPr>
              <a:t>gelirler arasında yaklaşık %30-35'lik bir oranı </a:t>
            </a:r>
            <a:r>
              <a:rPr lang="tr-TR" sz="2400" dirty="0" smtClean="0">
                <a:latin typeface="Times New Roman" panose="02020603050405020304" pitchFamily="18" charset="0"/>
                <a:cs typeface="Times New Roman" panose="02020603050405020304" pitchFamily="18" charset="0"/>
              </a:rPr>
              <a:t>kapsamaktadır. Büyük </a:t>
            </a:r>
            <a:r>
              <a:rPr lang="tr-TR" sz="2400" dirty="0">
                <a:latin typeface="Times New Roman" panose="02020603050405020304" pitchFamily="18" charset="0"/>
                <a:cs typeface="Times New Roman" panose="02020603050405020304" pitchFamily="18" charset="0"/>
              </a:rPr>
              <a:t>ölçekli otel işletmelerinin yiyecek-içecek ile ilgili değişik </a:t>
            </a:r>
            <a:r>
              <a:rPr lang="tr-TR" sz="2400" dirty="0" smtClean="0">
                <a:latin typeface="Times New Roman" panose="02020603050405020304" pitchFamily="18" charset="0"/>
                <a:cs typeface="Times New Roman" panose="02020603050405020304" pitchFamily="18" charset="0"/>
              </a:rPr>
              <a:t>hizmet birimleri </a:t>
            </a:r>
            <a:r>
              <a:rPr lang="tr-TR" sz="2400" dirty="0">
                <a:latin typeface="Times New Roman" panose="02020603050405020304" pitchFamily="18" charset="0"/>
                <a:cs typeface="Times New Roman" panose="02020603050405020304" pitchFamily="18" charset="0"/>
              </a:rPr>
              <a:t>olabilir. Bunlar arasında genel ve özel yemek salonları, </a:t>
            </a:r>
            <a:r>
              <a:rPr lang="tr-TR" sz="2400" dirty="0" smtClean="0">
                <a:latin typeface="Times New Roman" panose="02020603050405020304" pitchFamily="18" charset="0"/>
                <a:cs typeface="Times New Roman" panose="02020603050405020304" pitchFamily="18" charset="0"/>
              </a:rPr>
              <a:t>kokteyl salonları </a:t>
            </a:r>
            <a:r>
              <a:rPr lang="tr-TR" sz="2400" dirty="0">
                <a:latin typeface="Times New Roman" panose="02020603050405020304" pitchFamily="18" charset="0"/>
                <a:cs typeface="Times New Roman" panose="02020603050405020304" pitchFamily="18" charset="0"/>
              </a:rPr>
              <a:t>ve barlar sayılabilir. Bunlara; bahçe restoranları, </a:t>
            </a:r>
            <a:r>
              <a:rPr lang="tr-TR" sz="2400" dirty="0" smtClean="0">
                <a:latin typeface="Times New Roman" panose="02020603050405020304" pitchFamily="18" charset="0"/>
                <a:cs typeface="Times New Roman" panose="02020603050405020304" pitchFamily="18" charset="0"/>
              </a:rPr>
              <a:t>yüzme havuzu </a:t>
            </a:r>
            <a:r>
              <a:rPr lang="tr-TR" sz="2400" dirty="0">
                <a:latin typeface="Times New Roman" panose="02020603050405020304" pitchFamily="18" charset="0"/>
                <a:cs typeface="Times New Roman" panose="02020603050405020304" pitchFamily="18" charset="0"/>
              </a:rPr>
              <a:t>kenarındaki barlar, pastaneler gibi özel tesisler de ilave </a:t>
            </a:r>
            <a:r>
              <a:rPr lang="tr-TR" sz="2400" dirty="0" smtClean="0">
                <a:latin typeface="Times New Roman" panose="02020603050405020304" pitchFamily="18" charset="0"/>
                <a:cs typeface="Times New Roman" panose="02020603050405020304" pitchFamily="18" charset="0"/>
              </a:rPr>
              <a:t>edilebilmektedir.</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departmanının örgütsel yapısı oluşturulurken, </a:t>
            </a:r>
            <a:r>
              <a:rPr lang="tr-TR" sz="2400" dirty="0" smtClean="0">
                <a:latin typeface="Times New Roman" panose="02020603050405020304" pitchFamily="18" charset="0"/>
                <a:cs typeface="Times New Roman" panose="02020603050405020304" pitchFamily="18" charset="0"/>
              </a:rPr>
              <a:t>departman içinde </a:t>
            </a:r>
            <a:r>
              <a:rPr lang="tr-TR" sz="2400" dirty="0">
                <a:latin typeface="Times New Roman" panose="02020603050405020304" pitchFamily="18" charset="0"/>
                <a:cs typeface="Times New Roman" panose="02020603050405020304" pitchFamily="18" charset="0"/>
              </a:rPr>
              <a:t>çalışmalara etki edecek olan faktörlerin belirlenmesi gerekmektedir.</a:t>
            </a:r>
          </a:p>
        </p:txBody>
      </p:sp>
    </p:spTree>
    <p:extLst>
      <p:ext uri="{BB962C8B-B14F-4D97-AF65-F5344CB8AC3E}">
        <p14:creationId xmlns:p14="http://schemas.microsoft.com/office/powerpoint/2010/main" val="3808890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24" y="287628"/>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Otel İşletmelerinde Yiyecek-İçecek Yönetimi</a:t>
            </a:r>
          </a:p>
        </p:txBody>
      </p:sp>
      <p:sp>
        <p:nvSpPr>
          <p:cNvPr id="3" name="İçerik Yer Tutucusu 2"/>
          <p:cNvSpPr>
            <a:spLocks noGrp="1"/>
          </p:cNvSpPr>
          <p:nvPr>
            <p:ph idx="1"/>
          </p:nvPr>
        </p:nvSpPr>
        <p:spPr>
          <a:xfrm>
            <a:off x="0" y="1957589"/>
            <a:ext cx="12186675" cy="490041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Yiyecek - içecek bölümü bir otelin; yiyecek, içecek ve servis </a:t>
            </a:r>
            <a:r>
              <a:rPr lang="tr-TR" sz="2400" dirty="0" smtClean="0">
                <a:latin typeface="Times New Roman" panose="02020603050405020304" pitchFamily="18" charset="0"/>
                <a:cs typeface="Times New Roman" panose="02020603050405020304" pitchFamily="18" charset="0"/>
              </a:rPr>
              <a:t>olanaklarını sağlayan </a:t>
            </a:r>
            <a:r>
              <a:rPr lang="tr-TR" sz="2400" dirty="0">
                <a:latin typeface="Times New Roman" panose="02020603050405020304" pitchFamily="18" charset="0"/>
                <a:cs typeface="Times New Roman" panose="02020603050405020304" pitchFamily="18" charset="0"/>
              </a:rPr>
              <a:t>üretim departmanıdır</a:t>
            </a:r>
            <a:r>
              <a:rPr lang="tr-TR" sz="2400" dirty="0" smtClean="0">
                <a:latin typeface="Times New Roman" panose="02020603050405020304" pitchFamily="18" charset="0"/>
                <a:cs typeface="Times New Roman" panose="02020603050405020304" pitchFamily="18" charset="0"/>
              </a:rPr>
              <a:t>. Yiyecek </a:t>
            </a:r>
            <a:r>
              <a:rPr lang="tr-TR" sz="2400" dirty="0">
                <a:latin typeface="Times New Roman" panose="02020603050405020304" pitchFamily="18" charset="0"/>
                <a:cs typeface="Times New Roman" panose="02020603050405020304" pitchFamily="18" charset="0"/>
              </a:rPr>
              <a:t>ve içecek maddesel, servis </a:t>
            </a:r>
            <a:r>
              <a:rPr lang="tr-TR" sz="2400" dirty="0" smtClean="0">
                <a:latin typeface="Times New Roman" panose="02020603050405020304" pitchFamily="18" charset="0"/>
                <a:cs typeface="Times New Roman" panose="02020603050405020304" pitchFamily="18" charset="0"/>
              </a:rPr>
              <a:t>ise soyut </a:t>
            </a:r>
            <a:r>
              <a:rPr lang="tr-TR" sz="2400" dirty="0">
                <a:latin typeface="Times New Roman" panose="02020603050405020304" pitchFamily="18" charset="0"/>
                <a:cs typeface="Times New Roman" panose="02020603050405020304" pitchFamily="18" charset="0"/>
              </a:rPr>
              <a:t>bir öğedir, elle tutulamaz; sadece icra şekli görülür; sonuç, </a:t>
            </a:r>
            <a:r>
              <a:rPr lang="tr-TR" sz="2400" dirty="0" smtClean="0">
                <a:latin typeface="Times New Roman" panose="02020603050405020304" pitchFamily="18" charset="0"/>
                <a:cs typeface="Times New Roman" panose="02020603050405020304" pitchFamily="18" charset="0"/>
              </a:rPr>
              <a:t>memnuniyet veya </a:t>
            </a:r>
            <a:r>
              <a:rPr lang="tr-TR" sz="2400" dirty="0">
                <a:latin typeface="Times New Roman" panose="02020603050405020304" pitchFamily="18" charset="0"/>
                <a:cs typeface="Times New Roman" panose="02020603050405020304" pitchFamily="18" charset="0"/>
              </a:rPr>
              <a:t>memnuniyetsizlik şeklinde kendini gösterir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 işletmelerinde yiyecek-içecek bölümünün önemi; gerek </a:t>
            </a:r>
            <a:r>
              <a:rPr lang="tr-TR" sz="2400" dirty="0" smtClean="0">
                <a:latin typeface="Times New Roman" panose="02020603050405020304" pitchFamily="18" charset="0"/>
                <a:cs typeface="Times New Roman" panose="02020603050405020304" pitchFamily="18" charset="0"/>
              </a:rPr>
              <a:t>üretilen yiyecek </a:t>
            </a:r>
            <a:r>
              <a:rPr lang="tr-TR" sz="2400" dirty="0">
                <a:latin typeface="Times New Roman" panose="02020603050405020304" pitchFamily="18" charset="0"/>
                <a:cs typeface="Times New Roman" panose="02020603050405020304" pitchFamily="18" charset="0"/>
              </a:rPr>
              <a:t>ve içkiden ev dışında tüketilmekte olan miktarı, gerekse </a:t>
            </a:r>
            <a:r>
              <a:rPr lang="tr-TR" sz="2400" dirty="0" smtClean="0">
                <a:latin typeface="Times New Roman" panose="02020603050405020304" pitchFamily="18" charset="0"/>
                <a:cs typeface="Times New Roman" panose="02020603050405020304" pitchFamily="18" charset="0"/>
              </a:rPr>
              <a:t>otellerde yiyecek </a:t>
            </a:r>
            <a:r>
              <a:rPr lang="tr-TR" sz="2400" dirty="0">
                <a:latin typeface="Times New Roman" panose="02020603050405020304" pitchFamily="18" charset="0"/>
                <a:cs typeface="Times New Roman" panose="02020603050405020304" pitchFamily="18" charset="0"/>
              </a:rPr>
              <a:t>ve içki satış gelirlerinin toplam gelirlere olan </a:t>
            </a:r>
            <a:r>
              <a:rPr lang="tr-TR" sz="2400" dirty="0" smtClean="0">
                <a:latin typeface="Times New Roman" panose="02020603050405020304" pitchFamily="18" charset="0"/>
                <a:cs typeface="Times New Roman" panose="02020603050405020304" pitchFamily="18" charset="0"/>
              </a:rPr>
              <a:t>katkısıyla ölçülebilir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81015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Tüketicilerle olan temas ölçütüne nedeniyle “ön plandaki” </a:t>
            </a:r>
            <a:r>
              <a:rPr lang="tr-TR" sz="2400" dirty="0" smtClean="0">
                <a:latin typeface="Times New Roman" panose="02020603050405020304" pitchFamily="18" charset="0"/>
                <a:cs typeface="Times New Roman" panose="02020603050405020304" pitchFamily="18" charset="0"/>
              </a:rPr>
              <a:t>departman olarak </a:t>
            </a:r>
            <a:r>
              <a:rPr lang="tr-TR" sz="2400" dirty="0">
                <a:latin typeface="Times New Roman" panose="02020603050405020304" pitchFamily="18" charset="0"/>
                <a:cs typeface="Times New Roman" panose="02020603050405020304" pitchFamily="18" charset="0"/>
              </a:rPr>
              <a:t>sınıflandırılır. Resort otel işletmelerinde tam pansiyon </a:t>
            </a:r>
            <a:r>
              <a:rPr lang="tr-TR" sz="2400" dirty="0" smtClean="0">
                <a:latin typeface="Times New Roman" panose="02020603050405020304" pitchFamily="18" charset="0"/>
                <a:cs typeface="Times New Roman" panose="02020603050405020304" pitchFamily="18" charset="0"/>
              </a:rPr>
              <a:t>konaklama yapanlar </a:t>
            </a:r>
            <a:r>
              <a:rPr lang="tr-TR" sz="2400" dirty="0">
                <a:latin typeface="Times New Roman" panose="02020603050405020304" pitchFamily="18" charset="0"/>
                <a:cs typeface="Times New Roman" panose="02020603050405020304" pitchFamily="18" charset="0"/>
              </a:rPr>
              <a:t>için yiyecek-içecek hizmetleri, şehir otellerine göre </a:t>
            </a:r>
            <a:r>
              <a:rPr lang="tr-TR" sz="2400" dirty="0" smtClean="0">
                <a:latin typeface="Times New Roman" panose="02020603050405020304" pitchFamily="18" charset="0"/>
                <a:cs typeface="Times New Roman" panose="02020603050405020304" pitchFamily="18" charset="0"/>
              </a:rPr>
              <a:t>daha büyük </a:t>
            </a:r>
            <a:r>
              <a:rPr lang="tr-TR" sz="2400" dirty="0">
                <a:latin typeface="Times New Roman" panose="02020603050405020304" pitchFamily="18" charset="0"/>
                <a:cs typeface="Times New Roman" panose="02020603050405020304" pitchFamily="18" charset="0"/>
              </a:rPr>
              <a:t>önem taşır. Oda gelirlerinden sonra en fazla gelir getiren </a:t>
            </a:r>
            <a:r>
              <a:rPr lang="tr-TR" sz="2400" dirty="0" smtClean="0">
                <a:latin typeface="Times New Roman" panose="02020603050405020304" pitchFamily="18" charset="0"/>
                <a:cs typeface="Times New Roman" panose="02020603050405020304" pitchFamily="18" charset="0"/>
              </a:rPr>
              <a:t>merkezdir (% </a:t>
            </a:r>
            <a:r>
              <a:rPr lang="tr-TR" sz="2400" dirty="0">
                <a:latin typeface="Times New Roman" panose="02020603050405020304" pitchFamily="18" charset="0"/>
                <a:cs typeface="Times New Roman" panose="02020603050405020304" pitchFamily="18" charset="0"/>
              </a:rPr>
              <a:t>25-50</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187 adet beş yıldızlı otel ve birinci sınıf tatil köyünden 103’üne </a:t>
            </a:r>
            <a:r>
              <a:rPr lang="tr-TR" sz="2400" dirty="0" smtClean="0">
                <a:latin typeface="Times New Roman" panose="02020603050405020304" pitchFamily="18" charset="0"/>
                <a:cs typeface="Times New Roman" panose="02020603050405020304" pitchFamily="18" charset="0"/>
              </a:rPr>
              <a:t>dayanarak yapılan </a:t>
            </a:r>
            <a:r>
              <a:rPr lang="tr-TR" sz="2400" dirty="0">
                <a:latin typeface="Times New Roman" panose="02020603050405020304" pitchFamily="18" charset="0"/>
                <a:cs typeface="Times New Roman" panose="02020603050405020304" pitchFamily="18" charset="0"/>
              </a:rPr>
              <a:t>araştırmaya göre;</a:t>
            </a:r>
          </a:p>
          <a:p>
            <a:pPr marL="0" indent="0" algn="just">
              <a:buNone/>
            </a:pPr>
            <a:r>
              <a:rPr lang="tr-TR" sz="2400" dirty="0">
                <a:latin typeface="Times New Roman" panose="02020603050405020304" pitchFamily="18" charset="0"/>
                <a:cs typeface="Times New Roman" panose="02020603050405020304" pitchFamily="18" charset="0"/>
              </a:rPr>
              <a:t>• Tesislerin yiyecek-içecek gideri, toplam giderin %25-35’ini oluşturmaktadır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Bu tesislerde yılda ortalama 300 milyon dolarlık </a:t>
            </a:r>
            <a:r>
              <a:rPr lang="tr-TR" sz="2400" dirty="0" smtClean="0">
                <a:latin typeface="Times New Roman" panose="02020603050405020304" pitchFamily="18" charset="0"/>
                <a:cs typeface="Times New Roman" panose="02020603050405020304" pitchFamily="18" charset="0"/>
              </a:rPr>
              <a:t>yiyecek-içecek tüketilmiştir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06292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3030"/>
            <a:ext cx="12192000" cy="6754969"/>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Amerika Birleşik Devletleri’nde yılda üretilen yiyecek ve içkinin </a:t>
            </a:r>
            <a:r>
              <a:rPr lang="tr-TR" sz="2400" dirty="0" smtClean="0">
                <a:latin typeface="Times New Roman" panose="02020603050405020304" pitchFamily="18" charset="0"/>
                <a:cs typeface="Times New Roman" panose="02020603050405020304" pitchFamily="18" charset="0"/>
              </a:rPr>
              <a:t>dörtte biri </a:t>
            </a:r>
            <a:r>
              <a:rPr lang="tr-TR" sz="2400" dirty="0">
                <a:latin typeface="Times New Roman" panose="02020603050405020304" pitchFamily="18" charset="0"/>
                <a:cs typeface="Times New Roman" panose="02020603050405020304" pitchFamily="18" charset="0"/>
              </a:rPr>
              <a:t>konut dışında otel ve restoranlarda tüketilmekte olup, ülke </a:t>
            </a:r>
            <a:r>
              <a:rPr lang="tr-TR" sz="2400" dirty="0" smtClean="0">
                <a:latin typeface="Times New Roman" panose="02020603050405020304" pitchFamily="18" charset="0"/>
                <a:cs typeface="Times New Roman" panose="02020603050405020304" pitchFamily="18" charset="0"/>
              </a:rPr>
              <a:t>perakende satışlarında </a:t>
            </a:r>
            <a:r>
              <a:rPr lang="tr-TR" sz="2400" dirty="0">
                <a:latin typeface="Times New Roman" panose="02020603050405020304" pitchFamily="18" charset="0"/>
                <a:cs typeface="Times New Roman" panose="02020603050405020304" pitchFamily="18" charset="0"/>
              </a:rPr>
              <a:t>dördüncü sırayı almaktadır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Otellerde yiyecek ve içki satış geliri oda satış gelirlerine eşit, </a:t>
            </a:r>
            <a:r>
              <a:rPr lang="tr-TR" sz="2400" dirty="0" err="1">
                <a:latin typeface="Times New Roman" panose="02020603050405020304" pitchFamily="18" charset="0"/>
                <a:cs typeface="Times New Roman" panose="02020603050405020304" pitchFamily="18" charset="0"/>
              </a:rPr>
              <a:t>hattâ</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daha fazla </a:t>
            </a:r>
            <a:r>
              <a:rPr lang="tr-TR" sz="2400" dirty="0">
                <a:latin typeface="Times New Roman" panose="02020603050405020304" pitchFamily="18" charset="0"/>
                <a:cs typeface="Times New Roman" panose="02020603050405020304" pitchFamily="18" charset="0"/>
              </a:rPr>
              <a:t>olup toplam gelirin %50’ sine yakın bir miktarı teşkil etmektedir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bölümü hizmetlerinin çok güçlü, çeşitli, aşırı </a:t>
            </a:r>
            <a:r>
              <a:rPr lang="tr-TR" sz="2400" dirty="0" smtClean="0">
                <a:latin typeface="Times New Roman" panose="02020603050405020304" pitchFamily="18" charset="0"/>
                <a:cs typeface="Times New Roman" panose="02020603050405020304" pitchFamily="18" charset="0"/>
              </a:rPr>
              <a:t>derece sorumluluk </a:t>
            </a:r>
            <a:r>
              <a:rPr lang="tr-TR" sz="2400" dirty="0">
                <a:latin typeface="Times New Roman" panose="02020603050405020304" pitchFamily="18" charset="0"/>
                <a:cs typeface="Times New Roman" panose="02020603050405020304" pitchFamily="18" charset="0"/>
              </a:rPr>
              <a:t>yükleyen işler olduğu kabul edilirse de, tüm olarak </a:t>
            </a:r>
            <a:r>
              <a:rPr lang="tr-TR" sz="2400" dirty="0" smtClean="0">
                <a:latin typeface="Times New Roman" panose="02020603050405020304" pitchFamily="18" charset="0"/>
                <a:cs typeface="Times New Roman" panose="02020603050405020304" pitchFamily="18" charset="0"/>
              </a:rPr>
              <a:t>incelendiğinde, bütün </a:t>
            </a:r>
            <a:r>
              <a:rPr lang="tr-TR" sz="2400" dirty="0">
                <a:latin typeface="Times New Roman" panose="02020603050405020304" pitchFamily="18" charset="0"/>
                <a:cs typeface="Times New Roman" panose="02020603050405020304" pitchFamily="18" charset="0"/>
              </a:rPr>
              <a:t>bu kompleks işlerin yiyecek-içecek bölümünün </a:t>
            </a:r>
            <a:r>
              <a:rPr lang="tr-TR" sz="2400" dirty="0" smtClean="0">
                <a:latin typeface="Times New Roman" panose="02020603050405020304" pitchFamily="18" charset="0"/>
                <a:cs typeface="Times New Roman" panose="02020603050405020304" pitchFamily="18" charset="0"/>
              </a:rPr>
              <a:t>iyi bir </a:t>
            </a:r>
            <a:r>
              <a:rPr lang="tr-TR" sz="2400" dirty="0">
                <a:latin typeface="Times New Roman" panose="02020603050405020304" pitchFamily="18" charset="0"/>
                <a:cs typeface="Times New Roman" panose="02020603050405020304" pitchFamily="18" charset="0"/>
              </a:rPr>
              <a:t>organizasyonuyla çok basitleşeceği ve iyi eğitim görmüş, </a:t>
            </a:r>
            <a:r>
              <a:rPr lang="tr-TR" sz="2400" dirty="0" smtClean="0">
                <a:latin typeface="Times New Roman" panose="02020603050405020304" pitchFamily="18" charset="0"/>
                <a:cs typeface="Times New Roman" panose="02020603050405020304" pitchFamily="18" charset="0"/>
              </a:rPr>
              <a:t>yeterli tecrübeye </a:t>
            </a:r>
            <a:r>
              <a:rPr lang="tr-TR" sz="2400" dirty="0">
                <a:latin typeface="Times New Roman" panose="02020603050405020304" pitchFamily="18" charset="0"/>
                <a:cs typeface="Times New Roman" panose="02020603050405020304" pitchFamily="18" charset="0"/>
              </a:rPr>
              <a:t>sahip bir yönetici tarafından rahatlıkla yürütülebileceği açıktır.</a:t>
            </a:r>
          </a:p>
        </p:txBody>
      </p:sp>
    </p:spTree>
    <p:extLst>
      <p:ext uri="{BB962C8B-B14F-4D97-AF65-F5344CB8AC3E}">
        <p14:creationId xmlns:p14="http://schemas.microsoft.com/office/powerpoint/2010/main" val="2868692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87629"/>
            <a:ext cx="12191999" cy="1326321"/>
          </a:xfrm>
        </p:spPr>
        <p:txBody>
          <a:bodyPr>
            <a:normAutofit fontScale="90000"/>
          </a:bodyPr>
          <a:lstStyle/>
          <a:p>
            <a:r>
              <a:rPr lang="tr-TR" sz="3600" dirty="0">
                <a:latin typeface="Times New Roman" panose="02020603050405020304" pitchFamily="18" charset="0"/>
                <a:cs typeface="Times New Roman" panose="02020603050405020304" pitchFamily="18" charset="0"/>
              </a:rPr>
              <a:t>Otel İşletmelerinde Nitelik ve Yiyecek-İçecek</a:t>
            </a:r>
            <a:br>
              <a:rPr lang="tr-TR" sz="36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Bölümü</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2044718"/>
            <a:ext cx="12191999" cy="2829261"/>
          </a:xfrm>
        </p:spPr>
      </p:pic>
      <p:sp>
        <p:nvSpPr>
          <p:cNvPr id="5" name="Dikdörtgen 4"/>
          <p:cNvSpPr/>
          <p:nvPr/>
        </p:nvSpPr>
        <p:spPr>
          <a:xfrm>
            <a:off x="0" y="5665356"/>
            <a:ext cx="12192000" cy="830997"/>
          </a:xfrm>
          <a:prstGeom prst="rect">
            <a:avLst/>
          </a:prstGeom>
        </p:spPr>
        <p:txBody>
          <a:bodyPr wrap="square">
            <a:spAutoFit/>
          </a:bodyPr>
          <a:lstStyle/>
          <a:p>
            <a:pPr algn="just"/>
            <a:r>
              <a:rPr lang="tr-TR" sz="2400" dirty="0" smtClean="0">
                <a:latin typeface="Times New Roman" panose="02020603050405020304" pitchFamily="18" charset="0"/>
                <a:cs typeface="Times New Roman" panose="02020603050405020304" pitchFamily="18" charset="0"/>
              </a:rPr>
              <a:t>Oteller yiyecek servisi çok iyi uygulandığı ve nitelikli insan gücü kaynağı ile desteklendiği sürece kârlı birer işletme olur. Aksi halde büyük kayıplara neden olan bir otel bölümü haline gelir.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7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286445" cy="4071132"/>
          </a:xfrm>
        </p:spPr>
      </p:pic>
      <p:sp>
        <p:nvSpPr>
          <p:cNvPr id="5" name="Dikdörtgen 4"/>
          <p:cNvSpPr/>
          <p:nvPr/>
        </p:nvSpPr>
        <p:spPr>
          <a:xfrm>
            <a:off x="0" y="4071131"/>
            <a:ext cx="12063211" cy="2677656"/>
          </a:xfrm>
          <a:prstGeom prst="rect">
            <a:avLst/>
          </a:prstGeom>
        </p:spPr>
        <p:txBody>
          <a:bodyPr wrap="square">
            <a:sp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Otelin boyutları ve yerleşim alanı neresi ve ne olursa olsun, yukarıda adı geçen işlevlerin yerine getirilmesi zorunludur. Küçük bir oteldeki organizasyon tablosu daha düz olup daha az organizasyon basamağı ve her pozisyonda daha az personel bulunsa da boyuta bakmaksızın her işletmede yemeklerin üretilmesi, servisi, banketlerin satışı ve temizlik işlemleri yer almak zorundadır ve işletmenin boyutu büyüdükçe personel arasındaki iletişim ve koordinasyonun önemi artmaktadır.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13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183" y="0"/>
            <a:ext cx="11500834" cy="6858000"/>
          </a:xfrm>
        </p:spPr>
      </p:pic>
    </p:spTree>
    <p:extLst>
      <p:ext uri="{BB962C8B-B14F-4D97-AF65-F5344CB8AC3E}">
        <p14:creationId xmlns:p14="http://schemas.microsoft.com/office/powerpoint/2010/main" val="2249013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20203"/>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Yiyecek-İçecek Yönetim Süreci</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129104"/>
            <a:ext cx="12186675" cy="3377753"/>
          </a:xfrm>
        </p:spPr>
      </p:pic>
    </p:spTree>
    <p:extLst>
      <p:ext uri="{BB962C8B-B14F-4D97-AF65-F5344CB8AC3E}">
        <p14:creationId xmlns:p14="http://schemas.microsoft.com/office/powerpoint/2010/main" val="1762899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Bunun yanında yiyecek-içecek hizmetlerinin güç ve sorumluluk </a:t>
            </a:r>
            <a:r>
              <a:rPr lang="tr-TR" sz="2400" dirty="0" smtClean="0">
                <a:latin typeface="Times New Roman" panose="02020603050405020304" pitchFamily="18" charset="0"/>
                <a:cs typeface="Times New Roman" panose="02020603050405020304" pitchFamily="18" charset="0"/>
              </a:rPr>
              <a:t>isteyen karmaşık </a:t>
            </a:r>
            <a:r>
              <a:rPr lang="tr-TR" sz="2400" dirty="0">
                <a:latin typeface="Times New Roman" panose="02020603050405020304" pitchFamily="18" charset="0"/>
                <a:cs typeface="Times New Roman" panose="02020603050405020304" pitchFamily="18" charset="0"/>
              </a:rPr>
              <a:t>özellikteki işleri, etkin bir organizasyon ile </a:t>
            </a:r>
            <a:r>
              <a:rPr lang="tr-TR" sz="2400" dirty="0" smtClean="0">
                <a:latin typeface="Times New Roman" panose="02020603050405020304" pitchFamily="18" charset="0"/>
                <a:cs typeface="Times New Roman" panose="02020603050405020304" pitchFamily="18" charset="0"/>
              </a:rPr>
              <a:t>basitleştirilmektedir. Aynı </a:t>
            </a:r>
            <a:r>
              <a:rPr lang="tr-TR" sz="2400" dirty="0">
                <a:latin typeface="Times New Roman" panose="02020603050405020304" pitchFamily="18" charset="0"/>
                <a:cs typeface="Times New Roman" panose="02020603050405020304" pitchFamily="18" charset="0"/>
              </a:rPr>
              <a:t>anda, yiyecek-içecek hizmetlerinin istenilen düzeyde </a:t>
            </a:r>
            <a:r>
              <a:rPr lang="tr-TR" sz="2400" dirty="0" smtClean="0">
                <a:latin typeface="Times New Roman" panose="02020603050405020304" pitchFamily="18" charset="0"/>
                <a:cs typeface="Times New Roman" panose="02020603050405020304" pitchFamily="18" charset="0"/>
              </a:rPr>
              <a:t>yürütülmesi, oluşturulacak </a:t>
            </a:r>
            <a:r>
              <a:rPr lang="tr-TR" sz="2400" dirty="0">
                <a:latin typeface="Times New Roman" panose="02020603050405020304" pitchFamily="18" charset="0"/>
                <a:cs typeface="Times New Roman" panose="02020603050405020304" pitchFamily="18" charset="0"/>
              </a:rPr>
              <a:t>organizasyon yapısına, istihdam edilecek </a:t>
            </a:r>
            <a:r>
              <a:rPr lang="tr-TR" sz="2400" dirty="0" smtClean="0">
                <a:latin typeface="Times New Roman" panose="02020603050405020304" pitchFamily="18" charset="0"/>
                <a:cs typeface="Times New Roman" panose="02020603050405020304" pitchFamily="18" charset="0"/>
              </a:rPr>
              <a:t>personelin bilgi</a:t>
            </a:r>
            <a:r>
              <a:rPr lang="tr-TR" sz="2400" dirty="0">
                <a:latin typeface="Times New Roman" panose="02020603050405020304" pitchFamily="18" charset="0"/>
                <a:cs typeface="Times New Roman" panose="02020603050405020304" pitchFamily="18" charset="0"/>
              </a:rPr>
              <a:t>, beceri ve ustalığına ve son olarak oluşturulacak </a:t>
            </a:r>
            <a:r>
              <a:rPr lang="tr-TR" sz="2400" dirty="0" smtClean="0">
                <a:latin typeface="Times New Roman" panose="02020603050405020304" pitchFamily="18" charset="0"/>
                <a:cs typeface="Times New Roman" panose="02020603050405020304" pitchFamily="18" charset="0"/>
              </a:rPr>
              <a:t>yönetim politikalarının </a:t>
            </a:r>
            <a:r>
              <a:rPr lang="tr-TR" sz="2400" dirty="0">
                <a:latin typeface="Times New Roman" panose="02020603050405020304" pitchFamily="18" charset="0"/>
                <a:cs typeface="Times New Roman" panose="02020603050405020304" pitchFamily="18" charset="0"/>
              </a:rPr>
              <a:t>etkin olarak uygulanmasına bağlı olmaktadır. </a:t>
            </a:r>
            <a:r>
              <a:rPr lang="tr-TR" sz="2400" dirty="0" smtClean="0">
                <a:latin typeface="Times New Roman" panose="02020603050405020304" pitchFamily="18" charset="0"/>
                <a:cs typeface="Times New Roman" panose="02020603050405020304" pitchFamily="18" charset="0"/>
              </a:rPr>
              <a:t>Yiyecek içecek departmanlarının </a:t>
            </a:r>
            <a:r>
              <a:rPr lang="tr-TR" sz="2400" dirty="0">
                <a:latin typeface="Times New Roman" panose="02020603050405020304" pitchFamily="18" charset="0"/>
                <a:cs typeface="Times New Roman" panose="02020603050405020304" pitchFamily="18" charset="0"/>
              </a:rPr>
              <a:t>her biri için (organizasyon yönünden </a:t>
            </a:r>
            <a:r>
              <a:rPr lang="tr-TR" sz="2400" dirty="0" smtClean="0">
                <a:latin typeface="Times New Roman" panose="02020603050405020304" pitchFamily="18" charset="0"/>
                <a:cs typeface="Times New Roman" panose="02020603050405020304" pitchFamily="18" charset="0"/>
              </a:rPr>
              <a:t>benzer özellikler </a:t>
            </a:r>
            <a:r>
              <a:rPr lang="tr-TR" sz="2400" dirty="0">
                <a:latin typeface="Times New Roman" panose="02020603050405020304" pitchFamily="18" charset="0"/>
                <a:cs typeface="Times New Roman" panose="02020603050405020304" pitchFamily="18" charset="0"/>
              </a:rPr>
              <a:t>taşısalar ve benzer kontrol ilkelerine sahip olsalar bile) </a:t>
            </a:r>
            <a:r>
              <a:rPr lang="tr-TR" sz="2400" dirty="0" smtClean="0">
                <a:latin typeface="Times New Roman" panose="02020603050405020304" pitchFamily="18" charset="0"/>
                <a:cs typeface="Times New Roman" panose="02020603050405020304" pitchFamily="18" charset="0"/>
              </a:rPr>
              <a:t>standart organizasyon </a:t>
            </a:r>
            <a:r>
              <a:rPr lang="tr-TR" sz="2400" dirty="0">
                <a:latin typeface="Times New Roman" panose="02020603050405020304" pitchFamily="18" charset="0"/>
                <a:cs typeface="Times New Roman" panose="02020603050405020304" pitchFamily="18" charset="0"/>
              </a:rPr>
              <a:t>şemasından söz etmek mümkün olmamaktadır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Genel olarak bir organizasyonun, ilgili </a:t>
            </a:r>
            <a:r>
              <a:rPr lang="tr-TR" sz="2400" dirty="0" smtClean="0">
                <a:latin typeface="Times New Roman" panose="02020603050405020304" pitchFamily="18" charset="0"/>
                <a:cs typeface="Times New Roman" panose="02020603050405020304" pitchFamily="18" charset="0"/>
              </a:rPr>
              <a:t>iş görenler </a:t>
            </a:r>
            <a:r>
              <a:rPr lang="tr-TR" sz="2400" dirty="0">
                <a:latin typeface="Times New Roman" panose="02020603050405020304" pitchFamily="18" charset="0"/>
                <a:cs typeface="Times New Roman" panose="02020603050405020304" pitchFamily="18" charset="0"/>
              </a:rPr>
              <a:t>arasında çalışma </a:t>
            </a:r>
            <a:r>
              <a:rPr lang="tr-TR" sz="2400" dirty="0" smtClean="0">
                <a:latin typeface="Times New Roman" panose="02020603050405020304" pitchFamily="18" charset="0"/>
                <a:cs typeface="Times New Roman" panose="02020603050405020304" pitchFamily="18" charset="0"/>
              </a:rPr>
              <a:t>düzeni, yetki </a:t>
            </a:r>
            <a:r>
              <a:rPr lang="tr-TR" sz="2400" dirty="0">
                <a:latin typeface="Times New Roman" panose="02020603050405020304" pitchFamily="18" charset="0"/>
                <a:cs typeface="Times New Roman" panose="02020603050405020304" pitchFamily="18" charset="0"/>
              </a:rPr>
              <a:t>ve sorumluluk ilişkilerinin düzenlenmesi amacı, </a:t>
            </a:r>
            <a:r>
              <a:rPr lang="tr-TR" sz="2400" dirty="0" smtClean="0">
                <a:latin typeface="Times New Roman" panose="02020603050405020304" pitchFamily="18" charset="0"/>
                <a:cs typeface="Times New Roman" panose="02020603050405020304" pitchFamily="18" charset="0"/>
              </a:rPr>
              <a:t>yiyecek içecek departmanları </a:t>
            </a:r>
            <a:r>
              <a:rPr lang="tr-TR" sz="2400" dirty="0">
                <a:latin typeface="Times New Roman" panose="02020603050405020304" pitchFamily="18" charset="0"/>
                <a:cs typeface="Times New Roman" panose="02020603050405020304" pitchFamily="18" charset="0"/>
              </a:rPr>
              <a:t>için de söz konusu olmaktadır. Bu nedenle </a:t>
            </a:r>
            <a:r>
              <a:rPr lang="tr-TR" sz="2400" dirty="0" smtClean="0">
                <a:latin typeface="Times New Roman" panose="02020603050405020304" pitchFamily="18" charset="0"/>
                <a:cs typeface="Times New Roman" panose="02020603050405020304" pitchFamily="18" charset="0"/>
              </a:rPr>
              <a:t>büyük ölçekli </a:t>
            </a:r>
            <a:r>
              <a:rPr lang="tr-TR" sz="2400" dirty="0">
                <a:latin typeface="Times New Roman" panose="02020603050405020304" pitchFamily="18" charset="0"/>
                <a:cs typeface="Times New Roman" panose="02020603050405020304" pitchFamily="18" charset="0"/>
              </a:rPr>
              <a:t>otel işletmelerinin yiyecek-içecek departmanlarında </a:t>
            </a:r>
            <a:r>
              <a:rPr lang="tr-TR" sz="2400" dirty="0" smtClean="0">
                <a:latin typeface="Times New Roman" panose="02020603050405020304" pitchFamily="18" charset="0"/>
                <a:cs typeface="Times New Roman" panose="02020603050405020304" pitchFamily="18" charset="0"/>
              </a:rPr>
              <a:t>işletme tarafından </a:t>
            </a:r>
            <a:r>
              <a:rPr lang="tr-TR" sz="2400" dirty="0">
                <a:latin typeface="Times New Roman" panose="02020603050405020304" pitchFamily="18" charset="0"/>
                <a:cs typeface="Times New Roman" panose="02020603050405020304" pitchFamily="18" charset="0"/>
              </a:rPr>
              <a:t>belirlenecek amaç; her departmanın beklenen katkıyı </a:t>
            </a:r>
            <a:r>
              <a:rPr lang="tr-TR" sz="2400" dirty="0" smtClean="0">
                <a:latin typeface="Times New Roman" panose="02020603050405020304" pitchFamily="18" charset="0"/>
                <a:cs typeface="Times New Roman" panose="02020603050405020304" pitchFamily="18" charset="0"/>
              </a:rPr>
              <a:t>sağlamada eşit </a:t>
            </a:r>
            <a:r>
              <a:rPr lang="tr-TR" sz="2400" dirty="0">
                <a:latin typeface="Times New Roman" panose="02020603050405020304" pitchFamily="18" charset="0"/>
                <a:cs typeface="Times New Roman" panose="02020603050405020304" pitchFamily="18" charset="0"/>
              </a:rPr>
              <a:t>etkinlikte çalışması olacaktır.</a:t>
            </a:r>
          </a:p>
        </p:txBody>
      </p:sp>
    </p:spTree>
    <p:extLst>
      <p:ext uri="{BB962C8B-B14F-4D97-AF65-F5344CB8AC3E}">
        <p14:creationId xmlns:p14="http://schemas.microsoft.com/office/powerpoint/2010/main" val="38888715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69</TotalTime>
  <Words>594</Words>
  <Application>Microsoft Office PowerPoint</Application>
  <PresentationFormat>Özel</PresentationFormat>
  <Paragraphs>29</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Damask</vt:lpstr>
      <vt:lpstr>Otel işletmeciliği </vt:lpstr>
      <vt:lpstr>Otel İşletmelerinde Yiyecek-İçecek Yönetimi</vt:lpstr>
      <vt:lpstr>PowerPoint Sunusu</vt:lpstr>
      <vt:lpstr>PowerPoint Sunusu</vt:lpstr>
      <vt:lpstr>Otel İşletmelerinde Nitelik ve Yiyecek-İçecek Bölümü</vt:lpstr>
      <vt:lpstr>PowerPoint Sunusu</vt:lpstr>
      <vt:lpstr>PowerPoint Sunusu</vt:lpstr>
      <vt:lpstr>Yiyecek-İçecek Yönetim Süreci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işletmeciliği</dc:title>
  <dc:creator>kemal</dc:creator>
  <cp:lastModifiedBy>kumsaal</cp:lastModifiedBy>
  <cp:revision>8</cp:revision>
  <dcterms:created xsi:type="dcterms:W3CDTF">2018-09-01T10:09:21Z</dcterms:created>
  <dcterms:modified xsi:type="dcterms:W3CDTF">2018-12-18T19:51:33Z</dcterms:modified>
</cp:coreProperties>
</file>