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93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8" name="27 Veri Yer Tutucusu"/>
          <p:cNvSpPr>
            <a:spLocks noGrp="1"/>
          </p:cNvSpPr>
          <p:nvPr>
            <p:ph type="dt" sz="half" idx="10"/>
          </p:nvPr>
        </p:nvSpPr>
        <p:spPr/>
        <p:txBody>
          <a:bodyPr/>
          <a:lstStyle>
            <a:extLst/>
          </a:lstStyle>
          <a:p>
            <a:fld id="{A3D5EAD9-379C-46A2-BAC8-C264950252EC}" type="datetimeFigureOut">
              <a:rPr lang="tr-TR" smtClean="0"/>
              <a:t>10.12.2012</a:t>
            </a:fld>
            <a:endParaRPr lang="tr-TR"/>
          </a:p>
        </p:txBody>
      </p:sp>
      <p:sp>
        <p:nvSpPr>
          <p:cNvPr id="17" name="16 Altbilgi Yer Tutucusu"/>
          <p:cNvSpPr>
            <a:spLocks noGrp="1"/>
          </p:cNvSpPr>
          <p:nvPr>
            <p:ph type="ftr" sz="quarter" idx="11"/>
          </p:nvPr>
        </p:nvSpPr>
        <p:spPr/>
        <p:txBody>
          <a:bodyPr/>
          <a:lstStyle>
            <a:extLst/>
          </a:lstStyle>
          <a:p>
            <a:endParaRPr lang="tr-TR"/>
          </a:p>
        </p:txBody>
      </p:sp>
      <p:sp>
        <p:nvSpPr>
          <p:cNvPr id="29" name="28 Slayt Numarası Yer Tutucusu"/>
          <p:cNvSpPr>
            <a:spLocks noGrp="1"/>
          </p:cNvSpPr>
          <p:nvPr>
            <p:ph type="sldNum" sz="quarter" idx="12"/>
          </p:nvPr>
        </p:nvSpPr>
        <p:spPr/>
        <p:txBody>
          <a:bodyPr/>
          <a:lstStyle>
            <a:extLst/>
          </a:lstStyle>
          <a:p>
            <a:fld id="{AFF032E2-1816-4F57-AF31-6B791C104CCA}" type="slidenum">
              <a:rPr lang="tr-TR" smtClean="0"/>
              <a:t>‹#›</a:t>
            </a:fld>
            <a:endParaRPr lang="tr-TR"/>
          </a:p>
        </p:txBody>
      </p:sp>
      <p:sp>
        <p:nvSpPr>
          <p:cNvPr id="32" name="31 Dikdörtgen"/>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38 Dikdörtgen"/>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39 Dikdörtgen"/>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40 Dikdörtgen"/>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41 Dikdörtgen"/>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Başlık"/>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tr-TR" smtClean="0"/>
              <a:t>Asıl başlık stili için tıklatın</a:t>
            </a:r>
            <a:endParaRPr kumimoji="0" lang="en-US"/>
          </a:p>
        </p:txBody>
      </p:sp>
      <p:sp>
        <p:nvSpPr>
          <p:cNvPr id="9" name="8 Alt Başlık"/>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56" name="55 Dikdörtgen"/>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64 Dikdörtgen"/>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65 Dikdörtgen"/>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66 Dikdörtgen"/>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3D5EAD9-379C-46A2-BAC8-C264950252EC}" type="datetimeFigureOut">
              <a:rPr lang="tr-TR" smtClean="0"/>
              <a:t>10.12.2012</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AFF032E2-1816-4F57-AF31-6B791C104CC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981200" cy="5851525"/>
          </a:xfrm>
        </p:spPr>
        <p:txBody>
          <a:bodyPr vert="eaVert" anchor="ct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58674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3D5EAD9-379C-46A2-BAC8-C264950252EC}" type="datetimeFigureOut">
              <a:rPr lang="tr-TR" smtClean="0"/>
              <a:t>10.12.2012</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AFF032E2-1816-4F57-AF31-6B791C104CCA}"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A3D5EAD9-379C-46A2-BAC8-C264950252EC}" type="datetimeFigureOut">
              <a:rPr lang="tr-TR" smtClean="0"/>
              <a:t>10.12.2012</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AFF032E2-1816-4F57-AF31-6B791C104CCA}"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14" name="13 Serbest Form"/>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14 Serbest Form"/>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12 Serbest Form"/>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15 Serbest Form"/>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16 Serbest Form"/>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17 Serbest Form"/>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18 Serbest Form"/>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19 Serbest Form"/>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20 Serbest Form"/>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21 Serbest Form"/>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22 Serbest Form"/>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23 Serbest Form"/>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24 Serbest Form"/>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25 Serbest Form"/>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26 Serbest Form"/>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2 Metin Yer Tutucusu"/>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A3D5EAD9-379C-46A2-BAC8-C264950252EC}" type="datetimeFigureOut">
              <a:rPr lang="tr-TR" smtClean="0"/>
              <a:t>10.12.2012</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AFF032E2-1816-4F57-AF31-6B791C104CCA}" type="slidenum">
              <a:rPr lang="tr-TR" smtClean="0"/>
              <a:t>‹#›</a:t>
            </a:fld>
            <a:endParaRPr lang="tr-TR"/>
          </a:p>
        </p:txBody>
      </p:sp>
      <p:sp>
        <p:nvSpPr>
          <p:cNvPr id="7" name="6 Dikdörtgen"/>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tr-TR" smtClean="0"/>
              <a:t>Asıl başlık stili için tıklatın</a:t>
            </a:r>
            <a:endParaRPr kumimoji="0" lang="en-US"/>
          </a:p>
        </p:txBody>
      </p:sp>
      <p:sp>
        <p:nvSpPr>
          <p:cNvPr id="8" name="7 Dikdörtgen"/>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Dikdörtgen"/>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Dikdörtgen"/>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Dikdörtgen"/>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Dikdörtgen"/>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2064"/>
            <a:ext cx="8229600" cy="9144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A3D5EAD9-379C-46A2-BAC8-C264950252EC}" type="datetimeFigureOut">
              <a:rPr lang="tr-TR" smtClean="0"/>
              <a:t>10.12.2012</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AFF032E2-1816-4F57-AF31-6B791C104CCA}"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5" name="24 Dikdörtgen"/>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504824" y="512064"/>
            <a:ext cx="7772400" cy="914400"/>
          </a:xfrm>
        </p:spPr>
        <p:txBody>
          <a:bodyPr anchor="t"/>
          <a:lstStyle>
            <a:lvl1pPr>
              <a:defRPr sz="400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A3D5EAD9-379C-46A2-BAC8-C264950252EC}" type="datetimeFigureOut">
              <a:rPr lang="tr-TR" smtClean="0"/>
              <a:t>10.12.2012</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AFF032E2-1816-4F57-AF31-6B791C104CCA}" type="slidenum">
              <a:rPr lang="tr-TR" smtClean="0"/>
              <a:t>‹#›</a:t>
            </a:fld>
            <a:endParaRPr lang="tr-TR"/>
          </a:p>
        </p:txBody>
      </p:sp>
      <p:sp>
        <p:nvSpPr>
          <p:cNvPr id="16" name="15 Dikdörtgen"/>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16 Dikdörtgen"/>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17 Dikdörtgen"/>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18 Dikdörtgen"/>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19 Dikdörtgen"/>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20 Dikdörtgen"/>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Dikdörtgen"/>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28 Dikdörtgen"/>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29 Dikdörtgen"/>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2064"/>
            <a:ext cx="7772400" cy="914400"/>
          </a:xfrm>
        </p:spPr>
        <p:txBody>
          <a:bodyPr/>
          <a:lstStyle>
            <a:lvl1pPr>
              <a:defRPr sz="4000" cap="none" baseline="0"/>
            </a:lvl1pPr>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A3D5EAD9-379C-46A2-BAC8-C264950252EC}" type="datetimeFigureOut">
              <a:rPr lang="tr-TR" smtClean="0"/>
              <a:t>10.12.2012</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AFF032E2-1816-4F57-AF31-6B791C104CC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A3D5EAD9-379C-46A2-BAC8-C264950252EC}" type="datetimeFigureOut">
              <a:rPr lang="tr-TR" smtClean="0"/>
              <a:t>10.12.2012</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AFF032E2-1816-4F57-AF31-6B791C104CC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273050"/>
            <a:ext cx="8229600" cy="1162050"/>
          </a:xfrm>
        </p:spPr>
        <p:txBody>
          <a:bodyPr anchor="ctr"/>
          <a:lstStyle>
            <a:lvl1pPr algn="l">
              <a:buNone/>
              <a:defRPr sz="3600" b="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A3D5EAD9-379C-46A2-BAC8-C264950252EC}" type="datetimeFigureOut">
              <a:rPr lang="tr-TR" smtClean="0"/>
              <a:t>10.12.2012</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AFF032E2-1816-4F57-AF31-6B791C104CCA}"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8" name="7 Dikdörtgen"/>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8 Düz Bağlayıcı"/>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Grup"/>
          <p:cNvGrpSpPr/>
          <p:nvPr/>
        </p:nvGrpSpPr>
        <p:grpSpPr>
          <a:xfrm rot="5400000">
            <a:off x="8514581" y="1219200"/>
            <a:ext cx="132763" cy="128466"/>
            <a:chOff x="6668087" y="1297746"/>
            <a:chExt cx="161840" cy="156602"/>
          </a:xfrm>
        </p:grpSpPr>
        <p:cxnSp>
          <p:nvCxnSpPr>
            <p:cNvPr id="15" name="14 Düz Bağlayıcı"/>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Düz Bağlayıcı"/>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Düz Bağlayıcı"/>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Başlık"/>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tr-TR" smtClean="0"/>
              <a:t>Asıl başlık stili için tıklatın</a:t>
            </a:r>
            <a:endParaRPr kumimoji="0" lang="en-US"/>
          </a:p>
        </p:txBody>
      </p:sp>
      <p:sp>
        <p:nvSpPr>
          <p:cNvPr id="3" name="2 Resim Yer Tutucusu"/>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tr-TR" smtClean="0"/>
              <a:t>Resim eklemek için simgeyi tıklatın</a:t>
            </a:r>
            <a:endParaRPr kumimoji="0" lang="en-US"/>
          </a:p>
        </p:txBody>
      </p:sp>
      <p:sp>
        <p:nvSpPr>
          <p:cNvPr id="4" name="3 Metin Yer Tutucusu"/>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grpSp>
        <p:nvGrpSpPr>
          <p:cNvPr id="14" name="13 Grup"/>
          <p:cNvGrpSpPr/>
          <p:nvPr/>
        </p:nvGrpSpPr>
        <p:grpSpPr>
          <a:xfrm rot="5400000">
            <a:off x="8666981" y="1371600"/>
            <a:ext cx="132763" cy="128466"/>
            <a:chOff x="6668087" y="1297746"/>
            <a:chExt cx="161840" cy="156602"/>
          </a:xfrm>
        </p:grpSpPr>
        <p:cxnSp>
          <p:nvCxnSpPr>
            <p:cNvPr id="11" name="10 Düz Bağlayıcı"/>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Düz Bağlayıcı"/>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Düz Bağlayıcı"/>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Grup"/>
          <p:cNvGrpSpPr/>
          <p:nvPr/>
        </p:nvGrpSpPr>
        <p:grpSpPr>
          <a:xfrm rot="5400000">
            <a:off x="8320088" y="1474763"/>
            <a:ext cx="132763" cy="128466"/>
            <a:chOff x="6668087" y="1297746"/>
            <a:chExt cx="161840" cy="156602"/>
          </a:xfrm>
        </p:grpSpPr>
        <p:cxnSp>
          <p:nvCxnSpPr>
            <p:cNvPr id="19" name="18 Düz Bağlayıcı"/>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Düz Bağlayıcı"/>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Düz Bağlayıcı"/>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Veri Yer Tutucusu"/>
          <p:cNvSpPr>
            <a:spLocks noGrp="1"/>
          </p:cNvSpPr>
          <p:nvPr>
            <p:ph type="dt" sz="half" idx="10"/>
          </p:nvPr>
        </p:nvSpPr>
        <p:spPr>
          <a:xfrm>
            <a:off x="6477000" y="55499"/>
            <a:ext cx="2133600" cy="365125"/>
          </a:xfrm>
        </p:spPr>
        <p:txBody>
          <a:bodyPr/>
          <a:lstStyle>
            <a:extLst/>
          </a:lstStyle>
          <a:p>
            <a:fld id="{A3D5EAD9-379C-46A2-BAC8-C264950252EC}" type="datetimeFigureOut">
              <a:rPr lang="tr-TR" smtClean="0"/>
              <a:t>10.12.2012</a:t>
            </a:fld>
            <a:endParaRPr lang="tr-TR"/>
          </a:p>
        </p:txBody>
      </p:sp>
      <p:sp>
        <p:nvSpPr>
          <p:cNvPr id="6" name="5 Altbilgi Yer Tutucusu"/>
          <p:cNvSpPr>
            <a:spLocks noGrp="1"/>
          </p:cNvSpPr>
          <p:nvPr>
            <p:ph type="ftr" sz="quarter" idx="11"/>
          </p:nvPr>
        </p:nvSpPr>
        <p:spPr>
          <a:xfrm>
            <a:off x="914400" y="55499"/>
            <a:ext cx="5562600" cy="365125"/>
          </a:xfrm>
        </p:spPr>
        <p:txBody>
          <a:bodyPr/>
          <a:lstStyle>
            <a:extLst/>
          </a:lstStyle>
          <a:p>
            <a:endParaRPr lang="tr-TR"/>
          </a:p>
        </p:txBody>
      </p:sp>
      <p:sp>
        <p:nvSpPr>
          <p:cNvPr id="7" name="6 Slayt Numarası Yer Tutucusu"/>
          <p:cNvSpPr>
            <a:spLocks noGrp="1"/>
          </p:cNvSpPr>
          <p:nvPr>
            <p:ph type="sldNum" sz="quarter" idx="12"/>
          </p:nvPr>
        </p:nvSpPr>
        <p:spPr>
          <a:xfrm>
            <a:off x="8610600" y="55499"/>
            <a:ext cx="457200" cy="365125"/>
          </a:xfrm>
        </p:spPr>
        <p:txBody>
          <a:bodyPr/>
          <a:lstStyle>
            <a:extLst/>
          </a:lstStyle>
          <a:p>
            <a:fld id="{AFF032E2-1816-4F57-AF31-6B791C104CCA}"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Dikdörtgen"/>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Dikdörtgen"/>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Dikdörtgen"/>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Dikdörtgen"/>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Dikdörtgen"/>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Dikdörtgen"/>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14 Dikdörtgen"/>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15 Dikdörtgen"/>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16 Dikdörtgen"/>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Başlık Yer Tutucusu"/>
          <p:cNvSpPr>
            <a:spLocks noGrp="1"/>
          </p:cNvSpPr>
          <p:nvPr>
            <p:ph type="title"/>
          </p:nvPr>
        </p:nvSpPr>
        <p:spPr>
          <a:xfrm>
            <a:off x="914400" y="512064"/>
            <a:ext cx="7772400" cy="914400"/>
          </a:xfrm>
          <a:prstGeom prst="rect">
            <a:avLst/>
          </a:prstGeom>
        </p:spPr>
        <p:txBody>
          <a:bodyPr vert="horz" anchor="t">
            <a:noAutofit/>
          </a:bodyPr>
          <a:lstStyle>
            <a:extLst/>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A3D5EAD9-379C-46A2-BAC8-C264950252EC}" type="datetimeFigureOut">
              <a:rPr lang="tr-TR" smtClean="0"/>
              <a:t>10.12.2012</a:t>
            </a:fld>
            <a:endParaRPr lang="tr-TR"/>
          </a:p>
        </p:txBody>
      </p:sp>
      <p:sp>
        <p:nvSpPr>
          <p:cNvPr id="3" name="2 Altbilgi Yer Tutucusu"/>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tr-TR"/>
          </a:p>
        </p:txBody>
      </p:sp>
      <p:sp>
        <p:nvSpPr>
          <p:cNvPr id="23" name="22 Slayt Numarası Yer Tutucusu"/>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AFF032E2-1816-4F57-AF31-6B791C104CCA}"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Başlık"/>
          <p:cNvSpPr>
            <a:spLocks noGrp="1"/>
          </p:cNvSpPr>
          <p:nvPr>
            <p:ph type="title"/>
          </p:nvPr>
        </p:nvSpPr>
        <p:spPr>
          <a:xfrm>
            <a:off x="971600" y="1700808"/>
            <a:ext cx="7772400" cy="2520280"/>
          </a:xfrm>
        </p:spPr>
        <p:txBody>
          <a:bodyPr anchor="ctr"/>
          <a:lstStyle/>
          <a:p>
            <a:r>
              <a:rPr lang="tr-TR" sz="8000" dirty="0" smtClean="0"/>
              <a:t/>
            </a:r>
            <a:br>
              <a:rPr lang="tr-TR" sz="8000" dirty="0" smtClean="0"/>
            </a:br>
            <a:r>
              <a:rPr lang="tr-TR" sz="8000" b="1" dirty="0" smtClean="0"/>
              <a:t>DİLEKÇE YAZIM           KURALLARI</a:t>
            </a:r>
            <a:endParaRPr lang="tr-TR" sz="8000"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endParaRPr lang="tr-TR"/>
          </a:p>
        </p:txBody>
      </p:sp>
      <p:sp>
        <p:nvSpPr>
          <p:cNvPr id="4" name="3 İçerik Yer Tutucusu"/>
          <p:cNvSpPr>
            <a:spLocks noGrp="1"/>
          </p:cNvSpPr>
          <p:nvPr>
            <p:ph idx="1"/>
          </p:nvPr>
        </p:nvSpPr>
        <p:spPr/>
        <p:txBody>
          <a:bodyPr>
            <a:normAutofit lnSpcReduction="10000"/>
          </a:bodyPr>
          <a:lstStyle/>
          <a:p>
            <a:endParaRPr lang="tr-TR" dirty="0" smtClean="0"/>
          </a:p>
          <a:p>
            <a:pPr>
              <a:buFont typeface="Wingdings" pitchFamily="2" charset="2"/>
              <a:buChar char="v"/>
            </a:pPr>
            <a:r>
              <a:rPr lang="tr-TR" dirty="0" smtClean="0"/>
              <a:t> </a:t>
            </a:r>
            <a:r>
              <a:rPr lang="tr-TR" dirty="0" smtClean="0"/>
              <a:t>Sorun hangi kurumu ilgilendiriyorsa ona hitap edilerek başlanmalıdır. </a:t>
            </a:r>
            <a:endParaRPr lang="tr-TR" dirty="0" smtClean="0"/>
          </a:p>
          <a:p>
            <a:pPr>
              <a:buFont typeface="Wingdings" pitchFamily="2" charset="2"/>
              <a:buChar char="v"/>
            </a:pPr>
            <a:r>
              <a:rPr lang="tr-TR" dirty="0" smtClean="0"/>
              <a:t>Nesnel </a:t>
            </a:r>
            <a:r>
              <a:rPr lang="tr-TR" dirty="0" smtClean="0"/>
              <a:t>olunmalıdır. </a:t>
            </a:r>
          </a:p>
          <a:p>
            <a:pPr>
              <a:buFont typeface="Wingdings" pitchFamily="2" charset="2"/>
              <a:buChar char="v"/>
            </a:pPr>
            <a:r>
              <a:rPr lang="tr-TR" dirty="0" smtClean="0"/>
              <a:t> </a:t>
            </a:r>
            <a:r>
              <a:rPr lang="tr-TR" dirty="0" smtClean="0"/>
              <a:t>Hiyerarşik düzene dikkat edilmelidir. </a:t>
            </a:r>
          </a:p>
          <a:p>
            <a:pPr>
              <a:buFont typeface="Wingdings" pitchFamily="2" charset="2"/>
              <a:buChar char="v"/>
            </a:pPr>
            <a:r>
              <a:rPr lang="tr-TR" dirty="0" smtClean="0"/>
              <a:t>Yer </a:t>
            </a:r>
            <a:r>
              <a:rPr lang="tr-TR" dirty="0" smtClean="0"/>
              <a:t>ve tarih belirtilmelidir. </a:t>
            </a:r>
          </a:p>
          <a:p>
            <a:pPr>
              <a:buFont typeface="Wingdings" pitchFamily="2" charset="2"/>
              <a:buChar char="v"/>
            </a:pPr>
            <a:r>
              <a:rPr lang="tr-TR" dirty="0" smtClean="0"/>
              <a:t>Çizgisiz </a:t>
            </a:r>
            <a:r>
              <a:rPr lang="tr-TR" dirty="0" smtClean="0"/>
              <a:t>beyaz kâğıt kullanılmalıdır. Kâğıdın arka yüzüne geçilmemeli, çok gerekliyse ikinci kâğıt kullanılmalıdır. </a:t>
            </a:r>
          </a:p>
          <a:p>
            <a:endParaRPr lang="tr-TR" dirty="0"/>
          </a:p>
        </p:txBody>
      </p:sp>
    </p:spTree>
  </p:cSld>
  <p:clrMapOvr>
    <a:masterClrMapping/>
  </p:clrMapOvr>
  <p:transition>
    <p:wheel spokes="8"/>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endParaRPr lang="tr-TR" dirty="0" smtClean="0"/>
          </a:p>
          <a:p>
            <a:r>
              <a:rPr lang="tr-TR" dirty="0" smtClean="0"/>
              <a:t>Bilgisayarla ya da daktiloyla yazılmalı; el yazısı kullanılması halinde yazının kitap harfleriyle, açık, okunaklı olmasına özen gösterilmelidir. Bilgisayarda hazırlanan dilekçe 12 punto büyüklüğünde ve </a:t>
            </a:r>
            <a:r>
              <a:rPr lang="tr-TR" dirty="0" err="1" smtClean="0"/>
              <a:t>Times</a:t>
            </a:r>
            <a:r>
              <a:rPr lang="tr-TR" dirty="0" smtClean="0"/>
              <a:t> New Roman yazı karakterinde olmalıdır. Yazı koyu olmayan standart siyah renkte olmalıdır. </a:t>
            </a:r>
          </a:p>
          <a:p>
            <a:r>
              <a:rPr lang="tr-TR" dirty="0" smtClean="0"/>
              <a:t>Ciddi</a:t>
            </a:r>
            <a:r>
              <a:rPr lang="tr-TR" dirty="0" smtClean="0"/>
              <a:t>, resmi, saygılı bir dil ve üslup kullanılmalıdır. </a:t>
            </a:r>
          </a:p>
          <a:p>
            <a:r>
              <a:rPr lang="tr-TR" dirty="0" smtClean="0"/>
              <a:t>İstenen </a:t>
            </a:r>
            <a:r>
              <a:rPr lang="tr-TR" dirty="0" smtClean="0"/>
              <a:t>şey yasalara uygun olmalı; yasal çerçeve kesinlikle aşılmamalıdır. Bir şikâyet söz konusuysa sorun mutlaka belgelere ve tanıklara dayandırılarak açıklanmalıdır. </a:t>
            </a:r>
          </a:p>
          <a:p>
            <a:endParaRPr lang="tr-TR" dirty="0"/>
          </a:p>
        </p:txBody>
      </p:sp>
    </p:spTree>
  </p:cSld>
  <p:clrMapOvr>
    <a:masterClrMapping/>
  </p:clrMapOvr>
  <p:transitio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endParaRPr lang="tr-TR" dirty="0" smtClean="0"/>
          </a:p>
          <a:p>
            <a:r>
              <a:rPr lang="tr-TR" dirty="0" smtClean="0"/>
              <a:t>Sorun/durum </a:t>
            </a:r>
            <a:r>
              <a:rPr lang="tr-TR" dirty="0" smtClean="0"/>
              <a:t>ya da dilek kısa ve açık olarak ifade edilmelidir. Gereksiz ayrıntılara ve kişiselliğe yer verilmemelidir. </a:t>
            </a:r>
          </a:p>
          <a:p>
            <a:r>
              <a:rPr lang="tr-TR" dirty="0" smtClean="0"/>
              <a:t> </a:t>
            </a:r>
            <a:r>
              <a:rPr lang="tr-TR" dirty="0" smtClean="0"/>
              <a:t>Dalkavukluğa ve yalvarmacılığa asla yer verilmemelidir. </a:t>
            </a:r>
          </a:p>
          <a:p>
            <a:r>
              <a:rPr lang="tr-TR" dirty="0" smtClean="0"/>
              <a:t>Doğru</a:t>
            </a:r>
            <a:r>
              <a:rPr lang="tr-TR" dirty="0" smtClean="0"/>
              <a:t>, düzgün, özenli ve temiz bir Türkçeyle yazılmalıdır. </a:t>
            </a:r>
          </a:p>
          <a:p>
            <a:r>
              <a:rPr lang="tr-TR" dirty="0" smtClean="0"/>
              <a:t>Yazım </a:t>
            </a:r>
            <a:r>
              <a:rPr lang="tr-TR" dirty="0" smtClean="0"/>
              <a:t>ve noktalama kurallarına dikkat edilmelidir. </a:t>
            </a:r>
          </a:p>
          <a:p>
            <a:endParaRPr lang="tr-TR" dirty="0"/>
          </a:p>
        </p:txBody>
      </p:sp>
    </p:spTree>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smtClean="0"/>
          </a:p>
          <a:p>
            <a:r>
              <a:rPr lang="tr-TR" dirty="0" smtClean="0"/>
              <a:t> </a:t>
            </a:r>
            <a:r>
              <a:rPr lang="tr-TR" dirty="0" smtClean="0"/>
              <a:t>Dilekçe </a:t>
            </a:r>
            <a:r>
              <a:rPr lang="tr-TR" dirty="0" smtClean="0"/>
              <a:t>mutlaka imzalanmalıdır. </a:t>
            </a:r>
          </a:p>
          <a:p>
            <a:r>
              <a:rPr lang="tr-TR" dirty="0" smtClean="0"/>
              <a:t> </a:t>
            </a:r>
            <a:r>
              <a:rPr lang="tr-TR" dirty="0" smtClean="0"/>
              <a:t>Dilekçe sahibi adını ve açık adresini belirtmelidir. </a:t>
            </a:r>
          </a:p>
          <a:p>
            <a:r>
              <a:rPr lang="tr-TR" dirty="0" smtClean="0"/>
              <a:t> </a:t>
            </a:r>
            <a:r>
              <a:rPr lang="tr-TR" dirty="0" smtClean="0"/>
              <a:t>Dilekçeye eklenecek ek belgeler yazının sonunda "ekler" başlığı altında maddeler halinde sıralanmalıdır. </a:t>
            </a:r>
          </a:p>
          <a:p>
            <a:endParaRPr lang="tr-TR" dirty="0"/>
          </a:p>
        </p:txBody>
      </p:sp>
    </p:spTree>
  </p:cSld>
  <p:clrMapOvr>
    <a:masterClrMapping/>
  </p:clrMapOvr>
  <p:transition>
    <p:strips/>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endParaRPr lang="tr-TR" dirty="0" smtClean="0"/>
          </a:p>
          <a:p>
            <a:r>
              <a:rPr lang="tr-TR" dirty="0" smtClean="0"/>
              <a:t> </a:t>
            </a:r>
            <a:r>
              <a:rPr lang="tr-TR" dirty="0" smtClean="0"/>
              <a:t>Bir konuda üst makamın bilgilendirilmesi amaçlanmışsa "....durumu bilgilerinize saygılarımla arz ederim", üst makamın bir sorunu çözmesi, bir işlemi başlatması isteniyorsa "gereğini saygılarımla arz ederim", yapılacak bir işlem için izin isteniyorsa "izninizi saygılarımla arz ederim" gibi saygı ifadeleriyle son bulmalıdır. </a:t>
            </a:r>
          </a:p>
          <a:p>
            <a:r>
              <a:rPr lang="tr-TR" dirty="0" smtClean="0"/>
              <a:t> </a:t>
            </a:r>
            <a:r>
              <a:rPr lang="tr-TR" dirty="0" smtClean="0"/>
              <a:t>Genel kısaltmalar dışında kısaltma kullanılmaz. </a:t>
            </a:r>
          </a:p>
          <a:p>
            <a:r>
              <a:rPr lang="tr-TR" dirty="0" smtClean="0"/>
              <a:t> </a:t>
            </a:r>
            <a:r>
              <a:rPr lang="tr-TR" b="1" dirty="0" smtClean="0"/>
              <a:t>Dilekçe yalnızca makamlara hitaben yazılır. Kişilere hitaben dilekçe yazılmaz. </a:t>
            </a:r>
          </a:p>
          <a:p>
            <a:endParaRPr lang="tr-TR" dirty="0"/>
          </a:p>
        </p:txBody>
      </p:sp>
    </p:spTree>
  </p:cSld>
  <p:clrMapOvr>
    <a:masterClrMapping/>
  </p:clrMapOvr>
  <p:transition>
    <p:strips dir="l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smtClean="0"/>
          </a:p>
          <a:p>
            <a:r>
              <a:rPr lang="tr-TR" dirty="0" smtClean="0"/>
              <a:t> </a:t>
            </a:r>
            <a:r>
              <a:rPr lang="tr-TR" dirty="0" smtClean="0"/>
              <a:t>Üst makam alt makamdan isterken rica eder, alt makam ise üst makamdan isterken arz eder. </a:t>
            </a:r>
            <a:r>
              <a:rPr lang="tr-TR" b="1" dirty="0" smtClean="0"/>
              <a:t>Vatandaşlar yalnızca arz eder. </a:t>
            </a:r>
          </a:p>
          <a:p>
            <a:r>
              <a:rPr lang="tr-TR" dirty="0" smtClean="0"/>
              <a:t> </a:t>
            </a:r>
            <a:r>
              <a:rPr lang="tr-TR" b="1" dirty="0" smtClean="0"/>
              <a:t>Arz etmek zaten saygı anlamı içerdiği için saygıyla arz edilmez. Arz etmek saygıyla sunmak demektir. </a:t>
            </a:r>
          </a:p>
          <a:p>
            <a:endParaRPr lang="tr-TR" dirty="0"/>
          </a:p>
        </p:txBody>
      </p:sp>
    </p:spTree>
  </p:cSld>
  <p:clrMapOvr>
    <a:masterClrMapping/>
  </p:clrMapOvr>
  <p:transition>
    <p:plus/>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Dilekçede genel olarak 6 temel öğe vardır. Bunlar: </a:t>
            </a:r>
            <a:endParaRPr lang="tr-TR" dirty="0"/>
          </a:p>
        </p:txBody>
      </p:sp>
      <p:sp>
        <p:nvSpPr>
          <p:cNvPr id="3" name="2 İçerik Yer Tutucusu"/>
          <p:cNvSpPr>
            <a:spLocks noGrp="1"/>
          </p:cNvSpPr>
          <p:nvPr>
            <p:ph idx="1"/>
          </p:nvPr>
        </p:nvSpPr>
        <p:spPr/>
        <p:txBody>
          <a:bodyPr/>
          <a:lstStyle/>
          <a:p>
            <a:r>
              <a:rPr lang="tr-TR" dirty="0" smtClean="0"/>
              <a:t>1- </a:t>
            </a:r>
            <a:r>
              <a:rPr lang="tr-TR" dirty="0" smtClean="0"/>
              <a:t>Tarih</a:t>
            </a:r>
          </a:p>
          <a:p>
            <a:r>
              <a:rPr lang="tr-TR" dirty="0" smtClean="0"/>
              <a:t> </a:t>
            </a:r>
            <a:r>
              <a:rPr lang="tr-TR" dirty="0" smtClean="0"/>
              <a:t>2- Makam adı (Gerekirse ili veya açık adresi yazılır</a:t>
            </a:r>
            <a:r>
              <a:rPr lang="tr-TR" dirty="0" smtClean="0"/>
              <a:t>)</a:t>
            </a:r>
          </a:p>
          <a:p>
            <a:r>
              <a:rPr lang="tr-TR" dirty="0" smtClean="0"/>
              <a:t> </a:t>
            </a:r>
            <a:r>
              <a:rPr lang="tr-TR" dirty="0" smtClean="0"/>
              <a:t>3- Konu metni </a:t>
            </a:r>
            <a:endParaRPr lang="tr-TR" dirty="0" smtClean="0"/>
          </a:p>
          <a:p>
            <a:r>
              <a:rPr lang="tr-TR" dirty="0" smtClean="0"/>
              <a:t>4- </a:t>
            </a:r>
            <a:r>
              <a:rPr lang="tr-TR" dirty="0" smtClean="0"/>
              <a:t>İmza </a:t>
            </a:r>
            <a:endParaRPr lang="tr-TR" dirty="0" smtClean="0"/>
          </a:p>
          <a:p>
            <a:r>
              <a:rPr lang="tr-TR" dirty="0" smtClean="0"/>
              <a:t>5- </a:t>
            </a:r>
            <a:r>
              <a:rPr lang="tr-TR" dirty="0" smtClean="0"/>
              <a:t>Dilekçeyi yazan kişinin </a:t>
            </a:r>
            <a:r>
              <a:rPr lang="tr-TR" dirty="0" smtClean="0"/>
              <a:t>adı</a:t>
            </a:r>
          </a:p>
          <a:p>
            <a:r>
              <a:rPr lang="tr-TR" dirty="0" smtClean="0"/>
              <a:t> </a:t>
            </a:r>
            <a:r>
              <a:rPr lang="tr-TR" dirty="0" smtClean="0"/>
              <a:t>6- Dilekçeyi yazan kişinin adresi </a:t>
            </a:r>
            <a:endParaRPr lang="tr-TR" dirty="0"/>
          </a:p>
        </p:txBody>
      </p:sp>
    </p:spTree>
  </p:cSld>
  <p:clrMapOvr>
    <a:masterClrMapping/>
  </p:clrMapOvr>
  <p:transition>
    <p:cover dir="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66</TotalTime>
  <Words>340</Words>
  <Application>Microsoft Office PowerPoint</Application>
  <PresentationFormat>Ekran Gösterisi (4:3)</PresentationFormat>
  <Paragraphs>34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Metro</vt:lpstr>
      <vt:lpstr> DİLEKÇE YAZIM           KURALLARI</vt:lpstr>
      <vt:lpstr>Slayt 2</vt:lpstr>
      <vt:lpstr>Slayt 3</vt:lpstr>
      <vt:lpstr>Slayt 4</vt:lpstr>
      <vt:lpstr>Slayt 5</vt:lpstr>
      <vt:lpstr>Slayt 6</vt:lpstr>
      <vt:lpstr>Slayt 7</vt:lpstr>
      <vt:lpstr>Dilekçede genel olarak 6 temel öğe vardır. Bunlar: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DİLEKÇE YAZIM           KURALLARI</dc:title>
  <dc:creator>erdem</dc:creator>
  <cp:lastModifiedBy>erdem</cp:lastModifiedBy>
  <cp:revision>7</cp:revision>
  <dcterms:created xsi:type="dcterms:W3CDTF">2012-12-10T21:16:25Z</dcterms:created>
  <dcterms:modified xsi:type="dcterms:W3CDTF">2012-12-10T22:22:27Z</dcterms:modified>
</cp:coreProperties>
</file>