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2" r:id="rId7"/>
    <p:sldId id="261" r:id="rId8"/>
    <p:sldId id="263" r:id="rId9"/>
    <p:sldId id="266" r:id="rId10"/>
    <p:sldId id="264" r:id="rId11"/>
    <p:sldId id="269" r:id="rId12"/>
    <p:sldId id="268" r:id="rId13"/>
    <p:sldId id="270" r:id="rId14"/>
    <p:sldId id="271" r:id="rId15"/>
    <p:sldId id="273" r:id="rId16"/>
    <p:sldId id="272" r:id="rId17"/>
    <p:sldId id="274" r:id="rId18"/>
    <p:sldId id="275" r:id="rId19"/>
    <p:sldId id="276" r:id="rId20"/>
    <p:sldId id="277"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relyOnVml="1" encoding="utf-8"/>
  <p:clrMru>
    <a:srgbClr val="79551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00"/>
    <p:restoredTop sz="94600"/>
  </p:normalViewPr>
  <p:slideViewPr>
    <p:cSldViewPr>
      <p:cViewPr varScale="1">
        <p:scale>
          <a:sx n="106" d="100"/>
          <a:sy n="106" d="100"/>
        </p:scale>
        <p:origin x="-16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tr-TR"/>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tr-TR"/>
          </a:p>
        </p:txBody>
      </p:sp>
      <p:sp>
        <p:nvSpPr>
          <p:cNvPr id="614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tr-TR"/>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90547C2-79A2-456D-AE43-92616F58F386}" type="slidenum">
              <a:rPr lang="tr-TR"/>
              <a:pPr/>
              <a:t>‹#›</a:t>
            </a:fld>
            <a:endParaRPr lang="tr-T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923E51-6F7A-4134-B71D-43A7ED5F0FB3}" type="slidenum">
              <a:rPr lang="tr-TR"/>
              <a:pPr/>
              <a:t>1</a:t>
            </a:fld>
            <a:endParaRPr lang="tr-TR"/>
          </a:p>
        </p:txBody>
      </p:sp>
      <p:sp>
        <p:nvSpPr>
          <p:cNvPr id="7170" name="Rectangle 2"/>
          <p:cNvSpPr>
            <a:spLocks noRo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743200" y="1752600"/>
            <a:ext cx="5486400" cy="838200"/>
          </a:xfrm>
        </p:spPr>
        <p:txBody>
          <a:bodyPr/>
          <a:lstStyle>
            <a:lvl1pPr>
              <a:defRPr/>
            </a:lvl1pPr>
          </a:lstStyle>
          <a:p>
            <a:r>
              <a:rPr lang="tr-TR" smtClean="0"/>
              <a:t>Asıl başlık stili için tıklatın</a:t>
            </a:r>
            <a:endParaRPr lang="tr-TR"/>
          </a:p>
        </p:txBody>
      </p:sp>
      <p:sp>
        <p:nvSpPr>
          <p:cNvPr id="3075" name="Rectangle 3"/>
          <p:cNvSpPr>
            <a:spLocks noGrp="1" noChangeArrowheads="1"/>
          </p:cNvSpPr>
          <p:nvPr>
            <p:ph type="subTitle" idx="1"/>
          </p:nvPr>
        </p:nvSpPr>
        <p:spPr>
          <a:xfrm>
            <a:off x="2743200" y="2743200"/>
            <a:ext cx="5486400" cy="457200"/>
          </a:xfrm>
        </p:spPr>
        <p:txBody>
          <a:bodyPr/>
          <a:lstStyle>
            <a:lvl1pPr marL="0" indent="0">
              <a:buFontTx/>
              <a:buNone/>
              <a:defRPr sz="2000"/>
            </a:lvl1pPr>
          </a:lstStyle>
          <a:p>
            <a:r>
              <a:rPr lang="tr-TR" smtClean="0"/>
              <a:t>Asıl alt başlık stilini düzenlemek için tıklatın</a:t>
            </a:r>
            <a:endParaRPr lang="tr-TR"/>
          </a:p>
        </p:txBody>
      </p:sp>
      <p:sp>
        <p:nvSpPr>
          <p:cNvPr id="3076" name="Rectangle 4"/>
          <p:cNvSpPr>
            <a:spLocks noGrp="1" noChangeArrowheads="1"/>
          </p:cNvSpPr>
          <p:nvPr>
            <p:ph type="dt" sz="half" idx="2"/>
          </p:nvPr>
        </p:nvSpPr>
        <p:spPr/>
        <p:txBody>
          <a:bodyPr/>
          <a:lstStyle>
            <a:lvl1pPr>
              <a:defRPr/>
            </a:lvl1pPr>
          </a:lstStyle>
          <a:p>
            <a:endParaRPr lang="tr-TR"/>
          </a:p>
        </p:txBody>
      </p:sp>
      <p:sp>
        <p:nvSpPr>
          <p:cNvPr id="3077" name="Rectangle 5"/>
          <p:cNvSpPr>
            <a:spLocks noGrp="1" noChangeArrowheads="1"/>
          </p:cNvSpPr>
          <p:nvPr>
            <p:ph type="ftr" sz="quarter" idx="3"/>
          </p:nvPr>
        </p:nvSpPr>
        <p:spPr/>
        <p:txBody>
          <a:bodyPr/>
          <a:lstStyle>
            <a:lvl1pPr>
              <a:defRPr/>
            </a:lvl1pPr>
          </a:lstStyle>
          <a:p>
            <a:endParaRPr lang="tr-TR"/>
          </a:p>
        </p:txBody>
      </p:sp>
      <p:sp>
        <p:nvSpPr>
          <p:cNvPr id="3078" name="Rectangle 6"/>
          <p:cNvSpPr>
            <a:spLocks noGrp="1" noChangeArrowheads="1"/>
          </p:cNvSpPr>
          <p:nvPr>
            <p:ph type="sldNum" sz="quarter" idx="4"/>
          </p:nvPr>
        </p:nvSpPr>
        <p:spPr/>
        <p:txBody>
          <a:bodyPr/>
          <a:lstStyle>
            <a:lvl1pPr>
              <a:defRPr/>
            </a:lvl1pPr>
          </a:lstStyle>
          <a:p>
            <a:fld id="{A23AB5B4-3CD9-49EC-836B-FBEB0FEF7C63}" type="slidenum">
              <a:rPr lang="tr-T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62896203-CB12-4C1B-AEE2-4811669DE0B6}" type="slidenum">
              <a:rPr lang="tr-T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6413" y="762000"/>
            <a:ext cx="1370012" cy="49530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2741613" y="762000"/>
            <a:ext cx="3962400" cy="49530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6F571E53-9182-4298-95E0-FBEB250C3BE8}" type="slidenum">
              <a:rPr lang="tr-T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1B1FEA54-CBB4-4025-81F5-3DAE7FD1450C}" type="slidenum">
              <a:rPr lang="tr-T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1B0D9A42-8C35-40D5-867A-6B9D1BBD0C62}" type="slidenum">
              <a:rPr lang="tr-T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2741613" y="1828800"/>
            <a:ext cx="2665412"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5559425" y="1828800"/>
            <a:ext cx="26670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3DA86B5A-AD3E-473C-9D96-80CB88817611}" type="slidenum">
              <a:rPr lang="tr-T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lvl1pPr>
              <a:defRPr/>
            </a:lvl1pPr>
          </a:lstStyle>
          <a:p>
            <a:endParaRPr lang="tr-TR"/>
          </a:p>
        </p:txBody>
      </p:sp>
      <p:sp>
        <p:nvSpPr>
          <p:cNvPr id="8" name="7 Altbilgi Yer Tutucusu"/>
          <p:cNvSpPr>
            <a:spLocks noGrp="1"/>
          </p:cNvSpPr>
          <p:nvPr>
            <p:ph type="ftr" sz="quarter" idx="11"/>
          </p:nvPr>
        </p:nvSpPr>
        <p:spPr/>
        <p:txBody>
          <a:bodyPr/>
          <a:lstStyle>
            <a:lvl1pPr>
              <a:defRPr/>
            </a:lvl1pPr>
          </a:lstStyle>
          <a:p>
            <a:endParaRPr lang="tr-TR"/>
          </a:p>
        </p:txBody>
      </p:sp>
      <p:sp>
        <p:nvSpPr>
          <p:cNvPr id="9" name="8 Slayt Numarası Yer Tutucusu"/>
          <p:cNvSpPr>
            <a:spLocks noGrp="1"/>
          </p:cNvSpPr>
          <p:nvPr>
            <p:ph type="sldNum" sz="quarter" idx="12"/>
          </p:nvPr>
        </p:nvSpPr>
        <p:spPr/>
        <p:txBody>
          <a:bodyPr/>
          <a:lstStyle>
            <a:lvl1pPr>
              <a:defRPr/>
            </a:lvl1pPr>
          </a:lstStyle>
          <a:p>
            <a:fld id="{9F586DD3-4861-42BA-990A-D3E4394CD0D0}" type="slidenum">
              <a:rPr lang="tr-T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lvl1pPr>
              <a:defRPr/>
            </a:lvl1pPr>
          </a:lstStyle>
          <a:p>
            <a:endParaRPr lang="tr-TR"/>
          </a:p>
        </p:txBody>
      </p:sp>
      <p:sp>
        <p:nvSpPr>
          <p:cNvPr id="4" name="3 Altbilgi Yer Tutucusu"/>
          <p:cNvSpPr>
            <a:spLocks noGrp="1"/>
          </p:cNvSpPr>
          <p:nvPr>
            <p:ph type="ftr" sz="quarter" idx="11"/>
          </p:nvPr>
        </p:nvSpPr>
        <p:spPr/>
        <p:txBody>
          <a:bodyPr/>
          <a:lstStyle>
            <a:lvl1pPr>
              <a:defRPr/>
            </a:lvl1pPr>
          </a:lstStyle>
          <a:p>
            <a:endParaRPr lang="tr-TR"/>
          </a:p>
        </p:txBody>
      </p:sp>
      <p:sp>
        <p:nvSpPr>
          <p:cNvPr id="5" name="4 Slayt Numarası Yer Tutucusu"/>
          <p:cNvSpPr>
            <a:spLocks noGrp="1"/>
          </p:cNvSpPr>
          <p:nvPr>
            <p:ph type="sldNum" sz="quarter" idx="12"/>
          </p:nvPr>
        </p:nvSpPr>
        <p:spPr/>
        <p:txBody>
          <a:bodyPr/>
          <a:lstStyle>
            <a:lvl1pPr>
              <a:defRPr/>
            </a:lvl1pPr>
          </a:lstStyle>
          <a:p>
            <a:fld id="{E24FB392-C3EF-44B1-9EE5-473A066842EA}" type="slidenum">
              <a:rPr lang="tr-T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tr-TR"/>
          </a:p>
        </p:txBody>
      </p:sp>
      <p:sp>
        <p:nvSpPr>
          <p:cNvPr id="3" name="2 Altbilgi Yer Tutucusu"/>
          <p:cNvSpPr>
            <a:spLocks noGrp="1"/>
          </p:cNvSpPr>
          <p:nvPr>
            <p:ph type="ftr" sz="quarter" idx="11"/>
          </p:nvPr>
        </p:nvSpPr>
        <p:spPr/>
        <p:txBody>
          <a:bodyPr/>
          <a:lstStyle>
            <a:lvl1pPr>
              <a:defRPr/>
            </a:lvl1pPr>
          </a:lstStyle>
          <a:p>
            <a:endParaRPr lang="tr-TR"/>
          </a:p>
        </p:txBody>
      </p:sp>
      <p:sp>
        <p:nvSpPr>
          <p:cNvPr id="4" name="3 Slayt Numarası Yer Tutucusu"/>
          <p:cNvSpPr>
            <a:spLocks noGrp="1"/>
          </p:cNvSpPr>
          <p:nvPr>
            <p:ph type="sldNum" sz="quarter" idx="12"/>
          </p:nvPr>
        </p:nvSpPr>
        <p:spPr/>
        <p:txBody>
          <a:bodyPr/>
          <a:lstStyle>
            <a:lvl1pPr>
              <a:defRPr/>
            </a:lvl1pPr>
          </a:lstStyle>
          <a:p>
            <a:fld id="{7745212D-4E11-44DF-B978-3B9D4BB1C138}" type="slidenum">
              <a:rPr lang="tr-T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94916D9E-519F-4A69-973D-1631BB2D2A0A}" type="slidenum">
              <a:rPr lang="tr-T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25D562A4-CF09-4102-8C0C-C2A9B4F80CF6}" type="slidenum">
              <a:rPr lang="tr-T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741613" y="762000"/>
            <a:ext cx="5484812"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Ana başlık stilini düzenlemek için tıklatın</a:t>
            </a:r>
          </a:p>
        </p:txBody>
      </p:sp>
      <p:sp>
        <p:nvSpPr>
          <p:cNvPr id="1027" name="Rectangle 3"/>
          <p:cNvSpPr>
            <a:spLocks noGrp="1" noChangeArrowheads="1"/>
          </p:cNvSpPr>
          <p:nvPr>
            <p:ph type="body" idx="1"/>
          </p:nvPr>
        </p:nvSpPr>
        <p:spPr bwMode="auto">
          <a:xfrm>
            <a:off x="2741613" y="1828800"/>
            <a:ext cx="5484812"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32" name="Rectangle 8"/>
          <p:cNvSpPr>
            <a:spLocks noGrp="1" noChangeArrowheads="1"/>
          </p:cNvSpPr>
          <p:nvPr>
            <p:ph type="dt" sz="half" idx="2"/>
          </p:nvPr>
        </p:nvSpPr>
        <p:spPr bwMode="auto">
          <a:xfrm>
            <a:off x="914400" y="5886450"/>
            <a:ext cx="1752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rgbClr val="79551B"/>
                </a:solidFill>
                <a:latin typeface="+mn-lt"/>
              </a:defRPr>
            </a:lvl1pPr>
          </a:lstStyle>
          <a:p>
            <a:endParaRPr lang="tr-TR"/>
          </a:p>
        </p:txBody>
      </p:sp>
      <p:sp>
        <p:nvSpPr>
          <p:cNvPr id="1033" name="Rectangle 9"/>
          <p:cNvSpPr>
            <a:spLocks noGrp="1" noChangeArrowheads="1"/>
          </p:cNvSpPr>
          <p:nvPr>
            <p:ph type="ftr" sz="quarter" idx="3"/>
          </p:nvPr>
        </p:nvSpPr>
        <p:spPr bwMode="auto">
          <a:xfrm>
            <a:off x="3124200" y="5886450"/>
            <a:ext cx="2895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solidFill>
                  <a:srgbClr val="79551B"/>
                </a:solidFill>
                <a:latin typeface="+mn-lt"/>
              </a:defRPr>
            </a:lvl1pPr>
          </a:lstStyle>
          <a:p>
            <a:endParaRPr lang="tr-TR"/>
          </a:p>
        </p:txBody>
      </p:sp>
      <p:sp>
        <p:nvSpPr>
          <p:cNvPr id="1034" name="Rectangle 10"/>
          <p:cNvSpPr>
            <a:spLocks noGrp="1" noChangeArrowheads="1"/>
          </p:cNvSpPr>
          <p:nvPr>
            <p:ph type="sldNum" sz="quarter" idx="4"/>
          </p:nvPr>
        </p:nvSpPr>
        <p:spPr bwMode="auto">
          <a:xfrm>
            <a:off x="6477000" y="5886450"/>
            <a:ext cx="1752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rgbClr val="79551B"/>
                </a:solidFill>
                <a:latin typeface="+mn-lt"/>
              </a:defRPr>
            </a:lvl1pPr>
          </a:lstStyle>
          <a:p>
            <a:fld id="{50CC8B7B-58C2-470D-9E0E-B27449CA5B86}" type="slidenum">
              <a:rPr lang="tr-TR"/>
              <a:pPr/>
              <a:t>‹#›</a:t>
            </a:fld>
            <a:endParaRPr lang="tr-T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200">
          <a:solidFill>
            <a:srgbClr val="79551B"/>
          </a:solidFill>
          <a:latin typeface="+mj-lt"/>
          <a:ea typeface="+mj-ea"/>
          <a:cs typeface="+mj-cs"/>
        </a:defRPr>
      </a:lvl1pPr>
      <a:lvl2pPr algn="l" rtl="0" eaLnBrk="1" fontAlgn="base" hangingPunct="1">
        <a:spcBef>
          <a:spcPct val="0"/>
        </a:spcBef>
        <a:spcAft>
          <a:spcPct val="0"/>
        </a:spcAft>
        <a:defRPr sz="3200">
          <a:solidFill>
            <a:srgbClr val="79551B"/>
          </a:solidFill>
          <a:latin typeface="Palatino Linotype" pitchFamily="18" charset="0"/>
        </a:defRPr>
      </a:lvl2pPr>
      <a:lvl3pPr algn="l" rtl="0" eaLnBrk="1" fontAlgn="base" hangingPunct="1">
        <a:spcBef>
          <a:spcPct val="0"/>
        </a:spcBef>
        <a:spcAft>
          <a:spcPct val="0"/>
        </a:spcAft>
        <a:defRPr sz="3200">
          <a:solidFill>
            <a:srgbClr val="79551B"/>
          </a:solidFill>
          <a:latin typeface="Palatino Linotype" pitchFamily="18" charset="0"/>
        </a:defRPr>
      </a:lvl3pPr>
      <a:lvl4pPr algn="l" rtl="0" eaLnBrk="1" fontAlgn="base" hangingPunct="1">
        <a:spcBef>
          <a:spcPct val="0"/>
        </a:spcBef>
        <a:spcAft>
          <a:spcPct val="0"/>
        </a:spcAft>
        <a:defRPr sz="3200">
          <a:solidFill>
            <a:srgbClr val="79551B"/>
          </a:solidFill>
          <a:latin typeface="Palatino Linotype" pitchFamily="18" charset="0"/>
        </a:defRPr>
      </a:lvl4pPr>
      <a:lvl5pPr algn="l" rtl="0" eaLnBrk="1" fontAlgn="base" hangingPunct="1">
        <a:spcBef>
          <a:spcPct val="0"/>
        </a:spcBef>
        <a:spcAft>
          <a:spcPct val="0"/>
        </a:spcAft>
        <a:defRPr sz="3200">
          <a:solidFill>
            <a:srgbClr val="79551B"/>
          </a:solidFill>
          <a:latin typeface="Palatino Linotype" pitchFamily="18" charset="0"/>
        </a:defRPr>
      </a:lvl5pPr>
      <a:lvl6pPr marL="457200" algn="l" rtl="0" eaLnBrk="1" fontAlgn="base" hangingPunct="1">
        <a:spcBef>
          <a:spcPct val="0"/>
        </a:spcBef>
        <a:spcAft>
          <a:spcPct val="0"/>
        </a:spcAft>
        <a:defRPr sz="3200">
          <a:solidFill>
            <a:srgbClr val="79551B"/>
          </a:solidFill>
          <a:latin typeface="Palatino Linotype" pitchFamily="18" charset="0"/>
        </a:defRPr>
      </a:lvl6pPr>
      <a:lvl7pPr marL="914400" algn="l" rtl="0" eaLnBrk="1" fontAlgn="base" hangingPunct="1">
        <a:spcBef>
          <a:spcPct val="0"/>
        </a:spcBef>
        <a:spcAft>
          <a:spcPct val="0"/>
        </a:spcAft>
        <a:defRPr sz="3200">
          <a:solidFill>
            <a:srgbClr val="79551B"/>
          </a:solidFill>
          <a:latin typeface="Palatino Linotype" pitchFamily="18" charset="0"/>
        </a:defRPr>
      </a:lvl7pPr>
      <a:lvl8pPr marL="1371600" algn="l" rtl="0" eaLnBrk="1" fontAlgn="base" hangingPunct="1">
        <a:spcBef>
          <a:spcPct val="0"/>
        </a:spcBef>
        <a:spcAft>
          <a:spcPct val="0"/>
        </a:spcAft>
        <a:defRPr sz="3200">
          <a:solidFill>
            <a:srgbClr val="79551B"/>
          </a:solidFill>
          <a:latin typeface="Palatino Linotype" pitchFamily="18" charset="0"/>
        </a:defRPr>
      </a:lvl8pPr>
      <a:lvl9pPr marL="1828800" algn="l" rtl="0" eaLnBrk="1" fontAlgn="base" hangingPunct="1">
        <a:spcBef>
          <a:spcPct val="0"/>
        </a:spcBef>
        <a:spcAft>
          <a:spcPct val="0"/>
        </a:spcAft>
        <a:defRPr sz="3200">
          <a:solidFill>
            <a:srgbClr val="79551B"/>
          </a:solidFill>
          <a:latin typeface="Palatino Linotype" pitchFamily="18" charset="0"/>
        </a:defRPr>
      </a:lvl9pPr>
    </p:titleStyle>
    <p:bodyStyle>
      <a:lvl1pPr marL="342900" indent="-342900" algn="l" rtl="0" eaLnBrk="1" fontAlgn="base" hangingPunct="1">
        <a:spcBef>
          <a:spcPct val="20000"/>
        </a:spcBef>
        <a:spcAft>
          <a:spcPct val="0"/>
        </a:spcAft>
        <a:buChar char="•"/>
        <a:defRPr sz="2800">
          <a:solidFill>
            <a:srgbClr val="79551B"/>
          </a:solidFill>
          <a:latin typeface="+mn-lt"/>
          <a:ea typeface="+mn-ea"/>
          <a:cs typeface="+mn-cs"/>
        </a:defRPr>
      </a:lvl1pPr>
      <a:lvl2pPr marL="742950" indent="-285750" algn="l" rtl="0" eaLnBrk="1" fontAlgn="base" hangingPunct="1">
        <a:spcBef>
          <a:spcPct val="20000"/>
        </a:spcBef>
        <a:spcAft>
          <a:spcPct val="0"/>
        </a:spcAft>
        <a:buChar char="–"/>
        <a:defRPr sz="2400">
          <a:solidFill>
            <a:srgbClr val="79551B"/>
          </a:solidFill>
          <a:latin typeface="+mn-lt"/>
        </a:defRPr>
      </a:lvl2pPr>
      <a:lvl3pPr marL="1143000" indent="-228600" algn="l" rtl="0" eaLnBrk="1" fontAlgn="base" hangingPunct="1">
        <a:spcBef>
          <a:spcPct val="20000"/>
        </a:spcBef>
        <a:spcAft>
          <a:spcPct val="0"/>
        </a:spcAft>
        <a:buChar char="•"/>
        <a:defRPr sz="2000">
          <a:solidFill>
            <a:srgbClr val="79551B"/>
          </a:solidFill>
          <a:latin typeface="+mn-lt"/>
        </a:defRPr>
      </a:lvl3pPr>
      <a:lvl4pPr marL="1600200" indent="-228600" algn="l" rtl="0" eaLnBrk="1" fontAlgn="base" hangingPunct="1">
        <a:spcBef>
          <a:spcPct val="20000"/>
        </a:spcBef>
        <a:spcAft>
          <a:spcPct val="0"/>
        </a:spcAft>
        <a:buChar char="–"/>
        <a:defRPr>
          <a:solidFill>
            <a:srgbClr val="79551B"/>
          </a:solidFill>
          <a:latin typeface="+mn-lt"/>
        </a:defRPr>
      </a:lvl4pPr>
      <a:lvl5pPr marL="2057400" indent="-228600" algn="l" rtl="0" eaLnBrk="1" fontAlgn="base" hangingPunct="1">
        <a:spcBef>
          <a:spcPct val="20000"/>
        </a:spcBef>
        <a:spcAft>
          <a:spcPct val="0"/>
        </a:spcAft>
        <a:buChar char="»"/>
        <a:defRPr sz="1600">
          <a:solidFill>
            <a:srgbClr val="79551B"/>
          </a:solidFill>
          <a:latin typeface="+mn-lt"/>
        </a:defRPr>
      </a:lvl5pPr>
      <a:lvl6pPr marL="2514600" indent="-228600" algn="l" rtl="0" eaLnBrk="1" fontAlgn="base" hangingPunct="1">
        <a:spcBef>
          <a:spcPct val="20000"/>
        </a:spcBef>
        <a:spcAft>
          <a:spcPct val="0"/>
        </a:spcAft>
        <a:buChar char="»"/>
        <a:defRPr sz="1600">
          <a:solidFill>
            <a:srgbClr val="79551B"/>
          </a:solidFill>
          <a:latin typeface="+mn-lt"/>
        </a:defRPr>
      </a:lvl6pPr>
      <a:lvl7pPr marL="2971800" indent="-228600" algn="l" rtl="0" eaLnBrk="1" fontAlgn="base" hangingPunct="1">
        <a:spcBef>
          <a:spcPct val="20000"/>
        </a:spcBef>
        <a:spcAft>
          <a:spcPct val="0"/>
        </a:spcAft>
        <a:buChar char="»"/>
        <a:defRPr sz="1600">
          <a:solidFill>
            <a:srgbClr val="79551B"/>
          </a:solidFill>
          <a:latin typeface="+mn-lt"/>
        </a:defRPr>
      </a:lvl7pPr>
      <a:lvl8pPr marL="3429000" indent="-228600" algn="l" rtl="0" eaLnBrk="1" fontAlgn="base" hangingPunct="1">
        <a:spcBef>
          <a:spcPct val="20000"/>
        </a:spcBef>
        <a:spcAft>
          <a:spcPct val="0"/>
        </a:spcAft>
        <a:buChar char="»"/>
        <a:defRPr sz="1600">
          <a:solidFill>
            <a:srgbClr val="79551B"/>
          </a:solidFill>
          <a:latin typeface="+mn-lt"/>
        </a:defRPr>
      </a:lvl8pPr>
      <a:lvl9pPr marL="3886200" indent="-228600" algn="l" rtl="0" eaLnBrk="1" fontAlgn="base" hangingPunct="1">
        <a:spcBef>
          <a:spcPct val="20000"/>
        </a:spcBef>
        <a:spcAft>
          <a:spcPct val="0"/>
        </a:spcAft>
        <a:buChar char="»"/>
        <a:defRPr sz="1600">
          <a:solidFill>
            <a:srgbClr val="79551B"/>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tr-TR"/>
              <a:t/>
            </a:r>
            <a:br>
              <a:rPr lang="tr-TR"/>
            </a:br>
            <a:endParaRPr lang="tr-TR"/>
          </a:p>
        </p:txBody>
      </p:sp>
      <p:sp>
        <p:nvSpPr>
          <p:cNvPr id="2051" name="Rectangle 3"/>
          <p:cNvSpPr>
            <a:spLocks noGrp="1" noChangeArrowheads="1"/>
          </p:cNvSpPr>
          <p:nvPr>
            <p:ph type="subTitle" idx="1"/>
          </p:nvPr>
        </p:nvSpPr>
        <p:spPr>
          <a:xfrm>
            <a:off x="2643174" y="2143116"/>
            <a:ext cx="5715040" cy="1471618"/>
          </a:xfrm>
        </p:spPr>
        <p:txBody>
          <a:bodyPr/>
          <a:lstStyle/>
          <a:p>
            <a:r>
              <a:rPr lang="tr-TR" sz="3600" dirty="0" smtClean="0">
                <a:latin typeface="Comic Sans MS" pitchFamily="66" charset="0"/>
              </a:rPr>
              <a:t>İşletmeciliğin </a:t>
            </a:r>
          </a:p>
          <a:p>
            <a:r>
              <a:rPr lang="tr-TR" sz="3600" dirty="0" smtClean="0">
                <a:latin typeface="Comic Sans MS" pitchFamily="66" charset="0"/>
              </a:rPr>
              <a:t>Tarihsel Gelişimi</a:t>
            </a:r>
            <a:endParaRPr lang="tr-TR" sz="3600" dirty="0">
              <a:latin typeface="Comic Sans MS"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71605" y="571480"/>
            <a:ext cx="7143800" cy="914400"/>
          </a:xfrm>
        </p:spPr>
        <p:txBody>
          <a:bodyPr/>
          <a:lstStyle/>
          <a:p>
            <a:r>
              <a:rPr lang="tr-TR" sz="2800" b="1" dirty="0" smtClean="0">
                <a:latin typeface="Comic Sans MS" pitchFamily="66" charset="0"/>
              </a:rPr>
              <a:t>Klasik Yaklaşım ve İşletmeciliğe Etkileri</a:t>
            </a:r>
            <a:endParaRPr lang="tr-TR" sz="2800" b="1" dirty="0">
              <a:latin typeface="Comic Sans MS" pitchFamily="66" charset="0"/>
            </a:endParaRPr>
          </a:p>
        </p:txBody>
      </p:sp>
      <p:sp>
        <p:nvSpPr>
          <p:cNvPr id="3" name="2 İçerik Yer Tutucusu"/>
          <p:cNvSpPr>
            <a:spLocks noGrp="1"/>
          </p:cNvSpPr>
          <p:nvPr>
            <p:ph idx="1"/>
          </p:nvPr>
        </p:nvSpPr>
        <p:spPr>
          <a:xfrm>
            <a:off x="2428860" y="1500174"/>
            <a:ext cx="6000792" cy="3886200"/>
          </a:xfrm>
        </p:spPr>
        <p:txBody>
          <a:bodyPr/>
          <a:lstStyle/>
          <a:p>
            <a:pPr>
              <a:lnSpc>
                <a:spcPct val="120000"/>
              </a:lnSpc>
              <a:spcBef>
                <a:spcPts val="600"/>
              </a:spcBef>
              <a:buNone/>
            </a:pPr>
            <a:r>
              <a:rPr lang="tr-TR" sz="2200" b="1" dirty="0" err="1" smtClean="0">
                <a:latin typeface="Comic Sans MS" pitchFamily="66" charset="0"/>
              </a:rPr>
              <a:t>Henri</a:t>
            </a:r>
            <a:r>
              <a:rPr lang="tr-TR" sz="2200" b="1" dirty="0" smtClean="0">
                <a:latin typeface="Comic Sans MS" pitchFamily="66" charset="0"/>
              </a:rPr>
              <a:t> </a:t>
            </a:r>
            <a:r>
              <a:rPr lang="tr-TR" sz="2200" b="1" dirty="0" err="1">
                <a:latin typeface="Comic Sans MS" pitchFamily="66" charset="0"/>
              </a:rPr>
              <a:t>Fayol</a:t>
            </a:r>
            <a:r>
              <a:rPr lang="tr-TR" sz="2200" b="1" dirty="0">
                <a:latin typeface="Comic Sans MS" pitchFamily="66" charset="0"/>
              </a:rPr>
              <a:t> ve Yönetim Süreci Yaklaşımı</a:t>
            </a:r>
          </a:p>
          <a:p>
            <a:pPr algn="just">
              <a:lnSpc>
                <a:spcPct val="120000"/>
              </a:lnSpc>
              <a:spcBef>
                <a:spcPts val="600"/>
              </a:spcBef>
              <a:buFont typeface="Wingdings" pitchFamily="2" charset="2"/>
              <a:buChar char="q"/>
            </a:pPr>
            <a:r>
              <a:rPr lang="tr-TR" sz="1800" dirty="0">
                <a:latin typeface="Comic Sans MS" pitchFamily="66" charset="0"/>
              </a:rPr>
              <a:t>Yönetim Süreci Yaklaşımının kurucusu olan Fransız maden mühendisi Jules </a:t>
            </a:r>
            <a:r>
              <a:rPr lang="tr-TR" sz="1800" dirty="0" err="1">
                <a:latin typeface="Comic Sans MS" pitchFamily="66" charset="0"/>
              </a:rPr>
              <a:t>Henri</a:t>
            </a:r>
            <a:r>
              <a:rPr lang="tr-TR" sz="1800" dirty="0">
                <a:latin typeface="Comic Sans MS" pitchFamily="66" charset="0"/>
              </a:rPr>
              <a:t> </a:t>
            </a:r>
            <a:r>
              <a:rPr lang="tr-TR" sz="1800" dirty="0" err="1">
                <a:latin typeface="Comic Sans MS" pitchFamily="66" charset="0"/>
              </a:rPr>
              <a:t>Fayol</a:t>
            </a:r>
            <a:r>
              <a:rPr lang="tr-TR" sz="1800" dirty="0">
                <a:latin typeface="Comic Sans MS" pitchFamily="66" charset="0"/>
              </a:rPr>
              <a:t> (1841 - 1925), </a:t>
            </a:r>
            <a:r>
              <a:rPr lang="tr-TR" sz="1800" dirty="0" smtClean="0">
                <a:latin typeface="Comic Sans MS" pitchFamily="66" charset="0"/>
              </a:rPr>
              <a:t>“</a:t>
            </a:r>
            <a:r>
              <a:rPr lang="tr-TR" sz="1800" dirty="0">
                <a:latin typeface="Comic Sans MS" pitchFamily="66" charset="0"/>
              </a:rPr>
              <a:t>büyük bir işletmenin genel yönetim ilkelerini” sistemli bir şekilde ortaya koyup ilk yönetim teorisinin yaratıcısı olarak yönetimin bilimselliğinin gelişmesine önemli katkılarda bulunmuştur.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71605" y="571480"/>
            <a:ext cx="7143800" cy="914400"/>
          </a:xfrm>
        </p:spPr>
        <p:txBody>
          <a:bodyPr/>
          <a:lstStyle/>
          <a:p>
            <a:r>
              <a:rPr lang="tr-TR" sz="2800" b="1" dirty="0" smtClean="0">
                <a:latin typeface="Comic Sans MS" pitchFamily="66" charset="0"/>
              </a:rPr>
              <a:t>Klasik Yaklaşım ve İşletmeciliğe Etkileri</a:t>
            </a:r>
            <a:endParaRPr lang="tr-TR" sz="2800" b="1" dirty="0">
              <a:latin typeface="Comic Sans MS" pitchFamily="66" charset="0"/>
            </a:endParaRPr>
          </a:p>
        </p:txBody>
      </p:sp>
      <p:sp>
        <p:nvSpPr>
          <p:cNvPr id="3" name="2 İçerik Yer Tutucusu"/>
          <p:cNvSpPr>
            <a:spLocks noGrp="1"/>
          </p:cNvSpPr>
          <p:nvPr>
            <p:ph idx="1"/>
          </p:nvPr>
        </p:nvSpPr>
        <p:spPr>
          <a:xfrm>
            <a:off x="1643042" y="1500174"/>
            <a:ext cx="6786610" cy="4714908"/>
          </a:xfrm>
        </p:spPr>
        <p:txBody>
          <a:bodyPr/>
          <a:lstStyle/>
          <a:p>
            <a:pPr>
              <a:lnSpc>
                <a:spcPct val="120000"/>
              </a:lnSpc>
              <a:spcBef>
                <a:spcPts val="600"/>
              </a:spcBef>
              <a:buNone/>
            </a:pPr>
            <a:r>
              <a:rPr lang="tr-TR" sz="1800" b="1" dirty="0" err="1" smtClean="0">
                <a:latin typeface="Comic Sans MS" pitchFamily="66" charset="0"/>
              </a:rPr>
              <a:t>Henri</a:t>
            </a:r>
            <a:r>
              <a:rPr lang="tr-TR" sz="1800" b="1" dirty="0" smtClean="0">
                <a:latin typeface="Comic Sans MS" pitchFamily="66" charset="0"/>
              </a:rPr>
              <a:t> </a:t>
            </a:r>
            <a:r>
              <a:rPr lang="tr-TR" sz="1800" b="1" dirty="0" err="1">
                <a:latin typeface="Comic Sans MS" pitchFamily="66" charset="0"/>
              </a:rPr>
              <a:t>Fayol</a:t>
            </a:r>
            <a:r>
              <a:rPr lang="tr-TR" sz="1800" b="1" dirty="0">
                <a:latin typeface="Comic Sans MS" pitchFamily="66" charset="0"/>
              </a:rPr>
              <a:t> ve Yönetim Süreci Yaklaşımı</a:t>
            </a:r>
          </a:p>
          <a:p>
            <a:pPr algn="just">
              <a:lnSpc>
                <a:spcPct val="120000"/>
              </a:lnSpc>
              <a:spcBef>
                <a:spcPts val="600"/>
              </a:spcBef>
              <a:buFont typeface="Wingdings" pitchFamily="2" charset="2"/>
              <a:buChar char="q"/>
            </a:pPr>
            <a:r>
              <a:rPr lang="tr-TR" sz="1800" dirty="0" smtClean="0">
                <a:latin typeface="Comic Sans MS" pitchFamily="66" charset="0"/>
              </a:rPr>
              <a:t>Bir sanayi işletmesinde bulunan başlıca faaliyetler sınıflandırmıştır;</a:t>
            </a:r>
          </a:p>
          <a:p>
            <a:pPr lvl="1">
              <a:lnSpc>
                <a:spcPct val="120000"/>
              </a:lnSpc>
              <a:spcBef>
                <a:spcPts val="600"/>
              </a:spcBef>
              <a:buNone/>
            </a:pPr>
            <a:r>
              <a:rPr lang="tr-TR" sz="1800" b="1" dirty="0" smtClean="0">
                <a:latin typeface="Comic Sans MS" pitchFamily="66" charset="0"/>
              </a:rPr>
              <a:t>a. </a:t>
            </a:r>
            <a:r>
              <a:rPr lang="tr-TR" sz="1800" dirty="0" smtClean="0">
                <a:latin typeface="Comic Sans MS" pitchFamily="66" charset="0"/>
              </a:rPr>
              <a:t>Teknik Faaliyetler (Üretim)</a:t>
            </a:r>
          </a:p>
          <a:p>
            <a:pPr lvl="1">
              <a:lnSpc>
                <a:spcPct val="120000"/>
              </a:lnSpc>
              <a:spcBef>
                <a:spcPts val="600"/>
              </a:spcBef>
              <a:buNone/>
            </a:pPr>
            <a:r>
              <a:rPr lang="tr-TR" sz="1800" b="1" dirty="0" smtClean="0">
                <a:latin typeface="Comic Sans MS" pitchFamily="66" charset="0"/>
              </a:rPr>
              <a:t>b.</a:t>
            </a:r>
            <a:r>
              <a:rPr lang="tr-TR" sz="1800" dirty="0" smtClean="0">
                <a:latin typeface="Comic Sans MS" pitchFamily="66" charset="0"/>
              </a:rPr>
              <a:t> Ticari Faaliyetler (</a:t>
            </a:r>
            <a:r>
              <a:rPr lang="tr-TR" sz="1800" dirty="0" err="1" smtClean="0">
                <a:latin typeface="Comic Sans MS" pitchFamily="66" charset="0"/>
              </a:rPr>
              <a:t>Satınalma</a:t>
            </a:r>
            <a:r>
              <a:rPr lang="tr-TR" sz="1800" dirty="0" smtClean="0">
                <a:latin typeface="Comic Sans MS" pitchFamily="66" charset="0"/>
              </a:rPr>
              <a:t>, Satış ve Takas) </a:t>
            </a:r>
          </a:p>
          <a:p>
            <a:pPr lvl="1">
              <a:lnSpc>
                <a:spcPct val="120000"/>
              </a:lnSpc>
              <a:spcBef>
                <a:spcPts val="600"/>
              </a:spcBef>
              <a:buNone/>
            </a:pPr>
            <a:r>
              <a:rPr lang="tr-TR" sz="1800" b="1" dirty="0" smtClean="0">
                <a:latin typeface="Comic Sans MS" pitchFamily="66" charset="0"/>
              </a:rPr>
              <a:t>c. </a:t>
            </a:r>
            <a:r>
              <a:rPr lang="tr-TR" sz="1800" dirty="0" smtClean="0">
                <a:latin typeface="Comic Sans MS" pitchFamily="66" charset="0"/>
              </a:rPr>
              <a:t>Mali Faaliyetler (Finansal Faaliyetler-Finansman)</a:t>
            </a:r>
          </a:p>
          <a:p>
            <a:pPr lvl="1">
              <a:lnSpc>
                <a:spcPct val="120000"/>
              </a:lnSpc>
              <a:spcBef>
                <a:spcPts val="600"/>
              </a:spcBef>
              <a:buNone/>
            </a:pPr>
            <a:r>
              <a:rPr lang="tr-TR" sz="1800" b="1" dirty="0" smtClean="0">
                <a:latin typeface="Comic Sans MS" pitchFamily="66" charset="0"/>
              </a:rPr>
              <a:t>d. </a:t>
            </a:r>
            <a:r>
              <a:rPr lang="tr-TR" sz="1800" dirty="0" smtClean="0">
                <a:latin typeface="Comic Sans MS" pitchFamily="66" charset="0"/>
              </a:rPr>
              <a:t>Muhasebe Faaliyetleri (İstatistik dahil olmak üzere işletme ile ilgili tüm muhasebe faaliyetleri)</a:t>
            </a:r>
          </a:p>
          <a:p>
            <a:pPr lvl="1">
              <a:lnSpc>
                <a:spcPct val="120000"/>
              </a:lnSpc>
              <a:spcBef>
                <a:spcPts val="600"/>
              </a:spcBef>
              <a:buNone/>
            </a:pPr>
            <a:r>
              <a:rPr lang="tr-TR" sz="1800" b="1" dirty="0" smtClean="0">
                <a:latin typeface="Comic Sans MS" pitchFamily="66" charset="0"/>
              </a:rPr>
              <a:t>e. </a:t>
            </a:r>
            <a:r>
              <a:rPr lang="tr-TR" sz="1800" dirty="0" smtClean="0">
                <a:latin typeface="Comic Sans MS" pitchFamily="66" charset="0"/>
              </a:rPr>
              <a:t>Güvenlik Faaliyetleri (Mülkiyetin ve Kişilerin Korunması)</a:t>
            </a:r>
          </a:p>
          <a:p>
            <a:pPr lvl="1">
              <a:lnSpc>
                <a:spcPct val="120000"/>
              </a:lnSpc>
              <a:spcBef>
                <a:spcPts val="600"/>
              </a:spcBef>
              <a:buNone/>
            </a:pPr>
            <a:r>
              <a:rPr lang="tr-TR" sz="1800" b="1" dirty="0" smtClean="0">
                <a:latin typeface="Comic Sans MS" pitchFamily="66" charset="0"/>
              </a:rPr>
              <a:t>f.</a:t>
            </a:r>
            <a:r>
              <a:rPr lang="tr-TR" sz="1800" dirty="0" smtClean="0">
                <a:latin typeface="Comic Sans MS" pitchFamily="66" charset="0"/>
              </a:rPr>
              <a:t> Yönetim Faaliyetleri (Yönetim kademelerince yapılan faaliyetler)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71605" y="571480"/>
            <a:ext cx="7143800" cy="914400"/>
          </a:xfrm>
        </p:spPr>
        <p:txBody>
          <a:bodyPr/>
          <a:lstStyle/>
          <a:p>
            <a:r>
              <a:rPr lang="tr-TR" sz="2800" b="1" dirty="0" smtClean="0">
                <a:latin typeface="Comic Sans MS" pitchFamily="66" charset="0"/>
              </a:rPr>
              <a:t>Klasik Yaklaşım ve İşletmeciliğe Etkileri</a:t>
            </a:r>
            <a:endParaRPr lang="tr-TR" sz="2800" b="1" dirty="0">
              <a:latin typeface="Comic Sans MS" pitchFamily="66" charset="0"/>
            </a:endParaRPr>
          </a:p>
        </p:txBody>
      </p:sp>
      <p:sp>
        <p:nvSpPr>
          <p:cNvPr id="3" name="2 İçerik Yer Tutucusu"/>
          <p:cNvSpPr>
            <a:spLocks noGrp="1"/>
          </p:cNvSpPr>
          <p:nvPr>
            <p:ph idx="1"/>
          </p:nvPr>
        </p:nvSpPr>
        <p:spPr>
          <a:xfrm>
            <a:off x="1643042" y="1571612"/>
            <a:ext cx="6786610" cy="3886200"/>
          </a:xfrm>
        </p:spPr>
        <p:txBody>
          <a:bodyPr/>
          <a:lstStyle/>
          <a:p>
            <a:pPr>
              <a:lnSpc>
                <a:spcPct val="120000"/>
              </a:lnSpc>
              <a:spcBef>
                <a:spcPts val="600"/>
              </a:spcBef>
              <a:buNone/>
            </a:pPr>
            <a:r>
              <a:rPr lang="tr-TR" sz="1800" b="1" dirty="0" err="1" smtClean="0">
                <a:latin typeface="Comic Sans MS" pitchFamily="66" charset="0"/>
              </a:rPr>
              <a:t>Henri</a:t>
            </a:r>
            <a:r>
              <a:rPr lang="tr-TR" sz="1800" b="1" dirty="0" smtClean="0">
                <a:latin typeface="Comic Sans MS" pitchFamily="66" charset="0"/>
              </a:rPr>
              <a:t> </a:t>
            </a:r>
            <a:r>
              <a:rPr lang="tr-TR" sz="1800" b="1" dirty="0" err="1">
                <a:latin typeface="Comic Sans MS" pitchFamily="66" charset="0"/>
              </a:rPr>
              <a:t>Fayol</a:t>
            </a:r>
            <a:r>
              <a:rPr lang="tr-TR" sz="1800" b="1" dirty="0">
                <a:latin typeface="Comic Sans MS" pitchFamily="66" charset="0"/>
              </a:rPr>
              <a:t> ve Yönetim Süreci Yaklaşımı</a:t>
            </a:r>
          </a:p>
          <a:p>
            <a:pPr>
              <a:lnSpc>
                <a:spcPct val="120000"/>
              </a:lnSpc>
              <a:spcBef>
                <a:spcPts val="600"/>
              </a:spcBef>
            </a:pPr>
            <a:r>
              <a:rPr lang="tr-TR" sz="1800" dirty="0" err="1" smtClean="0">
                <a:latin typeface="Comic Sans MS" pitchFamily="66" charset="0"/>
              </a:rPr>
              <a:t>Fayol</a:t>
            </a:r>
            <a:r>
              <a:rPr lang="tr-TR" sz="1800" dirty="0" smtClean="0">
                <a:latin typeface="Comic Sans MS" pitchFamily="66" charset="0"/>
              </a:rPr>
              <a:t> yönetim sürecin aşamalarını da, yönetim fonksiyonları olarak beş grupta toplamıştır</a:t>
            </a:r>
            <a:r>
              <a:rPr lang="tr-TR" sz="1800" dirty="0">
                <a:latin typeface="Comic Sans MS" pitchFamily="66" charset="0"/>
              </a:rPr>
              <a:t>;</a:t>
            </a:r>
            <a:endParaRPr lang="tr-TR" sz="1800" dirty="0" smtClean="0">
              <a:latin typeface="Comic Sans MS" pitchFamily="66" charset="0"/>
            </a:endParaRPr>
          </a:p>
          <a:p>
            <a:pPr lvl="1">
              <a:lnSpc>
                <a:spcPct val="120000"/>
              </a:lnSpc>
              <a:spcBef>
                <a:spcPts val="600"/>
              </a:spcBef>
              <a:buNone/>
            </a:pPr>
            <a:r>
              <a:rPr lang="tr-TR" sz="1800" b="1" dirty="0" smtClean="0">
                <a:latin typeface="Comic Sans MS" pitchFamily="66" charset="0"/>
              </a:rPr>
              <a:t>a.</a:t>
            </a:r>
            <a:r>
              <a:rPr lang="tr-TR" sz="1800" dirty="0" smtClean="0">
                <a:latin typeface="Comic Sans MS" pitchFamily="66" charset="0"/>
              </a:rPr>
              <a:t> Planlama (İleriyi Görme)</a:t>
            </a:r>
          </a:p>
          <a:p>
            <a:pPr lvl="1">
              <a:lnSpc>
                <a:spcPct val="120000"/>
              </a:lnSpc>
              <a:spcBef>
                <a:spcPts val="600"/>
              </a:spcBef>
              <a:buNone/>
            </a:pPr>
            <a:r>
              <a:rPr lang="tr-TR" sz="1800" b="1" dirty="0" smtClean="0">
                <a:latin typeface="Comic Sans MS" pitchFamily="66" charset="0"/>
              </a:rPr>
              <a:t>b. </a:t>
            </a:r>
            <a:r>
              <a:rPr lang="tr-TR" sz="1800" dirty="0" smtClean="0">
                <a:latin typeface="Comic Sans MS" pitchFamily="66" charset="0"/>
              </a:rPr>
              <a:t>Örgütleme (Organize Etme; Organizasyon)</a:t>
            </a:r>
          </a:p>
          <a:p>
            <a:pPr lvl="1">
              <a:lnSpc>
                <a:spcPct val="120000"/>
              </a:lnSpc>
              <a:spcBef>
                <a:spcPts val="600"/>
              </a:spcBef>
              <a:buNone/>
            </a:pPr>
            <a:r>
              <a:rPr lang="tr-TR" sz="1800" b="1" dirty="0" smtClean="0">
                <a:latin typeface="Comic Sans MS" pitchFamily="66" charset="0"/>
              </a:rPr>
              <a:t>c. </a:t>
            </a:r>
            <a:r>
              <a:rPr lang="tr-TR" sz="1800" dirty="0" smtClean="0">
                <a:latin typeface="Comic Sans MS" pitchFamily="66" charset="0"/>
              </a:rPr>
              <a:t>Yöneltme (Yürütme)</a:t>
            </a:r>
          </a:p>
          <a:p>
            <a:pPr lvl="1">
              <a:lnSpc>
                <a:spcPct val="120000"/>
              </a:lnSpc>
              <a:spcBef>
                <a:spcPts val="600"/>
              </a:spcBef>
              <a:buNone/>
            </a:pPr>
            <a:r>
              <a:rPr lang="tr-TR" sz="1800" b="1" dirty="0" smtClean="0">
                <a:latin typeface="Comic Sans MS" pitchFamily="66" charset="0"/>
              </a:rPr>
              <a:t>d. </a:t>
            </a:r>
            <a:r>
              <a:rPr lang="tr-TR" sz="1800" dirty="0" smtClean="0">
                <a:latin typeface="Comic Sans MS" pitchFamily="66" charset="0"/>
              </a:rPr>
              <a:t>Koordinasyon (Düzenleştirme – Ahenkleştirme - Uyumlaştırma)</a:t>
            </a:r>
          </a:p>
          <a:p>
            <a:pPr lvl="1">
              <a:lnSpc>
                <a:spcPct val="120000"/>
              </a:lnSpc>
              <a:spcBef>
                <a:spcPts val="600"/>
              </a:spcBef>
              <a:buNone/>
            </a:pPr>
            <a:r>
              <a:rPr lang="tr-TR" sz="1800" b="1" dirty="0" smtClean="0">
                <a:latin typeface="Comic Sans MS" pitchFamily="66" charset="0"/>
              </a:rPr>
              <a:t>e. </a:t>
            </a:r>
            <a:r>
              <a:rPr lang="tr-TR" sz="1800" dirty="0" smtClean="0">
                <a:latin typeface="Comic Sans MS" pitchFamily="66" charset="0"/>
              </a:rPr>
              <a:t>Denetim (Kontrol etme)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71605" y="571480"/>
            <a:ext cx="7143800" cy="914400"/>
          </a:xfrm>
        </p:spPr>
        <p:txBody>
          <a:bodyPr/>
          <a:lstStyle/>
          <a:p>
            <a:r>
              <a:rPr lang="tr-TR" sz="2800" b="1" dirty="0" smtClean="0">
                <a:latin typeface="Comic Sans MS" pitchFamily="66" charset="0"/>
              </a:rPr>
              <a:t>Klasik Yaklaşım ve İşletmeciliğe Etkileri</a:t>
            </a:r>
            <a:endParaRPr lang="tr-TR" sz="2800" b="1" dirty="0">
              <a:latin typeface="Comic Sans MS" pitchFamily="66" charset="0"/>
            </a:endParaRPr>
          </a:p>
        </p:txBody>
      </p:sp>
      <p:sp>
        <p:nvSpPr>
          <p:cNvPr id="3" name="2 İçerik Yer Tutucusu"/>
          <p:cNvSpPr>
            <a:spLocks noGrp="1"/>
          </p:cNvSpPr>
          <p:nvPr>
            <p:ph idx="1"/>
          </p:nvPr>
        </p:nvSpPr>
        <p:spPr>
          <a:xfrm>
            <a:off x="1643042" y="1571612"/>
            <a:ext cx="6786610" cy="3886200"/>
          </a:xfrm>
        </p:spPr>
        <p:txBody>
          <a:bodyPr/>
          <a:lstStyle/>
          <a:p>
            <a:pPr>
              <a:lnSpc>
                <a:spcPct val="120000"/>
              </a:lnSpc>
              <a:spcBef>
                <a:spcPts val="600"/>
              </a:spcBef>
              <a:buNone/>
            </a:pPr>
            <a:r>
              <a:rPr lang="tr-TR" sz="2400" b="1" dirty="0" err="1" smtClean="0">
                <a:latin typeface="Comic Sans MS" pitchFamily="66" charset="0"/>
              </a:rPr>
              <a:t>Max</a:t>
            </a:r>
            <a:r>
              <a:rPr lang="tr-TR" sz="2400" b="1" dirty="0" smtClean="0">
                <a:latin typeface="Comic Sans MS" pitchFamily="66" charset="0"/>
              </a:rPr>
              <a:t> </a:t>
            </a:r>
            <a:r>
              <a:rPr lang="tr-TR" sz="2400" b="1" dirty="0" err="1" smtClean="0">
                <a:latin typeface="Comic Sans MS" pitchFamily="66" charset="0"/>
              </a:rPr>
              <a:t>Weber</a:t>
            </a:r>
            <a:r>
              <a:rPr lang="tr-TR" sz="2400" b="1" dirty="0" smtClean="0">
                <a:latin typeface="Comic Sans MS" pitchFamily="66" charset="0"/>
              </a:rPr>
              <a:t> ve Bürokrasi Yaklaşımı</a:t>
            </a:r>
          </a:p>
          <a:p>
            <a:pPr algn="just">
              <a:lnSpc>
                <a:spcPct val="120000"/>
              </a:lnSpc>
              <a:spcBef>
                <a:spcPts val="600"/>
              </a:spcBef>
              <a:buFont typeface="Wingdings" pitchFamily="2" charset="2"/>
              <a:buChar char="q"/>
            </a:pPr>
            <a:r>
              <a:rPr lang="tr-TR" sz="2000" dirty="0" err="1" smtClean="0">
                <a:latin typeface="Comic Sans MS" pitchFamily="66" charset="0"/>
              </a:rPr>
              <a:t>Max</a:t>
            </a:r>
            <a:r>
              <a:rPr lang="tr-TR" sz="2000" dirty="0" smtClean="0">
                <a:latin typeface="Comic Sans MS" pitchFamily="66" charset="0"/>
              </a:rPr>
              <a:t> </a:t>
            </a:r>
            <a:r>
              <a:rPr lang="tr-TR" sz="2000" dirty="0" err="1" smtClean="0">
                <a:latin typeface="Comic Sans MS" pitchFamily="66" charset="0"/>
              </a:rPr>
              <a:t>Weber'in</a:t>
            </a:r>
            <a:r>
              <a:rPr lang="tr-TR" sz="2000" dirty="0" smtClean="0">
                <a:latin typeface="Comic Sans MS" pitchFamily="66" charset="0"/>
              </a:rPr>
              <a:t> üzerinde durduğu bürokrasi, günlük dilde kullanılan "işlerin yokuşa sürülmesi, geciktirilmesi" anlamının tersine, etkinlik (amaçlara ulaşma derecesi) açısından ideal bir örgüt yapısını göstermektedir. </a:t>
            </a:r>
          </a:p>
          <a:p>
            <a:pPr algn="just">
              <a:lnSpc>
                <a:spcPct val="120000"/>
              </a:lnSpc>
              <a:spcBef>
                <a:spcPts val="600"/>
              </a:spcBef>
              <a:buFont typeface="Wingdings" pitchFamily="2" charset="2"/>
              <a:buChar char="q"/>
            </a:pPr>
            <a:r>
              <a:rPr lang="tr-TR" sz="2000" dirty="0" err="1" smtClean="0">
                <a:latin typeface="Comic Sans MS" pitchFamily="66" charset="0"/>
              </a:rPr>
              <a:t>Weber</a:t>
            </a:r>
            <a:r>
              <a:rPr lang="tr-TR" sz="2000" dirty="0" smtClean="0">
                <a:latin typeface="Comic Sans MS" pitchFamily="66" charset="0"/>
              </a:rPr>
              <a:t> s</a:t>
            </a:r>
            <a:r>
              <a:rPr lang="tr-TR" sz="2000" dirty="0" smtClean="0">
                <a:latin typeface="Comic Sans MS" pitchFamily="66" charset="0"/>
              </a:rPr>
              <a:t>osyal açıdan bürokratik yapıların neden gerekli olduğu ve etkin bir örgüt yapısının özellikleri üzerinde durmuştur</a:t>
            </a:r>
            <a:r>
              <a:rPr lang="tr-TR" sz="1800" dirty="0" smtClean="0">
                <a:latin typeface="Comic Sans MS" pitchFamily="66" charset="0"/>
              </a:rPr>
              <a:t>. </a:t>
            </a:r>
          </a:p>
          <a:p>
            <a:pPr>
              <a:lnSpc>
                <a:spcPct val="120000"/>
              </a:lnSpc>
              <a:spcBef>
                <a:spcPts val="600"/>
              </a:spcBef>
              <a:buNone/>
            </a:pPr>
            <a:endParaRPr lang="tr-TR" sz="1800" dirty="0">
              <a:latin typeface="Comic Sans MS" pitchFamily="66"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71605" y="571480"/>
            <a:ext cx="7143800" cy="914400"/>
          </a:xfrm>
        </p:spPr>
        <p:txBody>
          <a:bodyPr/>
          <a:lstStyle/>
          <a:p>
            <a:r>
              <a:rPr lang="tr-TR" sz="2800" b="1" dirty="0" smtClean="0">
                <a:latin typeface="Comic Sans MS" pitchFamily="66" charset="0"/>
              </a:rPr>
              <a:t>Klasik Yaklaşım ve İşletmeciliğe Etkileri</a:t>
            </a:r>
            <a:endParaRPr lang="tr-TR" sz="2800" b="1" dirty="0">
              <a:latin typeface="Comic Sans MS" pitchFamily="66" charset="0"/>
            </a:endParaRPr>
          </a:p>
        </p:txBody>
      </p:sp>
      <p:sp>
        <p:nvSpPr>
          <p:cNvPr id="3" name="2 İçerik Yer Tutucusu"/>
          <p:cNvSpPr>
            <a:spLocks noGrp="1"/>
          </p:cNvSpPr>
          <p:nvPr>
            <p:ph idx="1"/>
          </p:nvPr>
        </p:nvSpPr>
        <p:spPr>
          <a:xfrm>
            <a:off x="1714480" y="1571612"/>
            <a:ext cx="6858048" cy="4429156"/>
          </a:xfrm>
        </p:spPr>
        <p:txBody>
          <a:bodyPr/>
          <a:lstStyle/>
          <a:p>
            <a:pPr>
              <a:lnSpc>
                <a:spcPct val="120000"/>
              </a:lnSpc>
              <a:spcBef>
                <a:spcPts val="600"/>
              </a:spcBef>
              <a:buNone/>
            </a:pPr>
            <a:r>
              <a:rPr lang="tr-TR" sz="1600" b="1" dirty="0" err="1" smtClean="0">
                <a:latin typeface="Comic Sans MS" pitchFamily="66" charset="0"/>
              </a:rPr>
              <a:t>Max</a:t>
            </a:r>
            <a:r>
              <a:rPr lang="tr-TR" sz="1600" b="1" dirty="0" smtClean="0">
                <a:latin typeface="Comic Sans MS" pitchFamily="66" charset="0"/>
              </a:rPr>
              <a:t> </a:t>
            </a:r>
            <a:r>
              <a:rPr lang="tr-TR" sz="1600" b="1" dirty="0" err="1" smtClean="0">
                <a:latin typeface="Comic Sans MS" pitchFamily="66" charset="0"/>
              </a:rPr>
              <a:t>Weber</a:t>
            </a:r>
            <a:r>
              <a:rPr lang="tr-TR" sz="1600" b="1" dirty="0" smtClean="0">
                <a:latin typeface="Comic Sans MS" pitchFamily="66" charset="0"/>
              </a:rPr>
              <a:t> ve Bürokrasi Yaklaşımı</a:t>
            </a:r>
          </a:p>
          <a:p>
            <a:pPr>
              <a:lnSpc>
                <a:spcPct val="120000"/>
              </a:lnSpc>
              <a:spcBef>
                <a:spcPts val="600"/>
              </a:spcBef>
              <a:buNone/>
            </a:pPr>
            <a:r>
              <a:rPr lang="tr-TR" sz="1600" dirty="0" err="1" smtClean="0">
                <a:latin typeface="Comic Sans MS" pitchFamily="66" charset="0"/>
              </a:rPr>
              <a:t>Weber'in</a:t>
            </a:r>
            <a:r>
              <a:rPr lang="tr-TR" sz="1600" dirty="0" smtClean="0">
                <a:latin typeface="Comic Sans MS" pitchFamily="66" charset="0"/>
              </a:rPr>
              <a:t> görüşlerinin bazı temel noktaları;</a:t>
            </a:r>
          </a:p>
          <a:p>
            <a:pPr>
              <a:lnSpc>
                <a:spcPct val="120000"/>
              </a:lnSpc>
              <a:spcBef>
                <a:spcPts val="600"/>
              </a:spcBef>
              <a:buNone/>
            </a:pPr>
            <a:r>
              <a:rPr lang="tr-TR" sz="1600" dirty="0" smtClean="0">
                <a:latin typeface="Comic Sans MS" pitchFamily="66" charset="0"/>
              </a:rPr>
              <a:t> </a:t>
            </a:r>
            <a:r>
              <a:rPr lang="tr-TR" sz="1600" b="1" dirty="0" smtClean="0">
                <a:latin typeface="Comic Sans MS" pitchFamily="66" charset="0"/>
              </a:rPr>
              <a:t>a.</a:t>
            </a:r>
            <a:r>
              <a:rPr lang="tr-TR" sz="1600" dirty="0" smtClean="0">
                <a:latin typeface="Comic Sans MS" pitchFamily="66" charset="0"/>
              </a:rPr>
              <a:t> Fonksiyonel (fonksiyonlara dayalı) uzmanlaşmaya dayanan iş bölümü.</a:t>
            </a:r>
          </a:p>
          <a:p>
            <a:pPr>
              <a:lnSpc>
                <a:spcPct val="120000"/>
              </a:lnSpc>
              <a:spcBef>
                <a:spcPts val="600"/>
              </a:spcBef>
              <a:buNone/>
            </a:pPr>
            <a:r>
              <a:rPr lang="tr-TR" sz="1600" b="1" dirty="0" smtClean="0">
                <a:latin typeface="Comic Sans MS" pitchFamily="66" charset="0"/>
              </a:rPr>
              <a:t>b. </a:t>
            </a:r>
            <a:r>
              <a:rPr lang="tr-TR" sz="1600" dirty="0" smtClean="0">
                <a:latin typeface="Comic Sans MS" pitchFamily="66" charset="0"/>
              </a:rPr>
              <a:t>Açık - seçik belirlenmiş bir hiyerarşik yapı ve dolayısıyla her kademenin bir üst kademe tarafından kontrol edilmesi.</a:t>
            </a:r>
          </a:p>
          <a:p>
            <a:pPr>
              <a:lnSpc>
                <a:spcPct val="120000"/>
              </a:lnSpc>
              <a:spcBef>
                <a:spcPts val="600"/>
              </a:spcBef>
              <a:buNone/>
            </a:pPr>
            <a:r>
              <a:rPr lang="tr-TR" sz="1600" b="1" dirty="0" smtClean="0">
                <a:latin typeface="Comic Sans MS" pitchFamily="66" charset="0"/>
              </a:rPr>
              <a:t>c. </a:t>
            </a:r>
            <a:r>
              <a:rPr lang="tr-TR" sz="1600" dirty="0" smtClean="0">
                <a:latin typeface="Comic Sans MS" pitchFamily="66" charset="0"/>
              </a:rPr>
              <a:t>Her kademede işlerin yapılışına ilişkin göreve gelen herkesin uyacağı ilke ve yöntemler (kişiye göre değişmeyen standart yöntemler).</a:t>
            </a:r>
          </a:p>
          <a:p>
            <a:pPr>
              <a:lnSpc>
                <a:spcPct val="120000"/>
              </a:lnSpc>
              <a:spcBef>
                <a:spcPts val="600"/>
              </a:spcBef>
              <a:buNone/>
            </a:pPr>
            <a:r>
              <a:rPr lang="tr-TR" sz="1600" b="1" dirty="0" smtClean="0">
                <a:latin typeface="Comic Sans MS" pitchFamily="66" charset="0"/>
              </a:rPr>
              <a:t>d. </a:t>
            </a:r>
            <a:r>
              <a:rPr lang="tr-TR" sz="1600" dirty="0" smtClean="0">
                <a:latin typeface="Comic Sans MS" pitchFamily="66" charset="0"/>
              </a:rPr>
              <a:t>Rasyonel ve ilkeler doğrultusunda (kişisel ve duygusal olmayan) ilişkiler. </a:t>
            </a:r>
          </a:p>
          <a:p>
            <a:pPr>
              <a:lnSpc>
                <a:spcPct val="120000"/>
              </a:lnSpc>
              <a:spcBef>
                <a:spcPts val="600"/>
              </a:spcBef>
              <a:buNone/>
            </a:pPr>
            <a:r>
              <a:rPr lang="tr-TR" sz="1600" b="1" dirty="0" smtClean="0">
                <a:latin typeface="Comic Sans MS" pitchFamily="66" charset="0"/>
              </a:rPr>
              <a:t>e.</a:t>
            </a:r>
            <a:r>
              <a:rPr lang="tr-TR" sz="1600" dirty="0" smtClean="0">
                <a:latin typeface="Comic Sans MS" pitchFamily="66" charset="0"/>
              </a:rPr>
              <a:t> Teknik yeteneğe dayalı personel seçimi ve terfi sistemi.</a:t>
            </a:r>
          </a:p>
          <a:p>
            <a:pPr>
              <a:lnSpc>
                <a:spcPct val="120000"/>
              </a:lnSpc>
              <a:spcBef>
                <a:spcPts val="600"/>
              </a:spcBef>
              <a:buNone/>
            </a:pPr>
            <a:r>
              <a:rPr lang="tr-TR" sz="1600" b="1" dirty="0" smtClean="0">
                <a:latin typeface="Comic Sans MS" pitchFamily="66" charset="0"/>
              </a:rPr>
              <a:t>f. </a:t>
            </a:r>
            <a:r>
              <a:rPr lang="tr-TR" sz="1600" dirty="0" smtClean="0">
                <a:latin typeface="Comic Sans MS" pitchFamily="66" charset="0"/>
              </a:rPr>
              <a:t>Örgüt (organizasyon) birimlerinin yasal yetkilerle birbirine bağlanması.</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71605" y="571480"/>
            <a:ext cx="7143800" cy="914400"/>
          </a:xfrm>
        </p:spPr>
        <p:txBody>
          <a:bodyPr/>
          <a:lstStyle/>
          <a:p>
            <a:r>
              <a:rPr lang="tr-TR" sz="2800" b="1" dirty="0" smtClean="0">
                <a:latin typeface="Comic Sans MS" pitchFamily="66" charset="0"/>
              </a:rPr>
              <a:t>Klasik Yaklaşım ve İşletmeciliğe Etkileri</a:t>
            </a:r>
            <a:endParaRPr lang="tr-TR" sz="2800" b="1" dirty="0">
              <a:latin typeface="Comic Sans MS" pitchFamily="66" charset="0"/>
            </a:endParaRPr>
          </a:p>
        </p:txBody>
      </p:sp>
      <p:sp>
        <p:nvSpPr>
          <p:cNvPr id="3" name="2 İçerik Yer Tutucusu"/>
          <p:cNvSpPr>
            <a:spLocks noGrp="1"/>
          </p:cNvSpPr>
          <p:nvPr>
            <p:ph idx="1"/>
          </p:nvPr>
        </p:nvSpPr>
        <p:spPr>
          <a:xfrm>
            <a:off x="2500298" y="1571612"/>
            <a:ext cx="5857916" cy="3886200"/>
          </a:xfrm>
        </p:spPr>
        <p:txBody>
          <a:bodyPr/>
          <a:lstStyle/>
          <a:p>
            <a:pPr algn="just">
              <a:lnSpc>
                <a:spcPct val="120000"/>
              </a:lnSpc>
              <a:spcBef>
                <a:spcPts val="600"/>
              </a:spcBef>
              <a:buNone/>
            </a:pPr>
            <a:r>
              <a:rPr lang="tr-TR" sz="1800" b="1" dirty="0" err="1" smtClean="0">
                <a:latin typeface="Comic Sans MS" pitchFamily="66" charset="0"/>
              </a:rPr>
              <a:t>Max</a:t>
            </a:r>
            <a:r>
              <a:rPr lang="tr-TR" sz="1800" b="1" dirty="0" smtClean="0">
                <a:latin typeface="Comic Sans MS" pitchFamily="66" charset="0"/>
              </a:rPr>
              <a:t> </a:t>
            </a:r>
            <a:r>
              <a:rPr lang="tr-TR" sz="1800" b="1" dirty="0" err="1" smtClean="0">
                <a:latin typeface="Comic Sans MS" pitchFamily="66" charset="0"/>
              </a:rPr>
              <a:t>Weber</a:t>
            </a:r>
            <a:r>
              <a:rPr lang="tr-TR" sz="1800" b="1" dirty="0" smtClean="0">
                <a:latin typeface="Comic Sans MS" pitchFamily="66" charset="0"/>
              </a:rPr>
              <a:t> ve Bürokrasi Yaklaşımı</a:t>
            </a:r>
          </a:p>
          <a:p>
            <a:pPr algn="just">
              <a:lnSpc>
                <a:spcPct val="120000"/>
              </a:lnSpc>
              <a:spcBef>
                <a:spcPts val="600"/>
              </a:spcBef>
              <a:buNone/>
            </a:pPr>
            <a:r>
              <a:rPr lang="tr-TR" sz="1800" dirty="0" err="1" smtClean="0">
                <a:latin typeface="Comic Sans MS" pitchFamily="66" charset="0"/>
              </a:rPr>
              <a:t>Weber</a:t>
            </a:r>
            <a:r>
              <a:rPr lang="tr-TR" sz="1800" dirty="0" smtClean="0">
                <a:latin typeface="Comic Sans MS" pitchFamily="66" charset="0"/>
              </a:rPr>
              <a:t>; politik, endüstriyel veya dini kurumlarda rasyonel (akılcı) temele dayalı bir örgütlemeye ve yönetime ihtiyaç olduğunu görmüş ve bürokratik yapının kural koyucu bir model olarak her türde ve boyutta örgütte uygulanabileceğini düşünmüştür.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71605" y="571480"/>
            <a:ext cx="7143800" cy="914400"/>
          </a:xfrm>
        </p:spPr>
        <p:txBody>
          <a:bodyPr/>
          <a:lstStyle/>
          <a:p>
            <a:r>
              <a:rPr lang="tr-TR" sz="2800" b="1" dirty="0" smtClean="0">
                <a:latin typeface="Comic Sans MS" pitchFamily="66" charset="0"/>
              </a:rPr>
              <a:t>Klasik Yaklaşım ve İşletmeciliğe Etkileri</a:t>
            </a:r>
            <a:endParaRPr lang="tr-TR" sz="2800" b="1" dirty="0">
              <a:latin typeface="Comic Sans MS" pitchFamily="66" charset="0"/>
            </a:endParaRPr>
          </a:p>
        </p:txBody>
      </p:sp>
      <p:sp>
        <p:nvSpPr>
          <p:cNvPr id="3" name="2 İçerik Yer Tutucusu"/>
          <p:cNvSpPr>
            <a:spLocks noGrp="1"/>
          </p:cNvSpPr>
          <p:nvPr>
            <p:ph idx="1"/>
          </p:nvPr>
        </p:nvSpPr>
        <p:spPr>
          <a:xfrm>
            <a:off x="1643042" y="1571612"/>
            <a:ext cx="6786610" cy="4643470"/>
          </a:xfrm>
        </p:spPr>
        <p:txBody>
          <a:bodyPr/>
          <a:lstStyle/>
          <a:p>
            <a:pPr algn="just">
              <a:lnSpc>
                <a:spcPct val="120000"/>
              </a:lnSpc>
              <a:spcBef>
                <a:spcPts val="600"/>
              </a:spcBef>
              <a:buNone/>
            </a:pPr>
            <a:r>
              <a:rPr lang="tr-TR" sz="1600" b="1" dirty="0" err="1" smtClean="0">
                <a:latin typeface="Comic Sans MS" pitchFamily="66" charset="0"/>
              </a:rPr>
              <a:t>Max</a:t>
            </a:r>
            <a:r>
              <a:rPr lang="tr-TR" sz="1600" b="1" dirty="0" smtClean="0">
                <a:latin typeface="Comic Sans MS" pitchFamily="66" charset="0"/>
              </a:rPr>
              <a:t> </a:t>
            </a:r>
            <a:r>
              <a:rPr lang="tr-TR" sz="1600" b="1" dirty="0" err="1" smtClean="0">
                <a:latin typeface="Comic Sans MS" pitchFamily="66" charset="0"/>
              </a:rPr>
              <a:t>Weber</a:t>
            </a:r>
            <a:r>
              <a:rPr lang="tr-TR" sz="1600" b="1" dirty="0" smtClean="0">
                <a:latin typeface="Comic Sans MS" pitchFamily="66" charset="0"/>
              </a:rPr>
              <a:t> ve Bürokrasi Yaklaşımı</a:t>
            </a:r>
          </a:p>
          <a:p>
            <a:pPr algn="just">
              <a:lnSpc>
                <a:spcPct val="120000"/>
              </a:lnSpc>
              <a:spcBef>
                <a:spcPts val="600"/>
              </a:spcBef>
              <a:buNone/>
            </a:pPr>
            <a:r>
              <a:rPr lang="tr-TR" sz="1600" dirty="0" err="1" smtClean="0">
                <a:latin typeface="Comic Sans MS" pitchFamily="66" charset="0"/>
              </a:rPr>
              <a:t>Weber</a:t>
            </a:r>
            <a:r>
              <a:rPr lang="tr-TR" sz="1600" dirty="0" smtClean="0">
                <a:latin typeface="Comic Sans MS" pitchFamily="66" charset="0"/>
              </a:rPr>
              <a:t>, üç farklı otoriteden bahseder:</a:t>
            </a:r>
          </a:p>
          <a:p>
            <a:pPr algn="just">
              <a:lnSpc>
                <a:spcPct val="120000"/>
              </a:lnSpc>
              <a:spcBef>
                <a:spcPts val="600"/>
              </a:spcBef>
            </a:pPr>
            <a:r>
              <a:rPr lang="tr-TR" sz="1600" b="1" dirty="0" smtClean="0">
                <a:latin typeface="Comic Sans MS" pitchFamily="66" charset="0"/>
              </a:rPr>
              <a:t>a. Geleneksel Otorite: </a:t>
            </a:r>
            <a:r>
              <a:rPr lang="tr-TR" sz="1600" dirty="0" smtClean="0">
                <a:latin typeface="Comic Sans MS" pitchFamily="66" charset="0"/>
              </a:rPr>
              <a:t>Otorite veya yetki meşruiyetini geleneklerden almaktadır. Liderler yetkinliklerine göre değil de geleneklere göre seçildiklerinden örgütün başarısının devamının sağlanması olanağı azdır.</a:t>
            </a:r>
          </a:p>
          <a:p>
            <a:pPr algn="just">
              <a:lnSpc>
                <a:spcPct val="120000"/>
              </a:lnSpc>
              <a:spcBef>
                <a:spcPts val="600"/>
              </a:spcBef>
            </a:pPr>
            <a:r>
              <a:rPr lang="tr-TR" sz="1600" b="1" dirty="0" smtClean="0">
                <a:latin typeface="Comic Sans MS" pitchFamily="66" charset="0"/>
              </a:rPr>
              <a:t>b. Rasyonel (Akılcı) Otorite: </a:t>
            </a:r>
            <a:r>
              <a:rPr lang="tr-TR" sz="1600" dirty="0" smtClean="0">
                <a:latin typeface="Comic Sans MS" pitchFamily="66" charset="0"/>
              </a:rPr>
              <a:t>Otorite veya yetki meşruiyetini akıl ve kurallardan almaktadır. Bu tarz otorite bürokratik örgütün temelini oluşturmaktadır.</a:t>
            </a:r>
          </a:p>
          <a:p>
            <a:pPr algn="just">
              <a:lnSpc>
                <a:spcPct val="120000"/>
              </a:lnSpc>
              <a:spcBef>
                <a:spcPts val="600"/>
              </a:spcBef>
            </a:pPr>
            <a:r>
              <a:rPr lang="tr-TR" sz="1600" b="1" dirty="0" smtClean="0">
                <a:latin typeface="Comic Sans MS" pitchFamily="66" charset="0"/>
              </a:rPr>
              <a:t>c. Karizmatik Otorite</a:t>
            </a:r>
            <a:r>
              <a:rPr lang="tr-TR" sz="1600" dirty="0" smtClean="0">
                <a:latin typeface="Comic Sans MS" pitchFamily="66" charset="0"/>
              </a:rPr>
              <a:t>: Otorite veya yetki meşruiyetini kişinin kişisel özellik, beceri ve yeteneklerinden alır. Karizmatik otorite bu otoriteye sahip kişinin bu tarz özelliklerine dayandığından böyle bir yönetim tarzında kurallar ve rutin uygulamalar işlemez; dolayısıyla örgütün başarısının devamının sağlanması olanağı azdır.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28662" y="762000"/>
            <a:ext cx="7572428" cy="914400"/>
          </a:xfrm>
        </p:spPr>
        <p:txBody>
          <a:bodyPr/>
          <a:lstStyle/>
          <a:p>
            <a:r>
              <a:rPr lang="tr-TR" sz="2600" b="1" dirty="0" smtClean="0">
                <a:latin typeface="Comic Sans MS" pitchFamily="66" charset="0"/>
              </a:rPr>
              <a:t>Davranışsal Yaklaşım ve İşletmeciliğe Etkileri</a:t>
            </a:r>
            <a:endParaRPr lang="tr-TR" sz="2600" b="1" dirty="0">
              <a:latin typeface="Comic Sans MS" pitchFamily="66" charset="0"/>
            </a:endParaRPr>
          </a:p>
        </p:txBody>
      </p:sp>
      <p:sp>
        <p:nvSpPr>
          <p:cNvPr id="3" name="2 İçerik Yer Tutucusu"/>
          <p:cNvSpPr>
            <a:spLocks noGrp="1"/>
          </p:cNvSpPr>
          <p:nvPr>
            <p:ph idx="1"/>
          </p:nvPr>
        </p:nvSpPr>
        <p:spPr>
          <a:xfrm>
            <a:off x="2071670" y="1500174"/>
            <a:ext cx="6357982" cy="4643470"/>
          </a:xfrm>
        </p:spPr>
        <p:txBody>
          <a:bodyPr/>
          <a:lstStyle/>
          <a:p>
            <a:pPr algn="just">
              <a:lnSpc>
                <a:spcPct val="120000"/>
              </a:lnSpc>
              <a:spcBef>
                <a:spcPts val="600"/>
              </a:spcBef>
              <a:buFont typeface="Wingdings" pitchFamily="2" charset="2"/>
              <a:buChar char="q"/>
            </a:pPr>
            <a:r>
              <a:rPr lang="tr-TR" sz="2000" dirty="0" smtClean="0">
                <a:latin typeface="Comic Sans MS" pitchFamily="66" charset="0"/>
              </a:rPr>
              <a:t>Beşeri </a:t>
            </a:r>
            <a:r>
              <a:rPr lang="tr-TR" sz="2000" dirty="0">
                <a:latin typeface="Comic Sans MS" pitchFamily="66" charset="0"/>
              </a:rPr>
              <a:t>İlişkiler Yaklaşımı da denilen Davranışsal Yaklaşım, psikoloji, sosyoloji ve sosyal psikoloji alanlarındaki bulguların ve geliştirilen yöntemlerin, İşletme Yönetiminin bir parçası olan örgütsel davranış biçimlerinin anlaşılması için kullanılmasına dayanmaktadır. </a:t>
            </a:r>
            <a:endParaRPr lang="tr-TR" sz="2000" dirty="0" smtClean="0">
              <a:latin typeface="Comic Sans MS" pitchFamily="66" charset="0"/>
            </a:endParaRPr>
          </a:p>
          <a:p>
            <a:pPr algn="just">
              <a:lnSpc>
                <a:spcPct val="120000"/>
              </a:lnSpc>
              <a:spcBef>
                <a:spcPts val="600"/>
              </a:spcBef>
              <a:buFont typeface="Wingdings" pitchFamily="2" charset="2"/>
              <a:buChar char="q"/>
            </a:pPr>
            <a:r>
              <a:rPr lang="tr-TR" sz="2000" dirty="0" smtClean="0">
                <a:latin typeface="Comic Sans MS" pitchFamily="66" charset="0"/>
              </a:rPr>
              <a:t>İnsan </a:t>
            </a:r>
            <a:r>
              <a:rPr lang="tr-TR" sz="2000" dirty="0">
                <a:latin typeface="Comic Sans MS" pitchFamily="66" charset="0"/>
              </a:rPr>
              <a:t>davranışı, kişilerarası ilişkiler, grupların oluşması, grup davranışları, </a:t>
            </a:r>
            <a:r>
              <a:rPr lang="tr-TR" sz="2000" dirty="0" err="1">
                <a:latin typeface="Comic Sans MS" pitchFamily="66" charset="0"/>
              </a:rPr>
              <a:t>informel</a:t>
            </a:r>
            <a:r>
              <a:rPr lang="tr-TR" sz="2000" dirty="0">
                <a:latin typeface="Comic Sans MS" pitchFamily="66" charset="0"/>
              </a:rPr>
              <a:t> (biçimsel olmayan) organizasyon, algılama ve tutumlar, motivasyon, liderlik, organizasyonlarda değişim bu yaklaşımın incelediği konulardır .</a:t>
            </a:r>
          </a:p>
          <a:p>
            <a:pPr algn="just">
              <a:lnSpc>
                <a:spcPct val="120000"/>
              </a:lnSpc>
              <a:spcBef>
                <a:spcPts val="600"/>
              </a:spcBef>
              <a:buFont typeface="Wingdings" pitchFamily="2" charset="2"/>
              <a:buChar char="q"/>
            </a:pPr>
            <a:endParaRPr lang="tr-TR" sz="2000" dirty="0">
              <a:latin typeface="Comic Sans MS" pitchFamily="66"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3108" y="514336"/>
            <a:ext cx="6083317" cy="914400"/>
          </a:xfrm>
        </p:spPr>
        <p:txBody>
          <a:bodyPr/>
          <a:lstStyle/>
          <a:p>
            <a:r>
              <a:rPr lang="tr-TR" b="1" dirty="0" smtClean="0">
                <a:latin typeface="Comic Sans MS" pitchFamily="66" charset="0"/>
              </a:rPr>
              <a:t>Modern Yönetim Yaklaşımları</a:t>
            </a:r>
            <a:endParaRPr lang="tr-TR" b="1" dirty="0">
              <a:latin typeface="Comic Sans MS" pitchFamily="66" charset="0"/>
            </a:endParaRPr>
          </a:p>
        </p:txBody>
      </p:sp>
      <p:sp>
        <p:nvSpPr>
          <p:cNvPr id="3" name="2 İçerik Yer Tutucusu"/>
          <p:cNvSpPr>
            <a:spLocks noGrp="1"/>
          </p:cNvSpPr>
          <p:nvPr>
            <p:ph idx="1"/>
          </p:nvPr>
        </p:nvSpPr>
        <p:spPr>
          <a:xfrm>
            <a:off x="2214546" y="1428736"/>
            <a:ext cx="6143668" cy="4786346"/>
          </a:xfrm>
        </p:spPr>
        <p:txBody>
          <a:bodyPr/>
          <a:lstStyle/>
          <a:p>
            <a:pPr algn="just">
              <a:lnSpc>
                <a:spcPct val="120000"/>
              </a:lnSpc>
              <a:spcBef>
                <a:spcPts val="600"/>
              </a:spcBef>
              <a:buNone/>
            </a:pPr>
            <a:r>
              <a:rPr lang="tr-TR" sz="1600" dirty="0" smtClean="0">
                <a:latin typeface="Comic Sans MS" pitchFamily="66" charset="0"/>
              </a:rPr>
              <a:t>Modern </a:t>
            </a:r>
            <a:r>
              <a:rPr lang="tr-TR" sz="1600" dirty="0">
                <a:latin typeface="Comic Sans MS" pitchFamily="66" charset="0"/>
              </a:rPr>
              <a:t>yönetim yaklaşımları 2. Dünya Savaşından sonra geliştirilmiş teoriler olup, temel olarak iki alt başlıkta incelenmektedir.</a:t>
            </a:r>
          </a:p>
          <a:p>
            <a:pPr algn="just">
              <a:lnSpc>
                <a:spcPct val="120000"/>
              </a:lnSpc>
              <a:spcBef>
                <a:spcPts val="600"/>
              </a:spcBef>
              <a:buNone/>
            </a:pPr>
            <a:r>
              <a:rPr lang="tr-TR" sz="1600" b="1" dirty="0">
                <a:latin typeface="Comic Sans MS" pitchFamily="66" charset="0"/>
              </a:rPr>
              <a:t>Sistem Yaklaşımı</a:t>
            </a:r>
            <a:endParaRPr lang="tr-TR" sz="1600" dirty="0">
              <a:latin typeface="Comic Sans MS" pitchFamily="66" charset="0"/>
            </a:endParaRPr>
          </a:p>
          <a:p>
            <a:pPr algn="just">
              <a:lnSpc>
                <a:spcPct val="120000"/>
              </a:lnSpc>
              <a:spcBef>
                <a:spcPts val="600"/>
              </a:spcBef>
              <a:buNone/>
            </a:pPr>
            <a:r>
              <a:rPr lang="tr-TR" sz="1600" dirty="0" smtClean="0">
                <a:latin typeface="Comic Sans MS" pitchFamily="66" charset="0"/>
              </a:rPr>
              <a:t>“</a:t>
            </a:r>
            <a:r>
              <a:rPr lang="tr-TR" sz="1600" dirty="0">
                <a:latin typeface="Comic Sans MS" pitchFamily="66" charset="0"/>
              </a:rPr>
              <a:t>Genel Sistem Teorisi” işletmecilik yaklaşımlarına da yansımış ve işletmelerin “açık sistemler” olduğu düşüncesi kabul görmüştür. Açık sistem sürekli çevresiyle etkileşim içinde olup, bir taraftan çalışma ve enerji dönüşümü kapasitesini korurken, diğer taraftan dinamik denge sağlar. </a:t>
            </a:r>
            <a:endParaRPr lang="tr-TR" sz="1600" dirty="0" smtClean="0">
              <a:latin typeface="Comic Sans MS" pitchFamily="66" charset="0"/>
            </a:endParaRPr>
          </a:p>
          <a:p>
            <a:pPr algn="just">
              <a:lnSpc>
                <a:spcPct val="120000"/>
              </a:lnSpc>
              <a:spcBef>
                <a:spcPts val="600"/>
              </a:spcBef>
              <a:buNone/>
            </a:pPr>
            <a:r>
              <a:rPr lang="tr-TR" sz="1600" dirty="0" smtClean="0">
                <a:latin typeface="Comic Sans MS" pitchFamily="66" charset="0"/>
              </a:rPr>
              <a:t>Örgüt</a:t>
            </a:r>
            <a:r>
              <a:rPr lang="tr-TR" sz="1600" dirty="0">
                <a:latin typeface="Comic Sans MS" pitchFamily="66" charset="0"/>
              </a:rPr>
              <a:t>; bir takım alt sistemlerden oluşan açık bir </a:t>
            </a:r>
            <a:r>
              <a:rPr lang="tr-TR" sz="1600" dirty="0" err="1">
                <a:latin typeface="Comic Sans MS" pitchFamily="66" charset="0"/>
              </a:rPr>
              <a:t>sosyo</a:t>
            </a:r>
            <a:r>
              <a:rPr lang="tr-TR" sz="1600" dirty="0">
                <a:latin typeface="Comic Sans MS" pitchFamily="66" charset="0"/>
              </a:rPr>
              <a:t>-teknik sistem olarak tanımlanabilir. Örgüt, girdi olarak çevreden enerjiyi, bilgiyi ve malzemeyi alır ve bunları dönüşüme uğratarak çevreye çıktı olarak </a:t>
            </a:r>
            <a:r>
              <a:rPr lang="tr-TR" sz="1600" dirty="0" smtClean="0">
                <a:latin typeface="Comic Sans MS" pitchFamily="66" charset="0"/>
              </a:rPr>
              <a:t>verir.</a:t>
            </a:r>
            <a:endParaRPr lang="tr-TR" sz="1600" dirty="0">
              <a:latin typeface="Comic Sans MS" pitchFamily="66"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3108" y="514336"/>
            <a:ext cx="6083317" cy="914400"/>
          </a:xfrm>
        </p:spPr>
        <p:txBody>
          <a:bodyPr/>
          <a:lstStyle/>
          <a:p>
            <a:r>
              <a:rPr lang="tr-TR" b="1" dirty="0" smtClean="0">
                <a:latin typeface="Comic Sans MS" pitchFamily="66" charset="0"/>
              </a:rPr>
              <a:t>Modern Yönetim Yaklaşımları</a:t>
            </a:r>
            <a:endParaRPr lang="tr-TR" b="1" dirty="0">
              <a:latin typeface="Comic Sans MS" pitchFamily="66" charset="0"/>
            </a:endParaRPr>
          </a:p>
        </p:txBody>
      </p:sp>
      <p:sp>
        <p:nvSpPr>
          <p:cNvPr id="3" name="2 İçerik Yer Tutucusu"/>
          <p:cNvSpPr>
            <a:spLocks noGrp="1"/>
          </p:cNvSpPr>
          <p:nvPr>
            <p:ph idx="1"/>
          </p:nvPr>
        </p:nvSpPr>
        <p:spPr>
          <a:xfrm>
            <a:off x="2214546" y="1428736"/>
            <a:ext cx="6143668" cy="4286264"/>
          </a:xfrm>
        </p:spPr>
        <p:txBody>
          <a:bodyPr/>
          <a:lstStyle/>
          <a:p>
            <a:pPr algn="just">
              <a:lnSpc>
                <a:spcPct val="120000"/>
              </a:lnSpc>
              <a:spcBef>
                <a:spcPts val="600"/>
              </a:spcBef>
              <a:buNone/>
            </a:pPr>
            <a:r>
              <a:rPr lang="tr-TR" sz="1600" b="1" dirty="0" smtClean="0">
                <a:latin typeface="Comic Sans MS" pitchFamily="66" charset="0"/>
              </a:rPr>
              <a:t>Durumsallık </a:t>
            </a:r>
            <a:r>
              <a:rPr lang="tr-TR" sz="1600" b="1" dirty="0">
                <a:latin typeface="Comic Sans MS" pitchFamily="66" charset="0"/>
              </a:rPr>
              <a:t>Yaklaşımı</a:t>
            </a:r>
            <a:endParaRPr lang="tr-TR" sz="1600" dirty="0">
              <a:latin typeface="Comic Sans MS" pitchFamily="66" charset="0"/>
            </a:endParaRPr>
          </a:p>
          <a:p>
            <a:pPr algn="just">
              <a:lnSpc>
                <a:spcPct val="120000"/>
              </a:lnSpc>
              <a:spcBef>
                <a:spcPts val="600"/>
              </a:spcBef>
              <a:buNone/>
            </a:pPr>
            <a:r>
              <a:rPr lang="tr-TR" sz="1600" dirty="0">
                <a:latin typeface="Comic Sans MS" pitchFamily="66" charset="0"/>
              </a:rPr>
              <a:t>Durumsallık yaklaşımı, yapısal olarak, öngörülemeyen durumlara en uygun (optimum) örgüt modelinin uygulanmasıdır. Durumsallık yaklaşımının asıl amacı, örgütsel yapının farklı çevresel koşullarda belirlenmesi ve bu koşullarda aralarındaki farklılıkların görülmesidir. Durumsallık yaklaşımı üç ana etkileyici faktörü ele alır: çevre, teknoloji ve çalışanların nitelikleri. Yönetim şekli bu çevresel değişkenlere göre oluşur; diğer bir deyişle, yönetimde tek doğru yoktur, çevresel koşullara göre doğru yönetim şekli değişmektedir.</a:t>
            </a:r>
          </a:p>
          <a:p>
            <a:pPr algn="just">
              <a:lnSpc>
                <a:spcPct val="120000"/>
              </a:lnSpc>
              <a:spcBef>
                <a:spcPts val="600"/>
              </a:spcBef>
              <a:buNone/>
            </a:pPr>
            <a:endParaRPr lang="tr-TR" sz="1600"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3108" y="500042"/>
            <a:ext cx="5484812" cy="1176626"/>
          </a:xfrm>
        </p:spPr>
        <p:txBody>
          <a:bodyPr/>
          <a:lstStyle/>
          <a:p>
            <a:r>
              <a:rPr lang="tr-TR" sz="2400" b="1" dirty="0" smtClean="0">
                <a:latin typeface="Comic Sans MS" pitchFamily="66" charset="0"/>
              </a:rPr>
              <a:t>İşletmeciliğin Tarihsel Gelişimi</a:t>
            </a:r>
            <a:endParaRPr lang="tr-TR" sz="2400" b="1" dirty="0">
              <a:latin typeface="Comic Sans MS" pitchFamily="66" charset="0"/>
            </a:endParaRPr>
          </a:p>
        </p:txBody>
      </p:sp>
      <p:sp>
        <p:nvSpPr>
          <p:cNvPr id="3" name="2 İçerik Yer Tutucusu"/>
          <p:cNvSpPr>
            <a:spLocks noGrp="1"/>
          </p:cNvSpPr>
          <p:nvPr>
            <p:ph idx="1"/>
          </p:nvPr>
        </p:nvSpPr>
        <p:spPr>
          <a:xfrm>
            <a:off x="2214546" y="1428736"/>
            <a:ext cx="6215106" cy="4357718"/>
          </a:xfrm>
        </p:spPr>
        <p:txBody>
          <a:bodyPr/>
          <a:lstStyle/>
          <a:p>
            <a:pPr algn="just">
              <a:lnSpc>
                <a:spcPct val="120000"/>
              </a:lnSpc>
              <a:spcBef>
                <a:spcPts val="600"/>
              </a:spcBef>
            </a:pPr>
            <a:r>
              <a:rPr lang="tr-TR" sz="2000" dirty="0" smtClean="0">
                <a:latin typeface="Comic Sans MS" pitchFamily="66" charset="0"/>
              </a:rPr>
              <a:t>İlk </a:t>
            </a:r>
            <a:r>
              <a:rPr lang="tr-TR" sz="2000" dirty="0">
                <a:latin typeface="Comic Sans MS" pitchFamily="66" charset="0"/>
              </a:rPr>
              <a:t>Dönemler; buhar </a:t>
            </a:r>
            <a:r>
              <a:rPr lang="tr-TR" sz="2000" dirty="0" smtClean="0">
                <a:latin typeface="Comic Sans MS" pitchFamily="66" charset="0"/>
              </a:rPr>
              <a:t>makinesinin </a:t>
            </a:r>
            <a:r>
              <a:rPr lang="tr-TR" sz="2000" dirty="0">
                <a:latin typeface="Comic Sans MS" pitchFamily="66" charset="0"/>
              </a:rPr>
              <a:t>keşfi ile insan gücünün yerini makine gücünün aldığı ve üretimin buna bağlı olarak arttığı </a:t>
            </a:r>
            <a:r>
              <a:rPr lang="tr-TR" sz="2000" dirty="0" smtClean="0">
                <a:latin typeface="Comic Sans MS" pitchFamily="66" charset="0"/>
              </a:rPr>
              <a:t>Sanayi </a:t>
            </a:r>
            <a:r>
              <a:rPr lang="tr-TR" sz="2000" dirty="0">
                <a:latin typeface="Comic Sans MS" pitchFamily="66" charset="0"/>
              </a:rPr>
              <a:t>Devrimi Dönemi; bilimsel </a:t>
            </a:r>
            <a:r>
              <a:rPr lang="tr-TR" sz="2000" dirty="0" err="1">
                <a:latin typeface="Comic Sans MS" pitchFamily="66" charset="0"/>
              </a:rPr>
              <a:t>metodların</a:t>
            </a:r>
            <a:r>
              <a:rPr lang="tr-TR" sz="2000" dirty="0">
                <a:latin typeface="Comic Sans MS" pitchFamily="66" charset="0"/>
              </a:rPr>
              <a:t> ön plana çıktığı ve üretimde israfın giderilmesi, verimliliğin arttırılması, en uygun </a:t>
            </a:r>
            <a:r>
              <a:rPr lang="tr-TR" sz="2000" dirty="0" err="1">
                <a:latin typeface="Comic Sans MS" pitchFamily="66" charset="0"/>
              </a:rPr>
              <a:t>metodların</a:t>
            </a:r>
            <a:r>
              <a:rPr lang="tr-TR" sz="2000" dirty="0">
                <a:latin typeface="Comic Sans MS" pitchFamily="66" charset="0"/>
              </a:rPr>
              <a:t> bulunması çabasına girildiği ve insanın örgüt içinde daha çok teknik yönünün ön planda olduğu Klasik Yaklaşım Dönemi, Klasik Yaklaşıma eleştirel bir bakış açısıyla yaklaşıp insanın örgüt içindeki sosyal yönünü ön plana çıkaran Davranışsal Yaklaşım Dönemi ve Modern Yaklaşım Dönemi.</a:t>
            </a:r>
          </a:p>
          <a:p>
            <a:pPr algn="just">
              <a:lnSpc>
                <a:spcPct val="120000"/>
              </a:lnSpc>
              <a:spcBef>
                <a:spcPts val="600"/>
              </a:spcBef>
              <a:buNone/>
            </a:pPr>
            <a:endParaRPr lang="tr-TR" sz="2000" dirty="0">
              <a:latin typeface="Comic Sans MS" pitchFamily="66"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60451" y="657212"/>
            <a:ext cx="7369201" cy="914400"/>
          </a:xfrm>
        </p:spPr>
        <p:txBody>
          <a:bodyPr/>
          <a:lstStyle/>
          <a:p>
            <a:r>
              <a:rPr lang="tr-TR" b="1" dirty="0" smtClean="0">
                <a:latin typeface="Comic Sans MS" pitchFamily="66" charset="0"/>
              </a:rPr>
              <a:t>Post Modern Yönetim Yaklaşımları</a:t>
            </a:r>
            <a:endParaRPr lang="tr-TR" b="1" dirty="0">
              <a:latin typeface="Comic Sans MS" pitchFamily="66" charset="0"/>
            </a:endParaRPr>
          </a:p>
        </p:txBody>
      </p:sp>
      <p:sp>
        <p:nvSpPr>
          <p:cNvPr id="3" name="2 İçerik Yer Tutucusu"/>
          <p:cNvSpPr>
            <a:spLocks noGrp="1"/>
          </p:cNvSpPr>
          <p:nvPr>
            <p:ph idx="1"/>
          </p:nvPr>
        </p:nvSpPr>
        <p:spPr>
          <a:xfrm>
            <a:off x="2214546" y="1428736"/>
            <a:ext cx="6143668" cy="4286264"/>
          </a:xfrm>
        </p:spPr>
        <p:txBody>
          <a:bodyPr/>
          <a:lstStyle/>
          <a:p>
            <a:pPr algn="just">
              <a:lnSpc>
                <a:spcPct val="120000"/>
              </a:lnSpc>
              <a:spcBef>
                <a:spcPts val="600"/>
              </a:spcBef>
              <a:buNone/>
            </a:pPr>
            <a:r>
              <a:rPr lang="tr-TR" sz="2000" dirty="0" smtClean="0">
                <a:latin typeface="Comic Sans MS" pitchFamily="66" charset="0"/>
              </a:rPr>
              <a:t>1970’li </a:t>
            </a:r>
            <a:r>
              <a:rPr lang="tr-TR" sz="2000" dirty="0">
                <a:latin typeface="Comic Sans MS" pitchFamily="66" charset="0"/>
              </a:rPr>
              <a:t>yıllardan sonra İşletmecilik ve Yönetim alanında yapılan araştırma ve çalışmalar, Post-Modern Yaklaşımlar olarak ifade edilmektedir. Bunlar arasında Toplam Kalite Yönetimi, Değişim Mühendisliği, Öğrenen Organizasyonlar gibi farklı konular göze çarpmaktadır.</a:t>
            </a:r>
          </a:p>
          <a:p>
            <a:pPr algn="just">
              <a:lnSpc>
                <a:spcPct val="120000"/>
              </a:lnSpc>
              <a:spcBef>
                <a:spcPts val="600"/>
              </a:spcBef>
              <a:buNone/>
            </a:pPr>
            <a:endParaRPr lang="tr-TR" sz="2000" dirty="0">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28794" y="571480"/>
            <a:ext cx="6154755" cy="914400"/>
          </a:xfrm>
        </p:spPr>
        <p:txBody>
          <a:bodyPr/>
          <a:lstStyle/>
          <a:p>
            <a:r>
              <a:rPr lang="tr-TR" b="1" dirty="0" smtClean="0">
                <a:effectLst>
                  <a:outerShdw blurRad="38100" dist="38100" dir="2700000" algn="tl">
                    <a:srgbClr val="000000">
                      <a:alpha val="43137"/>
                    </a:srgbClr>
                  </a:outerShdw>
                </a:effectLst>
                <a:latin typeface="Comic Sans MS" pitchFamily="66" charset="0"/>
              </a:rPr>
              <a:t>İşletmecilikte İlk Dönemler</a:t>
            </a:r>
            <a:endParaRPr lang="tr-TR" b="1" dirty="0">
              <a:effectLst>
                <a:outerShdw blurRad="38100" dist="38100" dir="2700000" algn="tl">
                  <a:srgbClr val="000000">
                    <a:alpha val="43137"/>
                  </a:srgbClr>
                </a:outerShdw>
              </a:effectLst>
              <a:latin typeface="Comic Sans MS" pitchFamily="66" charset="0"/>
            </a:endParaRPr>
          </a:p>
        </p:txBody>
      </p:sp>
      <p:sp>
        <p:nvSpPr>
          <p:cNvPr id="3" name="2 İçerik Yer Tutucusu"/>
          <p:cNvSpPr>
            <a:spLocks noGrp="1"/>
          </p:cNvSpPr>
          <p:nvPr>
            <p:ph idx="1"/>
          </p:nvPr>
        </p:nvSpPr>
        <p:spPr>
          <a:xfrm>
            <a:off x="2714612" y="1428736"/>
            <a:ext cx="5643602" cy="4286264"/>
          </a:xfrm>
        </p:spPr>
        <p:txBody>
          <a:bodyPr/>
          <a:lstStyle/>
          <a:p>
            <a:pPr marL="0" indent="0" algn="just">
              <a:lnSpc>
                <a:spcPct val="120000"/>
              </a:lnSpc>
              <a:spcBef>
                <a:spcPts val="600"/>
              </a:spcBef>
              <a:buFont typeface="Wingdings" pitchFamily="2" charset="2"/>
              <a:buChar char="q"/>
            </a:pPr>
            <a:r>
              <a:rPr lang="tr-TR" sz="1800" dirty="0" smtClean="0">
                <a:latin typeface="Comic Sans MS" pitchFamily="66" charset="0"/>
              </a:rPr>
              <a:t>Ekonomik </a:t>
            </a:r>
            <a:r>
              <a:rPr lang="tr-TR" sz="1800" dirty="0">
                <a:latin typeface="Comic Sans MS" pitchFamily="66" charset="0"/>
              </a:rPr>
              <a:t>faaliyetler insanlığın varoluşu ile başlar ve medenileşme süreci ile birlikte gelişme gösterir. </a:t>
            </a:r>
            <a:endParaRPr lang="tr-TR" sz="1800" dirty="0" smtClean="0">
              <a:latin typeface="Comic Sans MS" pitchFamily="66" charset="0"/>
            </a:endParaRPr>
          </a:p>
          <a:p>
            <a:pPr marL="0" indent="0" algn="just">
              <a:lnSpc>
                <a:spcPct val="120000"/>
              </a:lnSpc>
              <a:spcBef>
                <a:spcPts val="600"/>
              </a:spcBef>
              <a:buFont typeface="Wingdings" pitchFamily="2" charset="2"/>
              <a:buChar char="q"/>
            </a:pPr>
            <a:r>
              <a:rPr lang="tr-TR" sz="1800" dirty="0" smtClean="0">
                <a:latin typeface="Comic Sans MS" pitchFamily="66" charset="0"/>
              </a:rPr>
              <a:t>İşletme </a:t>
            </a:r>
            <a:r>
              <a:rPr lang="tr-TR" sz="1800" dirty="0">
                <a:latin typeface="Comic Sans MS" pitchFamily="66" charset="0"/>
              </a:rPr>
              <a:t>ile ilgili ilk gelişmeler 16. ve 18. yüzyıllarda </a:t>
            </a:r>
            <a:r>
              <a:rPr lang="tr-TR" sz="1800" dirty="0" smtClean="0">
                <a:latin typeface="Comic Sans MS" pitchFamily="66" charset="0"/>
              </a:rPr>
              <a:t>Roma’da </a:t>
            </a:r>
            <a:r>
              <a:rPr lang="tr-TR" sz="1800" dirty="0">
                <a:latin typeface="Comic Sans MS" pitchFamily="66" charset="0"/>
              </a:rPr>
              <a:t>özellikle tarım ve tarım işletmeciliği </a:t>
            </a:r>
            <a:r>
              <a:rPr lang="tr-TR" sz="1800" dirty="0" smtClean="0">
                <a:latin typeface="Comic Sans MS" pitchFamily="66" charset="0"/>
              </a:rPr>
              <a:t>başlamıştır. </a:t>
            </a:r>
          </a:p>
          <a:p>
            <a:pPr marL="0" indent="0" algn="just">
              <a:lnSpc>
                <a:spcPct val="120000"/>
              </a:lnSpc>
              <a:spcBef>
                <a:spcPts val="600"/>
              </a:spcBef>
              <a:buFont typeface="Wingdings" pitchFamily="2" charset="2"/>
              <a:buChar char="q"/>
            </a:pPr>
            <a:r>
              <a:rPr lang="tr-TR" sz="1800" dirty="0" smtClean="0">
                <a:latin typeface="Comic Sans MS" pitchFamily="66" charset="0"/>
              </a:rPr>
              <a:t>Ortaçağlardan </a:t>
            </a:r>
            <a:r>
              <a:rPr lang="tr-TR" sz="1800" dirty="0">
                <a:latin typeface="Comic Sans MS" pitchFamily="66" charset="0"/>
              </a:rPr>
              <a:t>itibaren 19. yüzyıla kadar başta Fransa ve Almanya </a:t>
            </a:r>
            <a:r>
              <a:rPr lang="tr-TR" sz="1800" dirty="0" smtClean="0">
                <a:latin typeface="Comic Sans MS" pitchFamily="66" charset="0"/>
              </a:rPr>
              <a:t>gibi ülkelerde </a:t>
            </a:r>
            <a:r>
              <a:rPr lang="tr-TR" sz="1800" dirty="0">
                <a:latin typeface="Comic Sans MS" pitchFamily="66" charset="0"/>
              </a:rPr>
              <a:t>araştırmacılar işletme </a:t>
            </a:r>
            <a:r>
              <a:rPr lang="tr-TR" sz="1800" dirty="0" smtClean="0">
                <a:latin typeface="Comic Sans MS" pitchFamily="66" charset="0"/>
              </a:rPr>
              <a:t>problemlerine çözüm </a:t>
            </a:r>
            <a:r>
              <a:rPr lang="tr-TR" sz="1800" dirty="0">
                <a:latin typeface="Comic Sans MS" pitchFamily="66" charset="0"/>
              </a:rPr>
              <a:t>aramışlardır</a:t>
            </a:r>
            <a:r>
              <a:rPr lang="tr-TR" sz="1800" dirty="0" smtClean="0">
                <a:latin typeface="Comic Sans MS" pitchFamily="66" charset="0"/>
              </a:rPr>
              <a:t>.</a:t>
            </a:r>
          </a:p>
          <a:p>
            <a:pPr marL="0" indent="0" algn="just">
              <a:lnSpc>
                <a:spcPct val="120000"/>
              </a:lnSpc>
              <a:spcBef>
                <a:spcPts val="600"/>
              </a:spcBef>
              <a:buFont typeface="Wingdings" pitchFamily="2" charset="2"/>
              <a:buChar char="q"/>
            </a:pPr>
            <a:r>
              <a:rPr lang="tr-TR" sz="1800" dirty="0" smtClean="0">
                <a:latin typeface="Comic Sans MS" pitchFamily="66" charset="0"/>
              </a:rPr>
              <a:t> </a:t>
            </a:r>
            <a:r>
              <a:rPr lang="tr-TR" sz="1800" dirty="0">
                <a:latin typeface="Comic Sans MS" pitchFamily="66" charset="0"/>
              </a:rPr>
              <a:t>Mısır’da çift kayıtlı defter tutma yöntemi geliştirilerek muhasebe alanında önemli bir katkı sağlanmıştır. </a:t>
            </a:r>
            <a:endParaRPr lang="tr-TR" sz="1800" dirty="0" smtClean="0">
              <a:latin typeface="Comic Sans MS" pitchFamily="66" charset="0"/>
            </a:endParaRPr>
          </a:p>
          <a:p>
            <a:pPr marL="0" indent="0" algn="just">
              <a:lnSpc>
                <a:spcPct val="120000"/>
              </a:lnSpc>
              <a:spcBef>
                <a:spcPts val="600"/>
              </a:spcBef>
              <a:buFont typeface="Wingdings" pitchFamily="2" charset="2"/>
              <a:buChar char="q"/>
            </a:pPr>
            <a:endParaRPr lang="tr-TR" sz="1800" dirty="0">
              <a:latin typeface="Comic Sans MS" pitchFamily="66" charset="0"/>
            </a:endParaRPr>
          </a:p>
          <a:p>
            <a:pPr>
              <a:lnSpc>
                <a:spcPct val="120000"/>
              </a:lnSpc>
              <a:spcBef>
                <a:spcPts val="600"/>
              </a:spcBef>
              <a:buFont typeface="Wingdings" pitchFamily="2" charset="2"/>
              <a:buChar char="q"/>
            </a:pPr>
            <a:endParaRPr lang="tr-TR" sz="1800" dirty="0">
              <a:latin typeface="Comic Sans MS"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28794" y="571480"/>
            <a:ext cx="6154755" cy="914400"/>
          </a:xfrm>
        </p:spPr>
        <p:txBody>
          <a:bodyPr/>
          <a:lstStyle/>
          <a:p>
            <a:r>
              <a:rPr lang="tr-TR" b="1" dirty="0" smtClean="0">
                <a:effectLst>
                  <a:outerShdw blurRad="38100" dist="38100" dir="2700000" algn="tl">
                    <a:srgbClr val="000000">
                      <a:alpha val="43137"/>
                    </a:srgbClr>
                  </a:outerShdw>
                </a:effectLst>
                <a:latin typeface="Comic Sans MS" pitchFamily="66" charset="0"/>
              </a:rPr>
              <a:t>İşletmecilikte İlk Dönemler</a:t>
            </a:r>
            <a:endParaRPr lang="tr-TR" b="1" dirty="0">
              <a:effectLst>
                <a:outerShdw blurRad="38100" dist="38100" dir="2700000" algn="tl">
                  <a:srgbClr val="000000">
                    <a:alpha val="43137"/>
                  </a:srgbClr>
                </a:outerShdw>
              </a:effectLst>
              <a:latin typeface="Comic Sans MS" pitchFamily="66" charset="0"/>
            </a:endParaRPr>
          </a:p>
        </p:txBody>
      </p:sp>
      <p:sp>
        <p:nvSpPr>
          <p:cNvPr id="3" name="2 İçerik Yer Tutucusu"/>
          <p:cNvSpPr>
            <a:spLocks noGrp="1"/>
          </p:cNvSpPr>
          <p:nvPr>
            <p:ph idx="1"/>
          </p:nvPr>
        </p:nvSpPr>
        <p:spPr>
          <a:xfrm>
            <a:off x="2714612" y="1428736"/>
            <a:ext cx="5643602" cy="4286264"/>
          </a:xfrm>
        </p:spPr>
        <p:txBody>
          <a:bodyPr/>
          <a:lstStyle/>
          <a:p>
            <a:pPr marL="0" indent="0" algn="just">
              <a:lnSpc>
                <a:spcPct val="120000"/>
              </a:lnSpc>
              <a:spcBef>
                <a:spcPts val="600"/>
              </a:spcBef>
              <a:buFont typeface="Wingdings" pitchFamily="2" charset="2"/>
              <a:buChar char="q"/>
            </a:pPr>
            <a:r>
              <a:rPr lang="tr-TR" sz="1600" dirty="0" smtClean="0">
                <a:latin typeface="Comic Sans MS" pitchFamily="66" charset="0"/>
              </a:rPr>
              <a:t>İtalya </a:t>
            </a:r>
            <a:r>
              <a:rPr lang="tr-TR" sz="1600" dirty="0">
                <a:latin typeface="Comic Sans MS" pitchFamily="66" charset="0"/>
              </a:rPr>
              <a:t>ve diğer Avrupa ülkelerinde tüccarların, ticaret hayatı ve tüccarlarla ilgili olarak </a:t>
            </a:r>
            <a:r>
              <a:rPr lang="tr-TR" sz="1600" dirty="0" smtClean="0">
                <a:latin typeface="Comic Sans MS" pitchFamily="66" charset="0"/>
              </a:rPr>
              <a:t>kendi </a:t>
            </a:r>
            <a:r>
              <a:rPr lang="tr-TR" sz="1600" dirty="0">
                <a:latin typeface="Comic Sans MS" pitchFamily="66" charset="0"/>
              </a:rPr>
              <a:t>tecrübelerine dayalı el kitapları (</a:t>
            </a:r>
            <a:r>
              <a:rPr lang="tr-TR" sz="1600" dirty="0" err="1">
                <a:latin typeface="Comic Sans MS" pitchFamily="66" charset="0"/>
              </a:rPr>
              <a:t>manueller</a:t>
            </a:r>
            <a:r>
              <a:rPr lang="tr-TR" sz="1600" dirty="0">
                <a:latin typeface="Comic Sans MS" pitchFamily="66" charset="0"/>
              </a:rPr>
              <a:t>) yayınladıkları </a:t>
            </a:r>
            <a:r>
              <a:rPr lang="tr-TR" sz="1600" dirty="0" smtClean="0">
                <a:latin typeface="Comic Sans MS" pitchFamily="66" charset="0"/>
              </a:rPr>
              <a:t>görülmüştür.</a:t>
            </a:r>
            <a:endParaRPr lang="tr-TR" sz="1600" dirty="0">
              <a:latin typeface="Comic Sans MS" pitchFamily="66" charset="0"/>
            </a:endParaRPr>
          </a:p>
          <a:p>
            <a:pPr marL="0" indent="0" algn="just">
              <a:lnSpc>
                <a:spcPct val="120000"/>
              </a:lnSpc>
              <a:spcBef>
                <a:spcPts val="600"/>
              </a:spcBef>
              <a:buFont typeface="Wingdings" pitchFamily="2" charset="2"/>
              <a:buChar char="q"/>
            </a:pPr>
            <a:r>
              <a:rPr lang="tr-TR" sz="1600" dirty="0">
                <a:latin typeface="Comic Sans MS" pitchFamily="66" charset="0"/>
              </a:rPr>
              <a:t>Sanayi Devrimine kadar olan binlerce yıllık dönemde üretim büyük ölçüde tarıma dayalı olarak yürütülmüş; tarımın dışında üretim ise el sanatlarından ve küçük imalattan oluşup uzak bölgeler arasında karayolu ve deniz ticareti şeklinde gerçekleştirilmiştir. </a:t>
            </a:r>
            <a:endParaRPr lang="tr-TR" sz="1600" dirty="0" smtClean="0">
              <a:latin typeface="Comic Sans MS" pitchFamily="66" charset="0"/>
            </a:endParaRPr>
          </a:p>
          <a:p>
            <a:pPr marL="0" indent="0" algn="just">
              <a:lnSpc>
                <a:spcPct val="120000"/>
              </a:lnSpc>
              <a:spcBef>
                <a:spcPts val="600"/>
              </a:spcBef>
              <a:buFont typeface="Wingdings" pitchFamily="2" charset="2"/>
              <a:buChar char="q"/>
            </a:pPr>
            <a:r>
              <a:rPr lang="tr-TR" sz="1600" dirty="0" smtClean="0">
                <a:latin typeface="Comic Sans MS" pitchFamily="66" charset="0"/>
              </a:rPr>
              <a:t>Bu </a:t>
            </a:r>
            <a:r>
              <a:rPr lang="tr-TR" sz="1600" dirty="0">
                <a:latin typeface="Comic Sans MS" pitchFamily="66" charset="0"/>
              </a:rPr>
              <a:t>dönemdeki ekonomik faaliyetler pazara yönelik olarak gerçekleştirilmemiş, insanlar daha çok kendi ihtiyaçları için üretmeye ve tüketmeye ağırlık vermişlerdir .</a:t>
            </a:r>
          </a:p>
          <a:p>
            <a:pPr>
              <a:lnSpc>
                <a:spcPct val="120000"/>
              </a:lnSpc>
              <a:spcBef>
                <a:spcPts val="600"/>
              </a:spcBef>
              <a:buFont typeface="Wingdings" pitchFamily="2" charset="2"/>
              <a:buChar char="q"/>
            </a:pPr>
            <a:endParaRPr lang="tr-TR" sz="1600"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42976" y="762000"/>
            <a:ext cx="7083449" cy="666736"/>
          </a:xfrm>
        </p:spPr>
        <p:txBody>
          <a:bodyPr/>
          <a:lstStyle/>
          <a:p>
            <a:r>
              <a:rPr lang="tr-TR" sz="2800" b="1" dirty="0" smtClean="0">
                <a:latin typeface="Comic Sans MS" pitchFamily="66" charset="0"/>
              </a:rPr>
              <a:t>Sanayi Devrimi ve İşletmeciliğe Etkileri</a:t>
            </a:r>
            <a:endParaRPr lang="tr-TR" sz="2800" b="1" dirty="0">
              <a:latin typeface="Comic Sans MS" pitchFamily="66" charset="0"/>
            </a:endParaRPr>
          </a:p>
        </p:txBody>
      </p:sp>
      <p:sp>
        <p:nvSpPr>
          <p:cNvPr id="3" name="2 İçerik Yer Tutucusu"/>
          <p:cNvSpPr>
            <a:spLocks noGrp="1"/>
          </p:cNvSpPr>
          <p:nvPr>
            <p:ph idx="1"/>
          </p:nvPr>
        </p:nvSpPr>
        <p:spPr>
          <a:xfrm>
            <a:off x="1857356" y="1428736"/>
            <a:ext cx="6500858" cy="4286264"/>
          </a:xfrm>
        </p:spPr>
        <p:txBody>
          <a:bodyPr/>
          <a:lstStyle/>
          <a:p>
            <a:pPr algn="just">
              <a:lnSpc>
                <a:spcPct val="120000"/>
              </a:lnSpc>
              <a:spcBef>
                <a:spcPts val="600"/>
              </a:spcBef>
              <a:buFont typeface="Wingdings" pitchFamily="2" charset="2"/>
              <a:buChar char="q"/>
            </a:pPr>
            <a:r>
              <a:rPr lang="tr-TR" sz="1700" dirty="0" smtClean="0">
                <a:latin typeface="Comic Sans MS" pitchFamily="66" charset="0"/>
              </a:rPr>
              <a:t>18</a:t>
            </a:r>
            <a:r>
              <a:rPr lang="tr-TR" sz="1700" dirty="0">
                <a:latin typeface="Comic Sans MS" pitchFamily="66" charset="0"/>
              </a:rPr>
              <a:t>. yüzyılın ikinci yarısı ile 19. yüzyılda buharlı makinelerin icadı ve sanayiye uygulanması, küçük ölçekli atölye tipindeki işletmelerin yerini, önce makinelerle üretim yapan büyük atölyelerin, sonra da giderek artan ölçüde kitle üretimi yapan fabrikaların alması sonucunu doğurmuştur. </a:t>
            </a:r>
            <a:endParaRPr lang="tr-TR" sz="1700" dirty="0" smtClean="0">
              <a:latin typeface="Comic Sans MS" pitchFamily="66" charset="0"/>
            </a:endParaRPr>
          </a:p>
          <a:p>
            <a:pPr algn="just">
              <a:lnSpc>
                <a:spcPct val="120000"/>
              </a:lnSpc>
              <a:spcBef>
                <a:spcPts val="600"/>
              </a:spcBef>
              <a:buFont typeface="Wingdings" pitchFamily="2" charset="2"/>
              <a:buChar char="q"/>
            </a:pPr>
            <a:r>
              <a:rPr lang="tr-TR" sz="1700" dirty="0" smtClean="0">
                <a:latin typeface="Comic Sans MS" pitchFamily="66" charset="0"/>
              </a:rPr>
              <a:t>Çeşitli </a:t>
            </a:r>
            <a:r>
              <a:rPr lang="tr-TR" sz="1700" dirty="0">
                <a:latin typeface="Comic Sans MS" pitchFamily="66" charset="0"/>
              </a:rPr>
              <a:t>icatlarla </a:t>
            </a:r>
            <a:r>
              <a:rPr lang="tr-TR" sz="1700" dirty="0" smtClean="0">
                <a:latin typeface="Comic Sans MS" pitchFamily="66" charset="0"/>
              </a:rPr>
              <a:t>el </a:t>
            </a:r>
            <a:r>
              <a:rPr lang="tr-TR" sz="1700" dirty="0">
                <a:latin typeface="Comic Sans MS" pitchFamily="66" charset="0"/>
              </a:rPr>
              <a:t>sanatları ve ev sanayisinin küçük ve dağınık üretim birimlerinin bir çatı altında toplanmasını ve merkezileşmesini, fabrika sisteminin oluşmasını sağlamıştır. </a:t>
            </a:r>
            <a:endParaRPr lang="tr-TR" sz="1700" dirty="0" smtClean="0">
              <a:latin typeface="Comic Sans MS" pitchFamily="66" charset="0"/>
            </a:endParaRPr>
          </a:p>
          <a:p>
            <a:pPr algn="just">
              <a:lnSpc>
                <a:spcPct val="120000"/>
              </a:lnSpc>
              <a:spcBef>
                <a:spcPts val="600"/>
              </a:spcBef>
              <a:buFont typeface="Wingdings" pitchFamily="2" charset="2"/>
              <a:buChar char="q"/>
            </a:pPr>
            <a:r>
              <a:rPr lang="tr-TR" sz="1700" dirty="0" smtClean="0">
                <a:latin typeface="Comic Sans MS" pitchFamily="66" charset="0"/>
              </a:rPr>
              <a:t>Sanayi </a:t>
            </a:r>
            <a:r>
              <a:rPr lang="tr-TR" sz="1700" dirty="0">
                <a:latin typeface="Comic Sans MS" pitchFamily="66" charset="0"/>
              </a:rPr>
              <a:t>Devrimi’nin 19. ve 20. yüzyıllarda ortaya çıkardığı önemli sonuçlardan biri de </a:t>
            </a:r>
            <a:r>
              <a:rPr lang="tr-TR" sz="1700" dirty="0" smtClean="0">
                <a:latin typeface="Comic Sans MS" pitchFamily="66" charset="0"/>
              </a:rPr>
              <a:t>belli </a:t>
            </a:r>
            <a:r>
              <a:rPr lang="tr-TR" sz="1700" dirty="0">
                <a:latin typeface="Comic Sans MS" pitchFamily="66" charset="0"/>
              </a:rPr>
              <a:t>bir ücret karşılığı yönetim işlevini yerine getiren profesyonel yöneticilere devredilmesi ve sahiplik ile yöneticiliğin birbirinden ayrılmasıdır. </a:t>
            </a:r>
            <a:endParaRPr lang="tr-TR" sz="1700" dirty="0" smtClean="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42976" y="762000"/>
            <a:ext cx="7083449" cy="666736"/>
          </a:xfrm>
        </p:spPr>
        <p:txBody>
          <a:bodyPr/>
          <a:lstStyle/>
          <a:p>
            <a:r>
              <a:rPr lang="tr-TR" sz="2800" b="1" dirty="0" smtClean="0">
                <a:latin typeface="Comic Sans MS" pitchFamily="66" charset="0"/>
              </a:rPr>
              <a:t>Sanayi Devrimi ve İşletmeciliğe Etkileri</a:t>
            </a:r>
            <a:endParaRPr lang="tr-TR" sz="2800" b="1" dirty="0">
              <a:latin typeface="Comic Sans MS" pitchFamily="66" charset="0"/>
            </a:endParaRPr>
          </a:p>
        </p:txBody>
      </p:sp>
      <p:sp>
        <p:nvSpPr>
          <p:cNvPr id="3" name="2 İçerik Yer Tutucusu"/>
          <p:cNvSpPr>
            <a:spLocks noGrp="1"/>
          </p:cNvSpPr>
          <p:nvPr>
            <p:ph idx="1"/>
          </p:nvPr>
        </p:nvSpPr>
        <p:spPr>
          <a:xfrm>
            <a:off x="2428860" y="1428736"/>
            <a:ext cx="5929354" cy="4286264"/>
          </a:xfrm>
        </p:spPr>
        <p:txBody>
          <a:bodyPr/>
          <a:lstStyle/>
          <a:p>
            <a:pPr algn="just">
              <a:lnSpc>
                <a:spcPct val="120000"/>
              </a:lnSpc>
              <a:spcBef>
                <a:spcPts val="600"/>
              </a:spcBef>
              <a:buNone/>
            </a:pPr>
            <a:r>
              <a:rPr lang="tr-TR" sz="1800" b="1" dirty="0" smtClean="0">
                <a:latin typeface="Comic Sans MS" pitchFamily="66" charset="0"/>
              </a:rPr>
              <a:t>Sanayi </a:t>
            </a:r>
            <a:r>
              <a:rPr lang="tr-TR" sz="1800" b="1" dirty="0">
                <a:latin typeface="Comic Sans MS" pitchFamily="66" charset="0"/>
              </a:rPr>
              <a:t>Devrimi ile </a:t>
            </a:r>
            <a:r>
              <a:rPr lang="tr-TR" sz="1800" b="1" dirty="0" smtClean="0">
                <a:latin typeface="Comic Sans MS" pitchFamily="66" charset="0"/>
              </a:rPr>
              <a:t>birlikte;</a:t>
            </a:r>
            <a:r>
              <a:rPr lang="tr-TR" sz="1800" b="1" dirty="0">
                <a:latin typeface="Comic Sans MS" pitchFamily="66" charset="0"/>
              </a:rPr>
              <a:t> </a:t>
            </a:r>
          </a:p>
          <a:p>
            <a:pPr algn="just">
              <a:lnSpc>
                <a:spcPct val="120000"/>
              </a:lnSpc>
              <a:spcBef>
                <a:spcPts val="600"/>
              </a:spcBef>
              <a:buFont typeface="Wingdings" pitchFamily="2" charset="2"/>
              <a:buChar char="q"/>
            </a:pPr>
            <a:r>
              <a:rPr lang="tr-TR" sz="1800" dirty="0" smtClean="0">
                <a:latin typeface="Comic Sans MS" pitchFamily="66" charset="0"/>
              </a:rPr>
              <a:t>Makine </a:t>
            </a:r>
            <a:r>
              <a:rPr lang="tr-TR" sz="1800" dirty="0">
                <a:latin typeface="Comic Sans MS" pitchFamily="66" charset="0"/>
              </a:rPr>
              <a:t>ile ve pazara yönelik üretim başlamıştır.</a:t>
            </a:r>
          </a:p>
          <a:p>
            <a:pPr algn="just">
              <a:lnSpc>
                <a:spcPct val="120000"/>
              </a:lnSpc>
              <a:spcBef>
                <a:spcPts val="600"/>
              </a:spcBef>
              <a:buFont typeface="Wingdings" pitchFamily="2" charset="2"/>
              <a:buChar char="q"/>
            </a:pPr>
            <a:r>
              <a:rPr lang="tr-TR" sz="1800" dirty="0" smtClean="0">
                <a:latin typeface="Comic Sans MS" pitchFamily="66" charset="0"/>
              </a:rPr>
              <a:t>İşbölümü </a:t>
            </a:r>
            <a:r>
              <a:rPr lang="tr-TR" sz="1800" dirty="0">
                <a:latin typeface="Comic Sans MS" pitchFamily="66" charset="0"/>
              </a:rPr>
              <a:t>kavramı doğmuş ve zorunluluk haline gelmiştir.</a:t>
            </a:r>
          </a:p>
          <a:p>
            <a:pPr algn="just">
              <a:lnSpc>
                <a:spcPct val="120000"/>
              </a:lnSpc>
              <a:spcBef>
                <a:spcPts val="600"/>
              </a:spcBef>
              <a:buFont typeface="Wingdings" pitchFamily="2" charset="2"/>
              <a:buChar char="q"/>
            </a:pPr>
            <a:r>
              <a:rPr lang="tr-TR" sz="1800" dirty="0" smtClean="0">
                <a:latin typeface="Comic Sans MS" pitchFamily="66" charset="0"/>
              </a:rPr>
              <a:t>El </a:t>
            </a:r>
            <a:r>
              <a:rPr lang="tr-TR" sz="1800" dirty="0">
                <a:latin typeface="Comic Sans MS" pitchFamily="66" charset="0"/>
              </a:rPr>
              <a:t>işi yerine, makine ile üretime geçilmiş ve verimlilik kavramı ortaya çıkmıştır.</a:t>
            </a:r>
          </a:p>
          <a:p>
            <a:pPr algn="just">
              <a:lnSpc>
                <a:spcPct val="120000"/>
              </a:lnSpc>
              <a:spcBef>
                <a:spcPts val="600"/>
              </a:spcBef>
              <a:buFont typeface="Wingdings" pitchFamily="2" charset="2"/>
              <a:buChar char="q"/>
            </a:pPr>
            <a:r>
              <a:rPr lang="tr-TR" sz="1800" dirty="0" smtClean="0">
                <a:latin typeface="Comic Sans MS" pitchFamily="66" charset="0"/>
              </a:rPr>
              <a:t>Fabrikalarda </a:t>
            </a:r>
            <a:r>
              <a:rPr lang="tr-TR" sz="1800" dirty="0">
                <a:latin typeface="Comic Sans MS" pitchFamily="66" charset="0"/>
              </a:rPr>
              <a:t>çalışan sayısı artmış, yönetim ve örgütlenme sorunları ortaya çıkmış ve bunlara çözümler üretilmeye çalışılmıştır.</a:t>
            </a:r>
          </a:p>
          <a:p>
            <a:pPr algn="just">
              <a:lnSpc>
                <a:spcPct val="120000"/>
              </a:lnSpc>
              <a:spcBef>
                <a:spcPts val="600"/>
              </a:spcBef>
              <a:buNone/>
            </a:pPr>
            <a:endParaRPr lang="tr-TR" sz="1800" dirty="0">
              <a:latin typeface="Comic Sans MS"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42976" y="762000"/>
            <a:ext cx="7083449" cy="666736"/>
          </a:xfrm>
        </p:spPr>
        <p:txBody>
          <a:bodyPr/>
          <a:lstStyle/>
          <a:p>
            <a:r>
              <a:rPr lang="tr-TR" sz="2800" b="1" dirty="0" smtClean="0">
                <a:latin typeface="Comic Sans MS" pitchFamily="66" charset="0"/>
              </a:rPr>
              <a:t>Sanayi Devrimi ve İşletmeciliğe Etkileri</a:t>
            </a:r>
            <a:endParaRPr lang="tr-TR" sz="2800" b="1" dirty="0">
              <a:latin typeface="Comic Sans MS" pitchFamily="66" charset="0"/>
            </a:endParaRPr>
          </a:p>
        </p:txBody>
      </p:sp>
      <p:sp>
        <p:nvSpPr>
          <p:cNvPr id="3" name="2 İçerik Yer Tutucusu"/>
          <p:cNvSpPr>
            <a:spLocks noGrp="1"/>
          </p:cNvSpPr>
          <p:nvPr>
            <p:ph idx="1"/>
          </p:nvPr>
        </p:nvSpPr>
        <p:spPr>
          <a:xfrm>
            <a:off x="2143108" y="1428736"/>
            <a:ext cx="6215106" cy="4286264"/>
          </a:xfrm>
        </p:spPr>
        <p:txBody>
          <a:bodyPr/>
          <a:lstStyle/>
          <a:p>
            <a:pPr algn="just">
              <a:lnSpc>
                <a:spcPct val="120000"/>
              </a:lnSpc>
              <a:spcBef>
                <a:spcPts val="600"/>
              </a:spcBef>
              <a:buNone/>
            </a:pPr>
            <a:r>
              <a:rPr lang="tr-TR" sz="1600" b="1" dirty="0" smtClean="0">
                <a:latin typeface="Comic Sans MS" pitchFamily="66" charset="0"/>
              </a:rPr>
              <a:t>Sanayi </a:t>
            </a:r>
            <a:r>
              <a:rPr lang="tr-TR" sz="1600" b="1" dirty="0">
                <a:latin typeface="Comic Sans MS" pitchFamily="66" charset="0"/>
              </a:rPr>
              <a:t>Devrimi ile </a:t>
            </a:r>
            <a:r>
              <a:rPr lang="tr-TR" sz="1600" b="1" dirty="0" smtClean="0">
                <a:latin typeface="Comic Sans MS" pitchFamily="66" charset="0"/>
              </a:rPr>
              <a:t>birlikte;</a:t>
            </a:r>
            <a:r>
              <a:rPr lang="tr-TR" sz="1600" dirty="0">
                <a:latin typeface="Comic Sans MS" pitchFamily="66" charset="0"/>
              </a:rPr>
              <a:t> </a:t>
            </a:r>
          </a:p>
          <a:p>
            <a:pPr algn="just">
              <a:lnSpc>
                <a:spcPct val="120000"/>
              </a:lnSpc>
              <a:spcBef>
                <a:spcPts val="600"/>
              </a:spcBef>
              <a:buFont typeface="Wingdings" pitchFamily="2" charset="2"/>
              <a:buChar char="q"/>
            </a:pPr>
            <a:r>
              <a:rPr lang="tr-TR" sz="1600" dirty="0" smtClean="0">
                <a:latin typeface="Comic Sans MS" pitchFamily="66" charset="0"/>
              </a:rPr>
              <a:t>Sermaye </a:t>
            </a:r>
            <a:r>
              <a:rPr lang="tr-TR" sz="1600" dirty="0">
                <a:latin typeface="Comic Sans MS" pitchFamily="66" charset="0"/>
              </a:rPr>
              <a:t>birikimi, nakit birikimi ve toprak genişlemesi şeklindeyken sanayide üretim araçlarına dönüşmeye başlamış, ticaret yapan kimselerin de sanayiye yönelmelerine yol açmıştır.</a:t>
            </a:r>
          </a:p>
          <a:p>
            <a:pPr algn="just">
              <a:lnSpc>
                <a:spcPct val="120000"/>
              </a:lnSpc>
              <a:spcBef>
                <a:spcPts val="600"/>
              </a:spcBef>
              <a:buFont typeface="Wingdings" pitchFamily="2" charset="2"/>
              <a:buChar char="q"/>
            </a:pPr>
            <a:r>
              <a:rPr lang="tr-TR" sz="1600" dirty="0" smtClean="0">
                <a:latin typeface="Comic Sans MS" pitchFamily="66" charset="0"/>
              </a:rPr>
              <a:t>Ücret </a:t>
            </a:r>
            <a:r>
              <a:rPr lang="tr-TR" sz="1600" dirty="0">
                <a:latin typeface="Comic Sans MS" pitchFamily="66" charset="0"/>
              </a:rPr>
              <a:t>sistemleri doğmuştur.</a:t>
            </a:r>
          </a:p>
          <a:p>
            <a:pPr algn="just">
              <a:lnSpc>
                <a:spcPct val="120000"/>
              </a:lnSpc>
              <a:spcBef>
                <a:spcPts val="600"/>
              </a:spcBef>
              <a:buNone/>
            </a:pPr>
            <a:r>
              <a:rPr lang="tr-TR" sz="1600" dirty="0" smtClean="0">
                <a:latin typeface="Comic Sans MS" pitchFamily="66" charset="0"/>
              </a:rPr>
              <a:t>Sonuç </a:t>
            </a:r>
            <a:r>
              <a:rPr lang="tr-TR" sz="1600" dirty="0">
                <a:latin typeface="Comic Sans MS" pitchFamily="66" charset="0"/>
              </a:rPr>
              <a:t>olarak Sanayi Devrimi ile birlikte insanların düşünce yapıları değişmiş, başkaları için üretim yapmaya başlamışlardır. Değişip gelişen teknoloji desteğini de alan yeni düşünce yapısı işletmelerin doğuşunu etkileyerek bir anlamda mal ve hizmet üretiminin merkezi hale gelmesine yol </a:t>
            </a:r>
            <a:r>
              <a:rPr lang="tr-TR" sz="1600" dirty="0" smtClean="0">
                <a:latin typeface="Comic Sans MS" pitchFamily="66" charset="0"/>
              </a:rPr>
              <a:t>açmıştır.</a:t>
            </a:r>
            <a:endParaRPr lang="tr-TR" sz="1600" dirty="0">
              <a:latin typeface="Comic Sans MS" pitchFamily="66" charset="0"/>
            </a:endParaRPr>
          </a:p>
          <a:p>
            <a:pPr algn="just">
              <a:lnSpc>
                <a:spcPct val="120000"/>
              </a:lnSpc>
              <a:spcBef>
                <a:spcPts val="600"/>
              </a:spcBef>
              <a:buFont typeface="Wingdings" pitchFamily="2" charset="2"/>
              <a:buChar char="q"/>
            </a:pPr>
            <a:endParaRPr lang="tr-TR" sz="1600" dirty="0">
              <a:latin typeface="Comic Sans MS"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71605" y="571480"/>
            <a:ext cx="7143800" cy="914400"/>
          </a:xfrm>
        </p:spPr>
        <p:txBody>
          <a:bodyPr/>
          <a:lstStyle/>
          <a:p>
            <a:r>
              <a:rPr lang="tr-TR" sz="2800" b="1" dirty="0" smtClean="0">
                <a:latin typeface="Comic Sans MS" pitchFamily="66" charset="0"/>
              </a:rPr>
              <a:t>Klasik Yaklaşım ve İşletmeciliğe Etkileri</a:t>
            </a:r>
            <a:endParaRPr lang="tr-TR" sz="2800" b="1" dirty="0">
              <a:latin typeface="Comic Sans MS" pitchFamily="66" charset="0"/>
            </a:endParaRPr>
          </a:p>
        </p:txBody>
      </p:sp>
      <p:sp>
        <p:nvSpPr>
          <p:cNvPr id="3" name="2 İçerik Yer Tutucusu"/>
          <p:cNvSpPr>
            <a:spLocks noGrp="1"/>
          </p:cNvSpPr>
          <p:nvPr>
            <p:ph idx="1"/>
          </p:nvPr>
        </p:nvSpPr>
        <p:spPr>
          <a:xfrm>
            <a:off x="1928794" y="1500174"/>
            <a:ext cx="6583383" cy="3886200"/>
          </a:xfrm>
        </p:spPr>
        <p:txBody>
          <a:bodyPr/>
          <a:lstStyle/>
          <a:p>
            <a:pPr>
              <a:lnSpc>
                <a:spcPct val="120000"/>
              </a:lnSpc>
              <a:spcBef>
                <a:spcPts val="600"/>
              </a:spcBef>
              <a:buNone/>
            </a:pPr>
            <a:r>
              <a:rPr lang="tr-TR" sz="2200" dirty="0" smtClean="0">
                <a:latin typeface="Comic Sans MS" pitchFamily="66" charset="0"/>
              </a:rPr>
              <a:t>Klasik Yaklaşım;</a:t>
            </a:r>
            <a:r>
              <a:rPr lang="tr-TR" sz="2200" dirty="0" smtClean="0">
                <a:latin typeface="Comic Sans MS" pitchFamily="66" charset="0"/>
              </a:rPr>
              <a:t> insan organizmasını basit bir makine, insanlardan oluşan geleneksel örgüt yapısını da makine (teknik bir sistem) olarak görmekte; insana dair bu yaklaşımı ile eleştirilmektedir. </a:t>
            </a:r>
            <a:endParaRPr lang="tr-TR" sz="2200" dirty="0" smtClean="0">
              <a:latin typeface="Comic Sans MS" pitchFamily="66" charset="0"/>
            </a:endParaRPr>
          </a:p>
          <a:p>
            <a:pPr lvl="2">
              <a:lnSpc>
                <a:spcPct val="120000"/>
              </a:lnSpc>
              <a:spcBef>
                <a:spcPts val="600"/>
              </a:spcBef>
              <a:buFont typeface="Wingdings" pitchFamily="2" charset="2"/>
              <a:buChar char="q"/>
            </a:pPr>
            <a:r>
              <a:rPr lang="tr-TR" dirty="0" smtClean="0">
                <a:latin typeface="Comic Sans MS" pitchFamily="66" charset="0"/>
              </a:rPr>
              <a:t>Bilimsel </a:t>
            </a:r>
            <a:r>
              <a:rPr lang="tr-TR" dirty="0">
                <a:latin typeface="Comic Sans MS" pitchFamily="66" charset="0"/>
              </a:rPr>
              <a:t>Yönetim </a:t>
            </a:r>
            <a:r>
              <a:rPr lang="tr-TR" dirty="0" smtClean="0">
                <a:latin typeface="Comic Sans MS" pitchFamily="66" charset="0"/>
              </a:rPr>
              <a:t>Yaklaşımı</a:t>
            </a:r>
          </a:p>
          <a:p>
            <a:pPr lvl="2">
              <a:lnSpc>
                <a:spcPct val="120000"/>
              </a:lnSpc>
              <a:spcBef>
                <a:spcPts val="600"/>
              </a:spcBef>
              <a:buFont typeface="Wingdings" pitchFamily="2" charset="2"/>
              <a:buChar char="q"/>
            </a:pPr>
            <a:r>
              <a:rPr lang="tr-TR" dirty="0" smtClean="0">
                <a:latin typeface="Comic Sans MS" pitchFamily="66" charset="0"/>
              </a:rPr>
              <a:t>Yönetim </a:t>
            </a:r>
            <a:r>
              <a:rPr lang="tr-TR" dirty="0">
                <a:latin typeface="Comic Sans MS" pitchFamily="66" charset="0"/>
              </a:rPr>
              <a:t>Süreci </a:t>
            </a:r>
            <a:r>
              <a:rPr lang="tr-TR" dirty="0" smtClean="0">
                <a:latin typeface="Comic Sans MS" pitchFamily="66" charset="0"/>
              </a:rPr>
              <a:t>Yaklaşımı</a:t>
            </a:r>
          </a:p>
          <a:p>
            <a:pPr lvl="2">
              <a:lnSpc>
                <a:spcPct val="120000"/>
              </a:lnSpc>
              <a:spcBef>
                <a:spcPts val="600"/>
              </a:spcBef>
              <a:buFont typeface="Wingdings" pitchFamily="2" charset="2"/>
              <a:buChar char="q"/>
            </a:pPr>
            <a:r>
              <a:rPr lang="tr-TR" dirty="0" smtClean="0">
                <a:latin typeface="Comic Sans MS" pitchFamily="66" charset="0"/>
              </a:rPr>
              <a:t>Bürokrasi Yaklaşımı</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71605" y="571480"/>
            <a:ext cx="7143800" cy="914400"/>
          </a:xfrm>
        </p:spPr>
        <p:txBody>
          <a:bodyPr/>
          <a:lstStyle/>
          <a:p>
            <a:r>
              <a:rPr lang="tr-TR" sz="2800" b="1" dirty="0" smtClean="0">
                <a:latin typeface="Comic Sans MS" pitchFamily="66" charset="0"/>
              </a:rPr>
              <a:t>Klasik Yaklaşım ve İşletmeciliğe Etkileri</a:t>
            </a:r>
            <a:endParaRPr lang="tr-TR" sz="2800" b="1" dirty="0">
              <a:latin typeface="Comic Sans MS" pitchFamily="66" charset="0"/>
            </a:endParaRPr>
          </a:p>
        </p:txBody>
      </p:sp>
      <p:sp>
        <p:nvSpPr>
          <p:cNvPr id="3" name="2 İçerik Yer Tutucusu"/>
          <p:cNvSpPr>
            <a:spLocks noGrp="1"/>
          </p:cNvSpPr>
          <p:nvPr>
            <p:ph idx="1"/>
          </p:nvPr>
        </p:nvSpPr>
        <p:spPr>
          <a:xfrm>
            <a:off x="2214546" y="1500174"/>
            <a:ext cx="6011879" cy="4572032"/>
          </a:xfrm>
        </p:spPr>
        <p:txBody>
          <a:bodyPr/>
          <a:lstStyle/>
          <a:p>
            <a:pPr algn="just">
              <a:lnSpc>
                <a:spcPct val="120000"/>
              </a:lnSpc>
              <a:spcBef>
                <a:spcPts val="600"/>
              </a:spcBef>
              <a:buNone/>
            </a:pPr>
            <a:r>
              <a:rPr lang="tr-TR" sz="1800" b="1" dirty="0" err="1" smtClean="0">
                <a:latin typeface="Comic Sans MS" pitchFamily="66" charset="0"/>
              </a:rPr>
              <a:t>Frederick</a:t>
            </a:r>
            <a:r>
              <a:rPr lang="tr-TR" sz="1800" b="1" dirty="0" smtClean="0">
                <a:latin typeface="Comic Sans MS" pitchFamily="66" charset="0"/>
              </a:rPr>
              <a:t> </a:t>
            </a:r>
            <a:r>
              <a:rPr lang="tr-TR" sz="1800" b="1" dirty="0">
                <a:latin typeface="Comic Sans MS" pitchFamily="66" charset="0"/>
              </a:rPr>
              <a:t>Taylor ve Bilimsel Yönetim</a:t>
            </a:r>
          </a:p>
          <a:p>
            <a:pPr algn="just">
              <a:lnSpc>
                <a:spcPct val="120000"/>
              </a:lnSpc>
              <a:spcBef>
                <a:spcPts val="600"/>
              </a:spcBef>
              <a:buFont typeface="Wingdings" pitchFamily="2" charset="2"/>
              <a:buChar char="q"/>
            </a:pPr>
            <a:r>
              <a:rPr lang="tr-TR" sz="1800" dirty="0" smtClean="0">
                <a:latin typeface="Comic Sans MS" pitchFamily="66" charset="0"/>
              </a:rPr>
              <a:t>İşletmede modern </a:t>
            </a:r>
            <a:r>
              <a:rPr lang="tr-TR" sz="1800" dirty="0">
                <a:latin typeface="Comic Sans MS" pitchFamily="66" charset="0"/>
              </a:rPr>
              <a:t>yönetimin </a:t>
            </a:r>
            <a:r>
              <a:rPr lang="tr-TR" sz="1800" dirty="0" err="1">
                <a:latin typeface="Comic Sans MS" pitchFamily="66" charset="0"/>
              </a:rPr>
              <a:t>Frederick</a:t>
            </a:r>
            <a:r>
              <a:rPr lang="tr-TR" sz="1800" dirty="0">
                <a:latin typeface="Comic Sans MS" pitchFamily="66" charset="0"/>
              </a:rPr>
              <a:t> </a:t>
            </a:r>
            <a:r>
              <a:rPr lang="tr-TR" sz="1800" dirty="0" err="1">
                <a:latin typeface="Comic Sans MS" pitchFamily="66" charset="0"/>
              </a:rPr>
              <a:t>Winslow</a:t>
            </a:r>
            <a:r>
              <a:rPr lang="tr-TR" sz="1800" dirty="0">
                <a:latin typeface="Comic Sans MS" pitchFamily="66" charset="0"/>
              </a:rPr>
              <a:t> Taylor (1856-1915) ile başladığı görüşü genel kabul görmüştür. </a:t>
            </a:r>
            <a:r>
              <a:rPr lang="tr-TR" sz="1800" dirty="0" smtClean="0">
                <a:latin typeface="Comic Sans MS" pitchFamily="66" charset="0"/>
              </a:rPr>
              <a:t>Taylor'a </a:t>
            </a:r>
            <a:r>
              <a:rPr lang="tr-TR" sz="1800" dirty="0">
                <a:latin typeface="Comic Sans MS" pitchFamily="66" charset="0"/>
              </a:rPr>
              <a:t>göre, "Bilimsel Yönetimin İlkeleri" adlı ünlü eserinin üç amacı vardır :</a:t>
            </a:r>
          </a:p>
          <a:p>
            <a:pPr algn="just">
              <a:lnSpc>
                <a:spcPct val="120000"/>
              </a:lnSpc>
              <a:spcBef>
                <a:spcPts val="600"/>
              </a:spcBef>
              <a:buNone/>
            </a:pPr>
            <a:r>
              <a:rPr lang="tr-TR" sz="1800" b="1" dirty="0">
                <a:latin typeface="Comic Sans MS" pitchFamily="66" charset="0"/>
              </a:rPr>
              <a:t>a.</a:t>
            </a:r>
            <a:r>
              <a:rPr lang="tr-TR" sz="1800" dirty="0">
                <a:latin typeface="Comic Sans MS" pitchFamily="66" charset="0"/>
              </a:rPr>
              <a:t> Örnekler vererek, verimsiz çalışmanın sebep olduğu büyük zararları göstermek.</a:t>
            </a:r>
          </a:p>
          <a:p>
            <a:pPr algn="just">
              <a:lnSpc>
                <a:spcPct val="120000"/>
              </a:lnSpc>
              <a:spcBef>
                <a:spcPts val="600"/>
              </a:spcBef>
              <a:buNone/>
            </a:pPr>
            <a:r>
              <a:rPr lang="tr-TR" sz="1800" b="1" dirty="0">
                <a:latin typeface="Comic Sans MS" pitchFamily="66" charset="0"/>
              </a:rPr>
              <a:t>b.</a:t>
            </a:r>
            <a:r>
              <a:rPr lang="tr-TR" sz="1800" dirty="0">
                <a:latin typeface="Comic Sans MS" pitchFamily="66" charset="0"/>
              </a:rPr>
              <a:t> Verimsiz çalışmayı önlemenin tek yolunun sistemli bir yönetim uygulaması olduğunu </a:t>
            </a:r>
            <a:r>
              <a:rPr lang="tr-TR" sz="1800" dirty="0" smtClean="0">
                <a:latin typeface="Comic Sans MS" pitchFamily="66" charset="0"/>
              </a:rPr>
              <a:t>kanıtlamak</a:t>
            </a:r>
            <a:r>
              <a:rPr lang="tr-TR" sz="1800" dirty="0">
                <a:latin typeface="Comic Sans MS" pitchFamily="66" charset="0"/>
              </a:rPr>
              <a:t>.</a:t>
            </a:r>
          </a:p>
          <a:p>
            <a:pPr algn="just">
              <a:lnSpc>
                <a:spcPct val="120000"/>
              </a:lnSpc>
              <a:spcBef>
                <a:spcPts val="600"/>
              </a:spcBef>
              <a:buNone/>
            </a:pPr>
            <a:r>
              <a:rPr lang="tr-TR" sz="1800" b="1" dirty="0">
                <a:latin typeface="Comic Sans MS" pitchFamily="66" charset="0"/>
              </a:rPr>
              <a:t>c.</a:t>
            </a:r>
            <a:r>
              <a:rPr lang="tr-TR" sz="1800" dirty="0">
                <a:latin typeface="Comic Sans MS" pitchFamily="66" charset="0"/>
              </a:rPr>
              <a:t> Yönetimin, belirli kanun, kural ve ilkelere dayanan bir bilim olduğunu ortaya koymak.</a:t>
            </a:r>
          </a:p>
          <a:p>
            <a:pPr marL="0" indent="0" algn="just">
              <a:lnSpc>
                <a:spcPct val="120000"/>
              </a:lnSpc>
              <a:spcBef>
                <a:spcPts val="600"/>
              </a:spcBef>
              <a:buNone/>
              <a:tabLst>
                <a:tab pos="358775" algn="l"/>
              </a:tabLst>
            </a:pPr>
            <a:r>
              <a:rPr lang="tr-TR" sz="1800" dirty="0" smtClean="0">
                <a:latin typeface="Comic Sans MS" pitchFamily="66" charset="0"/>
              </a:rPr>
              <a:t>	</a:t>
            </a:r>
            <a:endParaRPr lang="tr-TR" sz="1800" dirty="0">
              <a:latin typeface="Comic Sans MS" pitchFamily="66" charset="0"/>
            </a:endParaRPr>
          </a:p>
        </p:txBody>
      </p:sp>
    </p:spTree>
  </p:cSld>
  <p:clrMapOvr>
    <a:masterClrMapping/>
  </p:clrMapOvr>
</p:sld>
</file>

<file path=ppt/theme/theme1.xml><?xml version="1.0" encoding="utf-8"?>
<a:theme xmlns:a="http://schemas.openxmlformats.org/drawingml/2006/main" name="tf01159439 (2)">
  <a:themeElements>
    <a:clrScheme name="Ofis Teması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fontScheme name="Ofis Teması">
      <a:majorFont>
        <a:latin typeface="Palatino Linotype"/>
        <a:ea typeface=""/>
        <a:cs typeface=""/>
      </a:majorFont>
      <a:minorFont>
        <a:latin typeface="Palatino Linotype"/>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is Teması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is Teması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is Teması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is Teması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is Teması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is Teması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is Teması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is Teması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is Teması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is Teması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is Teması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is Teması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tf01159439 (2)</Template>
  <TotalTime>86</TotalTime>
  <Words>1149</Words>
  <Application>Microsoft Office PowerPoint</Application>
  <PresentationFormat>Ekran Gösterisi (4:3)</PresentationFormat>
  <Paragraphs>97</Paragraphs>
  <Slides>20</Slides>
  <Notes>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20</vt:i4>
      </vt:variant>
    </vt:vector>
  </HeadingPairs>
  <TitlesOfParts>
    <vt:vector size="23" baseType="lpstr">
      <vt:lpstr>Arial</vt:lpstr>
      <vt:lpstr>Palatino Linotype</vt:lpstr>
      <vt:lpstr>tf01159439 (2)</vt:lpstr>
      <vt:lpstr> </vt:lpstr>
      <vt:lpstr>İşletmeciliğin Tarihsel Gelişimi</vt:lpstr>
      <vt:lpstr>İşletmecilikte İlk Dönemler</vt:lpstr>
      <vt:lpstr>İşletmecilikte İlk Dönemler</vt:lpstr>
      <vt:lpstr>Sanayi Devrimi ve İşletmeciliğe Etkileri</vt:lpstr>
      <vt:lpstr>Sanayi Devrimi ve İşletmeciliğe Etkileri</vt:lpstr>
      <vt:lpstr>Sanayi Devrimi ve İşletmeciliğe Etkileri</vt:lpstr>
      <vt:lpstr>Klasik Yaklaşım ve İşletmeciliğe Etkileri</vt:lpstr>
      <vt:lpstr>Klasik Yaklaşım ve İşletmeciliğe Etkileri</vt:lpstr>
      <vt:lpstr>Klasik Yaklaşım ve İşletmeciliğe Etkileri</vt:lpstr>
      <vt:lpstr>Klasik Yaklaşım ve İşletmeciliğe Etkileri</vt:lpstr>
      <vt:lpstr>Klasik Yaklaşım ve İşletmeciliğe Etkileri</vt:lpstr>
      <vt:lpstr>Klasik Yaklaşım ve İşletmeciliğe Etkileri</vt:lpstr>
      <vt:lpstr>Klasik Yaklaşım ve İşletmeciliğe Etkileri</vt:lpstr>
      <vt:lpstr>Klasik Yaklaşım ve İşletmeciliğe Etkileri</vt:lpstr>
      <vt:lpstr>Klasik Yaklaşım ve İşletmeciliğe Etkileri</vt:lpstr>
      <vt:lpstr>Davranışsal Yaklaşım ve İşletmeciliğe Etkileri</vt:lpstr>
      <vt:lpstr>Modern Yönetim Yaklaşımları</vt:lpstr>
      <vt:lpstr>Modern Yönetim Yaklaşımları</vt:lpstr>
      <vt:lpstr>Post Modern Yönetim Yaklaşımları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User</dc:creator>
  <cp:lastModifiedBy>User</cp:lastModifiedBy>
  <cp:revision>6</cp:revision>
  <dcterms:created xsi:type="dcterms:W3CDTF">2020-05-02T14:23:59Z</dcterms:created>
  <dcterms:modified xsi:type="dcterms:W3CDTF">2020-05-02T15:50:09Z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TC011594391055</vt:lpwstr>
  </property>
</Properties>
</file>