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6733979-9B3B-4AEF-9232-55345C0B26A8}"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7F9E4A-899F-418F-8FFF-49FA2A3A0F4D}" type="slidenum">
              <a:rPr lang="tr-TR" smtClean="0"/>
              <a:t>‹#›</a:t>
            </a:fld>
            <a:endParaRPr lang="tr-TR"/>
          </a:p>
        </p:txBody>
      </p:sp>
    </p:spTree>
    <p:extLst>
      <p:ext uri="{BB962C8B-B14F-4D97-AF65-F5344CB8AC3E}">
        <p14:creationId xmlns:p14="http://schemas.microsoft.com/office/powerpoint/2010/main" val="3201826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733979-9B3B-4AEF-9232-55345C0B26A8}"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7F9E4A-899F-418F-8FFF-49FA2A3A0F4D}" type="slidenum">
              <a:rPr lang="tr-TR" smtClean="0"/>
              <a:t>‹#›</a:t>
            </a:fld>
            <a:endParaRPr lang="tr-TR"/>
          </a:p>
        </p:txBody>
      </p:sp>
    </p:spTree>
    <p:extLst>
      <p:ext uri="{BB962C8B-B14F-4D97-AF65-F5344CB8AC3E}">
        <p14:creationId xmlns:p14="http://schemas.microsoft.com/office/powerpoint/2010/main" val="1006984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733979-9B3B-4AEF-9232-55345C0B26A8}"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7F9E4A-899F-418F-8FFF-49FA2A3A0F4D}" type="slidenum">
              <a:rPr lang="tr-TR" smtClean="0"/>
              <a:t>‹#›</a:t>
            </a:fld>
            <a:endParaRPr lang="tr-TR"/>
          </a:p>
        </p:txBody>
      </p:sp>
    </p:spTree>
    <p:extLst>
      <p:ext uri="{BB962C8B-B14F-4D97-AF65-F5344CB8AC3E}">
        <p14:creationId xmlns:p14="http://schemas.microsoft.com/office/powerpoint/2010/main" val="289811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733979-9B3B-4AEF-9232-55345C0B26A8}"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7F9E4A-899F-418F-8FFF-49FA2A3A0F4D}" type="slidenum">
              <a:rPr lang="tr-TR" smtClean="0"/>
              <a:t>‹#›</a:t>
            </a:fld>
            <a:endParaRPr lang="tr-TR"/>
          </a:p>
        </p:txBody>
      </p:sp>
    </p:spTree>
    <p:extLst>
      <p:ext uri="{BB962C8B-B14F-4D97-AF65-F5344CB8AC3E}">
        <p14:creationId xmlns:p14="http://schemas.microsoft.com/office/powerpoint/2010/main" val="2436363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6733979-9B3B-4AEF-9232-55345C0B26A8}"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77F9E4A-899F-418F-8FFF-49FA2A3A0F4D}" type="slidenum">
              <a:rPr lang="tr-TR" smtClean="0"/>
              <a:t>‹#›</a:t>
            </a:fld>
            <a:endParaRPr lang="tr-TR"/>
          </a:p>
        </p:txBody>
      </p:sp>
    </p:spTree>
    <p:extLst>
      <p:ext uri="{BB962C8B-B14F-4D97-AF65-F5344CB8AC3E}">
        <p14:creationId xmlns:p14="http://schemas.microsoft.com/office/powerpoint/2010/main" val="3590262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6733979-9B3B-4AEF-9232-55345C0B26A8}"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77F9E4A-899F-418F-8FFF-49FA2A3A0F4D}" type="slidenum">
              <a:rPr lang="tr-TR" smtClean="0"/>
              <a:t>‹#›</a:t>
            </a:fld>
            <a:endParaRPr lang="tr-TR"/>
          </a:p>
        </p:txBody>
      </p:sp>
    </p:spTree>
    <p:extLst>
      <p:ext uri="{BB962C8B-B14F-4D97-AF65-F5344CB8AC3E}">
        <p14:creationId xmlns:p14="http://schemas.microsoft.com/office/powerpoint/2010/main" val="341232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6733979-9B3B-4AEF-9232-55345C0B26A8}"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77F9E4A-899F-418F-8FFF-49FA2A3A0F4D}" type="slidenum">
              <a:rPr lang="tr-TR" smtClean="0"/>
              <a:t>‹#›</a:t>
            </a:fld>
            <a:endParaRPr lang="tr-TR"/>
          </a:p>
        </p:txBody>
      </p:sp>
    </p:spTree>
    <p:extLst>
      <p:ext uri="{BB962C8B-B14F-4D97-AF65-F5344CB8AC3E}">
        <p14:creationId xmlns:p14="http://schemas.microsoft.com/office/powerpoint/2010/main" val="2868938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6733979-9B3B-4AEF-9232-55345C0B26A8}"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77F9E4A-899F-418F-8FFF-49FA2A3A0F4D}" type="slidenum">
              <a:rPr lang="tr-TR" smtClean="0"/>
              <a:t>‹#›</a:t>
            </a:fld>
            <a:endParaRPr lang="tr-TR"/>
          </a:p>
        </p:txBody>
      </p:sp>
    </p:spTree>
    <p:extLst>
      <p:ext uri="{BB962C8B-B14F-4D97-AF65-F5344CB8AC3E}">
        <p14:creationId xmlns:p14="http://schemas.microsoft.com/office/powerpoint/2010/main" val="2424319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6733979-9B3B-4AEF-9232-55345C0B26A8}"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77F9E4A-899F-418F-8FFF-49FA2A3A0F4D}" type="slidenum">
              <a:rPr lang="tr-TR" smtClean="0"/>
              <a:t>‹#›</a:t>
            </a:fld>
            <a:endParaRPr lang="tr-TR"/>
          </a:p>
        </p:txBody>
      </p:sp>
    </p:spTree>
    <p:extLst>
      <p:ext uri="{BB962C8B-B14F-4D97-AF65-F5344CB8AC3E}">
        <p14:creationId xmlns:p14="http://schemas.microsoft.com/office/powerpoint/2010/main" val="3141816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6733979-9B3B-4AEF-9232-55345C0B26A8}"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77F9E4A-899F-418F-8FFF-49FA2A3A0F4D}" type="slidenum">
              <a:rPr lang="tr-TR" smtClean="0"/>
              <a:t>‹#›</a:t>
            </a:fld>
            <a:endParaRPr lang="tr-TR"/>
          </a:p>
        </p:txBody>
      </p:sp>
    </p:spTree>
    <p:extLst>
      <p:ext uri="{BB962C8B-B14F-4D97-AF65-F5344CB8AC3E}">
        <p14:creationId xmlns:p14="http://schemas.microsoft.com/office/powerpoint/2010/main" val="935844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6733979-9B3B-4AEF-9232-55345C0B26A8}"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77F9E4A-899F-418F-8FFF-49FA2A3A0F4D}" type="slidenum">
              <a:rPr lang="tr-TR" smtClean="0"/>
              <a:t>‹#›</a:t>
            </a:fld>
            <a:endParaRPr lang="tr-TR"/>
          </a:p>
        </p:txBody>
      </p:sp>
    </p:spTree>
    <p:extLst>
      <p:ext uri="{BB962C8B-B14F-4D97-AF65-F5344CB8AC3E}">
        <p14:creationId xmlns:p14="http://schemas.microsoft.com/office/powerpoint/2010/main" val="1278845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733979-9B3B-4AEF-9232-55345C0B26A8}"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7F9E4A-899F-418F-8FFF-49FA2A3A0F4D}" type="slidenum">
              <a:rPr lang="tr-TR" smtClean="0"/>
              <a:t>‹#›</a:t>
            </a:fld>
            <a:endParaRPr lang="tr-TR"/>
          </a:p>
        </p:txBody>
      </p:sp>
    </p:spTree>
    <p:extLst>
      <p:ext uri="{BB962C8B-B14F-4D97-AF65-F5344CB8AC3E}">
        <p14:creationId xmlns:p14="http://schemas.microsoft.com/office/powerpoint/2010/main" val="216467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34873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Turizm ekonomisi üzerinde yapılan çalışmalar, turizm talebi ve </a:t>
            </a:r>
            <a:r>
              <a:rPr lang="tr-TR" dirty="0" err="1" smtClean="0"/>
              <a:t>tahminlenmesi</a:t>
            </a:r>
            <a:r>
              <a:rPr lang="tr-TR" dirty="0" smtClean="0"/>
              <a:t>, turizm arzı ve </a:t>
            </a:r>
            <a:r>
              <a:rPr lang="tr-TR" dirty="0" err="1" smtClean="0"/>
              <a:t>sektörel</a:t>
            </a:r>
            <a:r>
              <a:rPr lang="tr-TR" dirty="0" smtClean="0"/>
              <a:t> özellikleri, kalkınma faaliyetlerinin turizmle ilişkisi, turizm gelirlerinin ekonomiye katkısı, uluslararası turizm faaliyetleri </a:t>
            </a:r>
            <a:r>
              <a:rPr lang="tr-TR" dirty="0" err="1" smtClean="0"/>
              <a:t>vb</a:t>
            </a:r>
            <a:r>
              <a:rPr lang="tr-TR" dirty="0" smtClean="0"/>
              <a:t>… gibi konularda yoğunlaşmaktadır. Görüleceği üzere burada ele alınan konular hem bireysel (mikro) hem de toplum ve ülke bazında (makro) ele alınan konulardır. Ekonomi bilimi de 1930’lu yılların ortalarından sonra mikro ve makro ekonomi olarak 2 bölüme ayrılmıştır. Mikro Ekonomi ve Turizm Mikro Ekonomi tekil birimlerle ilgilenir. Ekonominin insan davranışı, insanların piyasa, endüstri, firma ve birey gibi küçük birimlere ilişkin tercihleri mikro ekonomide incelenir. Turizm piyasasındaki bir turistik ürünün üretimi, fiyatlandırılması, satışı, turizm işletmeleri </a:t>
            </a:r>
            <a:r>
              <a:rPr lang="tr-TR" dirty="0" err="1" smtClean="0"/>
              <a:t>vb</a:t>
            </a:r>
            <a:r>
              <a:rPr lang="tr-TR" dirty="0" smtClean="0"/>
              <a:t>… mikro ekonominin konusuna girer. Makro Ekonomi ve Turizm Makro ekonomi toplam büyüklüklerle ilgilenir. Bir bütün olarak ekonomiyi ve toplulaştırılmış ekonomik davranışları inceler. Milli gelir, enflasyon, dış ticaret, para arzı ve talebi, işsizlik gibi konular makro ekonomi içerisinde ele alınır. </a:t>
            </a:r>
            <a:endParaRPr lang="tr-TR" dirty="0"/>
          </a:p>
        </p:txBody>
      </p:sp>
    </p:spTree>
    <p:extLst>
      <p:ext uri="{BB962C8B-B14F-4D97-AF65-F5344CB8AC3E}">
        <p14:creationId xmlns:p14="http://schemas.microsoft.com/office/powerpoint/2010/main" val="3676676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Üretim İmkanları Eğrisi (Sınırı) Üretim imkanları eğrisi ekonominin önemli kavramlarından olan kıtlık, seçim (tercih) ve fırsat (alternatif) maliyet gibi temel kavramları açıklamada kullanılan önemli modeldir. Üretim teknolojisi ve kaynaklar veri/sabit iken üretilebilecek maksimum mal bileşimlerinin geometrik yerine üretim imkanları eğrisi (sınırı) denir. Üretim imkanları eğrisi mevcut toprak, emek, sermaye ve teknolojiyle ne kadar üretimde bulunulabileceğini ortaya koyar. Anlatımı kolaylaştırmak için bir ülkede sadece iki mal, buğday ve bilgisayar üretildiğini varsayalım. Bu ülke arzu ederse elindeki bütün imkanları buğday üretimine ayırabileceği gibi sadece bilgisayar üretimine de ayırabilir. Veya hem buğday hem de bilgisayar üretme kararı verebilir. Durumu şekil üzerinde inceleyelim: </a:t>
            </a:r>
            <a:endParaRPr lang="tr-TR" dirty="0"/>
          </a:p>
        </p:txBody>
      </p:sp>
    </p:spTree>
    <p:extLst>
      <p:ext uri="{BB962C8B-B14F-4D97-AF65-F5344CB8AC3E}">
        <p14:creationId xmlns:p14="http://schemas.microsoft.com/office/powerpoint/2010/main" val="3480337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Üretim imkanları eğrisinin orijine (başlangıç noktasına) içbükey olması, bir malın üretimi arttırıldıkça alternatif maliyetinin yükselmesi demektir. Bunun nedeni ise üretimde kullanılan kaynakların birbirinin yerini tam olarak tutamamalarıdır. Dolayısıyla ülke bir malın üretimini eşit birimler halinde arttırdıkça diğer malı gittikçe artan miktarda azaltmak zorundadır. Şekil 1’deki F gibi noktalar zamanla ülkenin üretim kapasitesi arttıkça ve ekonomi büyüdükçe üretim imkanları eğrisi üzerinde ya da içinde yer alabilir. Büyümenin başlıca üç ana kaynağı vardır:  Teknolojik ilerleme  Sermaye miktarındaki artış  Emek gücündeki artış.</a:t>
            </a:r>
            <a:endParaRPr lang="tr-TR" dirty="0"/>
          </a:p>
        </p:txBody>
      </p:sp>
    </p:spTree>
    <p:extLst>
      <p:ext uri="{BB962C8B-B14F-4D97-AF65-F5344CB8AC3E}">
        <p14:creationId xmlns:p14="http://schemas.microsoft.com/office/powerpoint/2010/main" val="3893345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Teknolojideki gelişmeyi ele alalım: Yeni sulama, gübreleme, </a:t>
            </a:r>
            <a:r>
              <a:rPr lang="tr-TR" dirty="0" err="1" smtClean="0"/>
              <a:t>vb</a:t>
            </a:r>
            <a:r>
              <a:rPr lang="tr-TR" dirty="0" smtClean="0"/>
              <a:t>… keşfedildiğini ve böylece topraktan elde edilecek çıktılarda önemli artışların olacağını varsayalım. </a:t>
            </a:r>
            <a:endParaRPr lang="tr-TR" dirty="0"/>
          </a:p>
        </p:txBody>
      </p:sp>
    </p:spTree>
    <p:extLst>
      <p:ext uri="{BB962C8B-B14F-4D97-AF65-F5344CB8AC3E}">
        <p14:creationId xmlns:p14="http://schemas.microsoft.com/office/powerpoint/2010/main" val="842310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Turizm ve Turist Kavramları Ekonomi tek başına bağımsız bir bilim dalı değildir. Hukuk, psikoloji, matematik, istatistik </a:t>
            </a:r>
            <a:r>
              <a:rPr lang="tr-TR" dirty="0" err="1" smtClean="0"/>
              <a:t>vb</a:t>
            </a:r>
            <a:r>
              <a:rPr lang="tr-TR" dirty="0" smtClean="0"/>
              <a:t>… bilim dallarıyla da yakından ilişkilidir. Turizm ile ilgili sektörlerde gerçekleşen ekonomik olayların analizinde turizm ekonomisinden faydalanılır. Boş zamana sahip kişilerin kendi isteklerine bağlı olarak maddi olmayan ihtiyaçlarının giderilmesi amacıyla bir yerden başka bir yere zamanı değerlendirmek, eğlenmek ve değişik deneyimler elde etmek için geçici yer değiştirmelerinin yarattığı sosyal ve ekonomik olaya “turizm” denir.</a:t>
            </a:r>
            <a:endParaRPr lang="tr-TR" dirty="0"/>
          </a:p>
        </p:txBody>
      </p:sp>
    </p:spTree>
    <p:extLst>
      <p:ext uri="{BB962C8B-B14F-4D97-AF65-F5344CB8AC3E}">
        <p14:creationId xmlns:p14="http://schemas.microsoft.com/office/powerpoint/2010/main" val="205747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Turizm Çeşitleri Turizm farklı amaçlarla gerçekleştirilir. Genel olarak sağlık turizmi, sosyal turizm (kitle) turizmi, dağ ve kış turizmi, öğrenci ve gençlik turizmi, üçüncü yaş turizmi, yat turizmi, dini turizm, bavul turizmi ve diğer turizm çeşitleri olmak üzere 9 çeşit turizmden bahsedebiliriz.  Sağlık turizmi; yalnız gezmek, görmek, eğlenmek, yeni yerler ve insanlar tanımak için değil aynı zamanda şifalı su kaynaklarından ve iklim tedavisinden de yararlanmak amacıyla gerçekleştirilir.  Sosyal turizm (kitle turizmi); gelir düzeyi, satın alma gücü düşük ya da sınırlı olan halk kitlelerinin turizm faaliyetinden yararlanabilmeleri için yapılan çalışmalar sosyal turizm kapsamında değerlendirilirler.  Dağ ve kış turizmi; sanayileşen ve hızla gelişen toplumlarda insanlar sağlıksız ortamlardan kurtulmak için nasıl yazın deniz </a:t>
            </a:r>
            <a:r>
              <a:rPr lang="tr-TR" dirty="0" err="1" smtClean="0"/>
              <a:t>vb</a:t>
            </a:r>
            <a:r>
              <a:rPr lang="tr-TR" dirty="0" smtClean="0"/>
              <a:t>… yerlere gidiyorlarsa kışın da karlı, dağlık, ormanlık bölgeleri tercih etmektedirler. Özellikle Orta ve Kuzey Avrupa ülkeleriyle, Amerika, Japonya ve Kanada’da bu türlü turizm yaygındır.</a:t>
            </a:r>
            <a:endParaRPr lang="tr-TR" dirty="0"/>
          </a:p>
        </p:txBody>
      </p:sp>
    </p:spTree>
    <p:extLst>
      <p:ext uri="{BB962C8B-B14F-4D97-AF65-F5344CB8AC3E}">
        <p14:creationId xmlns:p14="http://schemas.microsoft.com/office/powerpoint/2010/main" val="1051709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 Öğrenci ve gençlik turizmi, öğretim kurumlarının öğrenci ve öğretmenleriyle birlikte toplu bir şekilde gerçekleştirdikleri turistik gezilerdir.  Üçüncü yaş turizmi; 65 yaş ve üzerindeki kişilerin gerçekleştirdikleri turizm çeşididir. Bu kişiler gerek sağlık koşullarındaki iyileştirmeler gerekse de emekli olmalarından dolayı zamanlarını değerlendirmek istemektedirler. Özellikle sezon dışında (ilkbahar-sonbahar mevsimlerinde) ucuzluk ve tenhalık gibi sebeplerle turizm faaliyetine katılmaktadırlar.  Yat turizmi; deniz ve doğaya olan bağlılığın yanı sıra spor aktivitelerini de gerçekleştirmek için insanlar yat turizmini de tercih etmektedirler.  Dini turizm; inançları gereği insanların kutsal yerleri ziyaretleri dini turizmi oluşturur. Örneğin inandığı dinin liderinin yaşadığı toprakları görmek, bu yolla kutsal sayılan mabet, cami, türbe </a:t>
            </a:r>
            <a:r>
              <a:rPr lang="tr-TR" dirty="0" err="1" smtClean="0"/>
              <a:t>vb</a:t>
            </a:r>
            <a:r>
              <a:rPr lang="tr-TR" dirty="0" smtClean="0"/>
              <a:t>… yerleri ziyaret etmeleri dini turizm kapsamında değerlendirilir.  Bavul turizmi; 1990’lı yıllarda Doğu bloğu ülkelerinin dağılmasıyla bavul turizmi gündeme gelmiştir. </a:t>
            </a:r>
            <a:endParaRPr lang="tr-TR" dirty="0"/>
          </a:p>
        </p:txBody>
      </p:sp>
    </p:spTree>
    <p:extLst>
      <p:ext uri="{BB962C8B-B14F-4D97-AF65-F5344CB8AC3E}">
        <p14:creationId xmlns:p14="http://schemas.microsoft.com/office/powerpoint/2010/main" val="600562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Kendi ülkelerinde gümrükleri aşmak ve malı ilk elden alabilmek için ziyaretçilerin gittikleri ülkeden yüklüce miktarda ticari mal alarak, bavullar ile gümrükten geçirmeleri yoluyla yapılan turizm bavul turizmidir.  Diğer turizm çeşitleri de av turizmi, eko turizm, rafting turizmi ve eğlence turizmi olarak sayılabilir. </a:t>
            </a:r>
            <a:endParaRPr lang="tr-TR" dirty="0"/>
          </a:p>
        </p:txBody>
      </p:sp>
    </p:spTree>
    <p:extLst>
      <p:ext uri="{BB962C8B-B14F-4D97-AF65-F5344CB8AC3E}">
        <p14:creationId xmlns:p14="http://schemas.microsoft.com/office/powerpoint/2010/main" val="34314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Turist Nedir? Turizmin öznesi olup, turizm faaliyetine katılan, yön veren, sürekli yaşadığı yeri ticari kazanç dışı nedenlerle geçici olarak terk edip seyahat eden, konaklayan, psikolojik tatmin arayan, sınırlı harcama gücü ve zamanı ile tüketimde bulunan kişidir. Bir ülkeye çalışma, yerleşme, uzun süreli eğitim amacıyla gidenler, transit yolcular turist sayılmamaktadır. En az bir gece konaklama gerçekleştirmiş günü birlikçiler turist olarak kabul edilir. Ekonominin Bölümleri ve Turizm Ekonomisi Turizm ekonomisi turizm faaliyetinin meydana getirdiği ekonomik olayları, bunların sonuçlarını, turizmin doğrudan veya dolaylı olarak ekonomiye olan etkilerini ölçmektedir. Turizm, dünya ölçeğinde pek çok ülke ekonomisi üzerine önemli katkılar sağlayan ve bu yüzden giderek daha fazla ilgi gören ekonomik faaliyettir. Turizm sektörü, ekonomide katma değer oluşmasına sebep olmaktadır.</a:t>
            </a:r>
            <a:endParaRPr lang="tr-TR" dirty="0"/>
          </a:p>
        </p:txBody>
      </p:sp>
    </p:spTree>
    <p:extLst>
      <p:ext uri="{BB962C8B-B14F-4D97-AF65-F5344CB8AC3E}">
        <p14:creationId xmlns:p14="http://schemas.microsoft.com/office/powerpoint/2010/main" val="20956199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975</Words>
  <Application>Microsoft Office PowerPoint</Application>
  <PresentationFormat>Ekran Gösterisi (4:3)</PresentationFormat>
  <Paragraphs>10</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EDA</dc:creator>
  <cp:lastModifiedBy>Sinan</cp:lastModifiedBy>
  <cp:revision>2</cp:revision>
  <dcterms:created xsi:type="dcterms:W3CDTF">2020-10-14T07:32:13Z</dcterms:created>
  <dcterms:modified xsi:type="dcterms:W3CDTF">2020-11-08T15:33:18Z</dcterms:modified>
</cp:coreProperties>
</file>