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3" r:id="rId4"/>
    <p:sldId id="262" r:id="rId5"/>
    <p:sldId id="260" r:id="rId6"/>
    <p:sldId id="257" r:id="rId7"/>
    <p:sldId id="258" r:id="rId8"/>
    <p:sldId id="259"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B188EC73-8153-4474-9F7C-2340707A69A7}"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823EA05-92FB-42D5-B982-0DC9D88E313A}" type="slidenum">
              <a:rPr lang="tr-TR" smtClean="0"/>
              <a:t>‹#›</a:t>
            </a:fld>
            <a:endParaRPr lang="tr-TR"/>
          </a:p>
        </p:txBody>
      </p:sp>
    </p:spTree>
    <p:extLst>
      <p:ext uri="{BB962C8B-B14F-4D97-AF65-F5344CB8AC3E}">
        <p14:creationId xmlns:p14="http://schemas.microsoft.com/office/powerpoint/2010/main" val="25523429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188EC73-8153-4474-9F7C-2340707A69A7}"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823EA05-92FB-42D5-B982-0DC9D88E313A}" type="slidenum">
              <a:rPr lang="tr-TR" smtClean="0"/>
              <a:t>‹#›</a:t>
            </a:fld>
            <a:endParaRPr lang="tr-TR"/>
          </a:p>
        </p:txBody>
      </p:sp>
    </p:spTree>
    <p:extLst>
      <p:ext uri="{BB962C8B-B14F-4D97-AF65-F5344CB8AC3E}">
        <p14:creationId xmlns:p14="http://schemas.microsoft.com/office/powerpoint/2010/main" val="1711709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188EC73-8153-4474-9F7C-2340707A69A7}"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823EA05-92FB-42D5-B982-0DC9D88E313A}" type="slidenum">
              <a:rPr lang="tr-TR" smtClean="0"/>
              <a:t>‹#›</a:t>
            </a:fld>
            <a:endParaRPr lang="tr-TR"/>
          </a:p>
        </p:txBody>
      </p:sp>
    </p:spTree>
    <p:extLst>
      <p:ext uri="{BB962C8B-B14F-4D97-AF65-F5344CB8AC3E}">
        <p14:creationId xmlns:p14="http://schemas.microsoft.com/office/powerpoint/2010/main" val="823583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188EC73-8153-4474-9F7C-2340707A69A7}"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823EA05-92FB-42D5-B982-0DC9D88E313A}" type="slidenum">
              <a:rPr lang="tr-TR" smtClean="0"/>
              <a:t>‹#›</a:t>
            </a:fld>
            <a:endParaRPr lang="tr-TR"/>
          </a:p>
        </p:txBody>
      </p:sp>
    </p:spTree>
    <p:extLst>
      <p:ext uri="{BB962C8B-B14F-4D97-AF65-F5344CB8AC3E}">
        <p14:creationId xmlns:p14="http://schemas.microsoft.com/office/powerpoint/2010/main" val="1168552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B188EC73-8153-4474-9F7C-2340707A69A7}"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823EA05-92FB-42D5-B982-0DC9D88E313A}" type="slidenum">
              <a:rPr lang="tr-TR" smtClean="0"/>
              <a:t>‹#›</a:t>
            </a:fld>
            <a:endParaRPr lang="tr-TR"/>
          </a:p>
        </p:txBody>
      </p:sp>
    </p:spTree>
    <p:extLst>
      <p:ext uri="{BB962C8B-B14F-4D97-AF65-F5344CB8AC3E}">
        <p14:creationId xmlns:p14="http://schemas.microsoft.com/office/powerpoint/2010/main" val="1184785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188EC73-8153-4474-9F7C-2340707A69A7}"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823EA05-92FB-42D5-B982-0DC9D88E313A}" type="slidenum">
              <a:rPr lang="tr-TR" smtClean="0"/>
              <a:t>‹#›</a:t>
            </a:fld>
            <a:endParaRPr lang="tr-TR"/>
          </a:p>
        </p:txBody>
      </p:sp>
    </p:spTree>
    <p:extLst>
      <p:ext uri="{BB962C8B-B14F-4D97-AF65-F5344CB8AC3E}">
        <p14:creationId xmlns:p14="http://schemas.microsoft.com/office/powerpoint/2010/main" val="169810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188EC73-8153-4474-9F7C-2340707A69A7}" type="datetimeFigureOut">
              <a:rPr lang="tr-TR" smtClean="0"/>
              <a:t>21.11.2019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823EA05-92FB-42D5-B982-0DC9D88E313A}" type="slidenum">
              <a:rPr lang="tr-TR" smtClean="0"/>
              <a:t>‹#›</a:t>
            </a:fld>
            <a:endParaRPr lang="tr-TR"/>
          </a:p>
        </p:txBody>
      </p:sp>
    </p:spTree>
    <p:extLst>
      <p:ext uri="{BB962C8B-B14F-4D97-AF65-F5344CB8AC3E}">
        <p14:creationId xmlns:p14="http://schemas.microsoft.com/office/powerpoint/2010/main" val="25220505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188EC73-8153-4474-9F7C-2340707A69A7}" type="datetimeFigureOut">
              <a:rPr lang="tr-TR" smtClean="0"/>
              <a:t>21.11.2019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823EA05-92FB-42D5-B982-0DC9D88E313A}" type="slidenum">
              <a:rPr lang="tr-TR" smtClean="0"/>
              <a:t>‹#›</a:t>
            </a:fld>
            <a:endParaRPr lang="tr-TR"/>
          </a:p>
        </p:txBody>
      </p:sp>
    </p:spTree>
    <p:extLst>
      <p:ext uri="{BB962C8B-B14F-4D97-AF65-F5344CB8AC3E}">
        <p14:creationId xmlns:p14="http://schemas.microsoft.com/office/powerpoint/2010/main" val="5656759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188EC73-8153-4474-9F7C-2340707A69A7}" type="datetimeFigureOut">
              <a:rPr lang="tr-TR" smtClean="0"/>
              <a:t>21.11.2019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823EA05-92FB-42D5-B982-0DC9D88E313A}" type="slidenum">
              <a:rPr lang="tr-TR" smtClean="0"/>
              <a:t>‹#›</a:t>
            </a:fld>
            <a:endParaRPr lang="tr-TR"/>
          </a:p>
        </p:txBody>
      </p:sp>
    </p:spTree>
    <p:extLst>
      <p:ext uri="{BB962C8B-B14F-4D97-AF65-F5344CB8AC3E}">
        <p14:creationId xmlns:p14="http://schemas.microsoft.com/office/powerpoint/2010/main" val="22329582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188EC73-8153-4474-9F7C-2340707A69A7}"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823EA05-92FB-42D5-B982-0DC9D88E313A}" type="slidenum">
              <a:rPr lang="tr-TR" smtClean="0"/>
              <a:t>‹#›</a:t>
            </a:fld>
            <a:endParaRPr lang="tr-TR"/>
          </a:p>
        </p:txBody>
      </p:sp>
    </p:spTree>
    <p:extLst>
      <p:ext uri="{BB962C8B-B14F-4D97-AF65-F5344CB8AC3E}">
        <p14:creationId xmlns:p14="http://schemas.microsoft.com/office/powerpoint/2010/main" val="1847544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188EC73-8153-4474-9F7C-2340707A69A7}"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823EA05-92FB-42D5-B982-0DC9D88E313A}" type="slidenum">
              <a:rPr lang="tr-TR" smtClean="0"/>
              <a:t>‹#›</a:t>
            </a:fld>
            <a:endParaRPr lang="tr-TR"/>
          </a:p>
        </p:txBody>
      </p:sp>
    </p:spTree>
    <p:extLst>
      <p:ext uri="{BB962C8B-B14F-4D97-AF65-F5344CB8AC3E}">
        <p14:creationId xmlns:p14="http://schemas.microsoft.com/office/powerpoint/2010/main" val="1301389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88EC73-8153-4474-9F7C-2340707A69A7}" type="datetimeFigureOut">
              <a:rPr lang="tr-TR" smtClean="0"/>
              <a:t>21.11.2019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23EA05-92FB-42D5-B982-0DC9D88E313A}" type="slidenum">
              <a:rPr lang="tr-TR" smtClean="0"/>
              <a:t>‹#›</a:t>
            </a:fld>
            <a:endParaRPr lang="tr-TR"/>
          </a:p>
        </p:txBody>
      </p:sp>
    </p:spTree>
    <p:extLst>
      <p:ext uri="{BB962C8B-B14F-4D97-AF65-F5344CB8AC3E}">
        <p14:creationId xmlns:p14="http://schemas.microsoft.com/office/powerpoint/2010/main" val="24830987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b="1" dirty="0"/>
              <a:t>Klasik Dönemde Osmanlılarda Sancak Yönetimi ve Sancakbeyi</a:t>
            </a:r>
            <a:r>
              <a:rPr lang="tr-TR" dirty="0"/>
              <a:t/>
            </a:r>
            <a:br>
              <a:rPr lang="tr-TR" dirty="0"/>
            </a:b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5190016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t>Türkçe bir kelime olan sancak, sözlükte </a:t>
            </a:r>
            <a:r>
              <a:rPr lang="tr-TR" i="1" dirty="0"/>
              <a:t>ucu sivri direk üzerinde olan bayrak</a:t>
            </a:r>
            <a:r>
              <a:rPr lang="tr-TR" b="1" i="1" dirty="0"/>
              <a:t> </a:t>
            </a:r>
            <a:r>
              <a:rPr lang="tr-TR" dirty="0"/>
              <a:t>anlamında olup, Arapçası </a:t>
            </a:r>
            <a:r>
              <a:rPr lang="tr-TR" i="1" dirty="0" err="1"/>
              <a:t>livâ</a:t>
            </a:r>
            <a:r>
              <a:rPr lang="tr-TR" dirty="0" err="1"/>
              <a:t>’dır</a:t>
            </a:r>
            <a:r>
              <a:rPr lang="tr-TR" dirty="0"/>
              <a:t>. Bayrak kelimesi ile aşağı yukarı aynı anlama gelen sancak, savaşlarda taşınan ve bir hükümdar ya da komutanın hakimiyetini sembolize eden bayrağa denmektedir. Türk tarihinde tuğ ve davul ile birlikte zikredilen sancak, aynı zamanda hükümdarın önemli hakimiyet sembolleri arasında yer almaktadır.</a:t>
            </a:r>
          </a:p>
          <a:p>
            <a:r>
              <a:rPr lang="tr-TR" dirty="0"/>
              <a:t>Savaşlarda, hükümdarı temsil eden askerî komutanlar; sancakbeyleri ve </a:t>
            </a:r>
            <a:r>
              <a:rPr lang="tr-TR" dirty="0" err="1"/>
              <a:t>beylerbeyileri</a:t>
            </a:r>
            <a:r>
              <a:rPr lang="tr-TR" dirty="0"/>
              <a:t> sancak taşıyabilirlerdi. İşte bu yüzden başlangıçta, savaşlarda komutanlarca taşınan ve hükümdar tarafından verilmiş olan ve onun hakimiyetini belirten bir sembol olan sancak, sonradan coğrafî ve idarî bakımdan belirli bir bölgeyi ifade eder hale gelmiştir. Bu gelişme Osmanlı Devleti’nin kuruluşu ve gelişmesine paralel olarak meydana gelmiş olmalıdır. Fakat kelime, hem hakimiyeti sembolize eden bayrak hem de komuta ve idare anlamında kullanıla gelmiştir.</a:t>
            </a:r>
          </a:p>
          <a:p>
            <a:endParaRPr lang="tr-TR" dirty="0"/>
          </a:p>
        </p:txBody>
      </p:sp>
    </p:spTree>
    <p:extLst>
      <p:ext uri="{BB962C8B-B14F-4D97-AF65-F5344CB8AC3E}">
        <p14:creationId xmlns:p14="http://schemas.microsoft.com/office/powerpoint/2010/main" val="25868314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a:t>Uç beyliği olduğu zamanlarda Osmanlı ülkesi, bir Hünkâr Sancağı ile şehzadelerin yönetimine bırakılan sancaklara bölünmüştü. Ancak Osmanlı topraklarının Balkanlar’da hızla genişlemesi üzerine, denetimi elde tutabilmek için, bütün sancakbeylerinin başına bir beylerbeyi atanmış ve 1362’de ilk </a:t>
            </a:r>
            <a:r>
              <a:rPr lang="tr-TR" dirty="0" err="1"/>
              <a:t>beylerbeyilik</a:t>
            </a:r>
            <a:r>
              <a:rPr lang="tr-TR" dirty="0"/>
              <a:t> olan Rumeli </a:t>
            </a:r>
            <a:r>
              <a:rPr lang="tr-TR" dirty="0" err="1"/>
              <a:t>Beylerbeyiliği</a:t>
            </a:r>
            <a:r>
              <a:rPr lang="tr-TR" dirty="0"/>
              <a:t> kurulmuştu. Daha sonraki dönemlerde imparatorluk topraklarının genişlemesi üzerine sancak sayısının arttığı, buna paralel olarak da sancaklardan oluşan </a:t>
            </a:r>
            <a:r>
              <a:rPr lang="tr-TR" dirty="0" err="1"/>
              <a:t>beylerbeyiliklerin</a:t>
            </a:r>
            <a:r>
              <a:rPr lang="tr-TR" dirty="0"/>
              <a:t> sayısında da artış olduğu görülmektedir. İmparatorluktaki sancakların toplamı hakkında bir fikir vermek üzere yapılan tahminden 16. yüzyıl sonlarında 30-32 </a:t>
            </a:r>
            <a:r>
              <a:rPr lang="tr-TR" dirty="0" err="1"/>
              <a:t>eyâlette</a:t>
            </a:r>
            <a:r>
              <a:rPr lang="tr-TR" dirty="0"/>
              <a:t> 500, 19. yüzyıl başlarında ise 25 </a:t>
            </a:r>
            <a:r>
              <a:rPr lang="tr-TR" dirty="0" err="1"/>
              <a:t>eyâlette</a:t>
            </a:r>
            <a:r>
              <a:rPr lang="tr-TR" dirty="0"/>
              <a:t> 290 kadar sancağın olduğu söylenebilir.</a:t>
            </a:r>
          </a:p>
          <a:p>
            <a:r>
              <a:rPr lang="tr-TR" dirty="0"/>
              <a:t>Osmanlılarda taşrada en büyük yönetim birimi olan </a:t>
            </a:r>
            <a:r>
              <a:rPr lang="tr-TR" dirty="0" err="1"/>
              <a:t>beylerbeyilikler</a:t>
            </a:r>
            <a:r>
              <a:rPr lang="tr-TR" dirty="0"/>
              <a:t> taşradaki temel yönetim birimi olan sancaklardan meydana gelmekteydi Her </a:t>
            </a:r>
            <a:r>
              <a:rPr lang="tr-TR" dirty="0" err="1"/>
              <a:t>beylerbeyilik</a:t>
            </a:r>
            <a:r>
              <a:rPr lang="tr-TR" dirty="0"/>
              <a:t> muhtelif sayıda sancaktan oluşmaktaydı. Kanuni Sultan Süleyman’ın ilk hükümdarlık yıllarında Rumeli </a:t>
            </a:r>
            <a:r>
              <a:rPr lang="tr-TR" dirty="0" err="1"/>
              <a:t>Beylerbeyiliği’nde</a:t>
            </a:r>
            <a:r>
              <a:rPr lang="tr-TR" dirty="0"/>
              <a:t> 33, Anadolu </a:t>
            </a:r>
            <a:r>
              <a:rPr lang="tr-TR" dirty="0" err="1"/>
              <a:t>Beylerbeyiliği’nde</a:t>
            </a:r>
            <a:r>
              <a:rPr lang="tr-TR" dirty="0"/>
              <a:t> 34, Karaman </a:t>
            </a:r>
            <a:r>
              <a:rPr lang="tr-TR" dirty="0" err="1"/>
              <a:t>Beylerbeyiliği’nde</a:t>
            </a:r>
            <a:r>
              <a:rPr lang="tr-TR" dirty="0"/>
              <a:t> 8, Rum </a:t>
            </a:r>
            <a:r>
              <a:rPr lang="tr-TR" dirty="0" err="1"/>
              <a:t>Beylerbeyiliği’nde</a:t>
            </a:r>
            <a:r>
              <a:rPr lang="tr-TR" dirty="0"/>
              <a:t> ise 5 sancak yer almaktaydı.</a:t>
            </a:r>
          </a:p>
          <a:p>
            <a:endParaRPr lang="tr-TR" dirty="0"/>
          </a:p>
        </p:txBody>
      </p:sp>
    </p:spTree>
    <p:extLst>
      <p:ext uri="{BB962C8B-B14F-4D97-AF65-F5344CB8AC3E}">
        <p14:creationId xmlns:p14="http://schemas.microsoft.com/office/powerpoint/2010/main" val="2921245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a:t>Başlangıçtan itibaren sancak, imparatorluğun temel yönetim birimiydi.</a:t>
            </a:r>
            <a:r>
              <a:rPr lang="tr-TR" b="1" dirty="0"/>
              <a:t> </a:t>
            </a:r>
            <a:r>
              <a:rPr lang="tr-TR" dirty="0"/>
              <a:t>İlk zamanlar askerî yönü, devletin giriştiği aralıksız fetih hareketleri nedeniyle ağır basmış, daha sonraları idarî ve askerî yönleri beraber yürümüştür. Osmanlı idarî taksimatında sancağın temel yönetim birimi olduğunu uygulamadan anlamak mümkündür. Metin Kunt, Tahrir defterlerinin sancak esas alınarak düzenlenmesi, </a:t>
            </a:r>
            <a:r>
              <a:rPr lang="tr-TR" dirty="0" err="1"/>
              <a:t>kanunnâmelerin</a:t>
            </a:r>
            <a:r>
              <a:rPr lang="tr-TR" dirty="0"/>
              <a:t> sancağı esas alması, sipahinin genellikle tımarının bulunduğu sancakta oturma zorunluluğunun bulunması ve </a:t>
            </a:r>
            <a:r>
              <a:rPr lang="tr-TR" dirty="0" err="1"/>
              <a:t>reâyânın</a:t>
            </a:r>
            <a:r>
              <a:rPr lang="tr-TR" dirty="0"/>
              <a:t> suç işlediğinde kendi sancağında yargılanması ve cezalandırılması özelliklerinden hareketle sancağın temel yönetim birimi olduğunu belirtmektedir.</a:t>
            </a:r>
          </a:p>
          <a:p>
            <a:r>
              <a:rPr lang="tr-TR" dirty="0"/>
              <a:t>Sancaklara sancakbeyi olarak, merkezden sarayın </a:t>
            </a:r>
            <a:r>
              <a:rPr lang="tr-TR" dirty="0" err="1"/>
              <a:t>Bîrûn</a:t>
            </a:r>
            <a:r>
              <a:rPr lang="tr-TR" dirty="0"/>
              <a:t> ve Enderun görevlilerinden, kapıkulundan veya taşrada alaybeyi, defter </a:t>
            </a:r>
            <a:r>
              <a:rPr lang="tr-TR" dirty="0" err="1"/>
              <a:t>kethüdâsı</a:t>
            </a:r>
            <a:r>
              <a:rPr lang="tr-TR" dirty="0"/>
              <a:t>, tımar veya hazine defterdarlarından ya da sancakbeylerinin oğulları veya yakınlarından birinin tayin edildiği bilinmektedir. Sancakbeylerinin genelde bir yıl ile üç yıl arasında görev yaptıkları, görevden alındıklarında ise bir-iki yıl bekledikleri, sonra tekrar başka bir sancağa veya </a:t>
            </a:r>
            <a:r>
              <a:rPr lang="tr-TR" dirty="0" err="1"/>
              <a:t>beylerbeyiliğe</a:t>
            </a:r>
            <a:r>
              <a:rPr lang="tr-TR" dirty="0"/>
              <a:t> atandıkları görülmektedir. </a:t>
            </a:r>
          </a:p>
          <a:p>
            <a:r>
              <a:rPr lang="tr-TR" dirty="0"/>
              <a:t>Tahrir, Osmanlıların periyodik olarak nüfusu, araziyi ve diğer gelir kaynaklarını sayım yöntemine verilen isimdir. Sancak bazında yapılan bu sayımların yazıldığı </a:t>
            </a:r>
            <a:r>
              <a:rPr lang="tr-TR" dirty="0" err="1"/>
              <a:t>derfterlere</a:t>
            </a:r>
            <a:r>
              <a:rPr lang="tr-TR" dirty="0"/>
              <a:t> ise </a:t>
            </a:r>
            <a:r>
              <a:rPr lang="tr-TR" i="1" dirty="0"/>
              <a:t>Tahrir defteri</a:t>
            </a:r>
            <a:r>
              <a:rPr lang="tr-TR" dirty="0"/>
              <a:t> denirdi. Her sancağın sayımı ayrı yapılır ve Tahrir defteri ayrı düzenlenirdi. Sancaktaki gelir kaynaklarının ayrıntılı olarak kaydedildiği Tahrir defterlerine </a:t>
            </a:r>
            <a:r>
              <a:rPr lang="tr-TR" i="1" dirty="0"/>
              <a:t>Mufassal defter</a:t>
            </a:r>
            <a:r>
              <a:rPr lang="tr-TR" dirty="0"/>
              <a:t>, gelir kaynaklarının sadece askerî kesim içindeki dağılımının kayda geçirildiği defterlere ise </a:t>
            </a:r>
            <a:r>
              <a:rPr lang="tr-TR" i="1" dirty="0"/>
              <a:t>İcmal defteri</a:t>
            </a:r>
            <a:r>
              <a:rPr lang="tr-TR" dirty="0"/>
              <a:t> denirdi. Mufassal defterlerin başında sancağın </a:t>
            </a:r>
            <a:r>
              <a:rPr lang="tr-TR" dirty="0" err="1"/>
              <a:t>kanunnâmesi</a:t>
            </a:r>
            <a:r>
              <a:rPr lang="tr-TR" dirty="0"/>
              <a:t> yer alırdı </a:t>
            </a:r>
            <a:endParaRPr lang="tr-TR" dirty="0"/>
          </a:p>
        </p:txBody>
      </p:sp>
    </p:spTree>
    <p:extLst>
      <p:ext uri="{BB962C8B-B14F-4D97-AF65-F5344CB8AC3E}">
        <p14:creationId xmlns:p14="http://schemas.microsoft.com/office/powerpoint/2010/main" val="19574496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a:t>16. yüzyıl sonlarına kadar şehzadelerin yönetim tecrübesi kazanmaları için bazı sancaklara sancakbeyi olarak atandığı görülmektedir. Şehzadelerin </a:t>
            </a:r>
            <a:r>
              <a:rPr lang="tr-TR" dirty="0" err="1"/>
              <a:t>lalâları</a:t>
            </a:r>
            <a:r>
              <a:rPr lang="tr-TR" dirty="0"/>
              <a:t> eşliğinde görev yaptıkları bu sancaklara </a:t>
            </a:r>
            <a:r>
              <a:rPr lang="tr-TR" i="1" dirty="0"/>
              <a:t>Şehzade Sancağı</a:t>
            </a:r>
            <a:r>
              <a:rPr lang="tr-TR" dirty="0"/>
              <a:t> denilmekteydi. Fatih Sultan Mehmet zamanında Manisa (Saruhan), Amasya, Konya, II. Bayezid döneminde Kastamonu, Sinop, Muğla, Antalya, Çankırı (</a:t>
            </a:r>
            <a:r>
              <a:rPr lang="tr-TR" dirty="0" err="1"/>
              <a:t>Kangırı</a:t>
            </a:r>
            <a:r>
              <a:rPr lang="tr-TR" dirty="0"/>
              <a:t>), Kefe, Trabzon, Akşehir ve Şarki </a:t>
            </a:r>
            <a:r>
              <a:rPr lang="tr-TR" dirty="0" err="1"/>
              <a:t>Karahisar</a:t>
            </a:r>
            <a:r>
              <a:rPr lang="tr-TR" dirty="0"/>
              <a:t> bu tür sancaklardı. Bunlar eski Beylikler döneminden kalma şehirler ve çevresinden oluşmaktaydı.</a:t>
            </a:r>
          </a:p>
          <a:p>
            <a:r>
              <a:rPr lang="tr-TR" dirty="0"/>
              <a:t>Sancakbeylerinin askerî ve idarî olmak üzere iki temel görevi vardı. Askerî görevi olarak sancağındaki tımarlı sipahiler ile daima hazır bir asker olan sancakbeyi, çağırıldığında bağlı bulunduğu </a:t>
            </a:r>
            <a:r>
              <a:rPr lang="tr-TR" dirty="0" err="1"/>
              <a:t>eyâletin</a:t>
            </a:r>
            <a:r>
              <a:rPr lang="tr-TR" dirty="0"/>
              <a:t> </a:t>
            </a:r>
            <a:r>
              <a:rPr lang="tr-TR" dirty="0" err="1"/>
              <a:t>beylerbeyisi</a:t>
            </a:r>
            <a:r>
              <a:rPr lang="tr-TR" dirty="0"/>
              <a:t> ile birlikte sefere katılmak zorundaydı. İdarî görevi ise sancağını yönetmek ve sancağında yaşayan </a:t>
            </a:r>
            <a:r>
              <a:rPr lang="tr-TR" dirty="0" err="1"/>
              <a:t>reâyânın</a:t>
            </a:r>
            <a:r>
              <a:rPr lang="tr-TR" dirty="0"/>
              <a:t> güvenliğini, huzur ve asayişini sağlamaktı. Şehrin düzenini sağlamak, adaleti temin etmek, suçluları cezalandırmak, dine ve kanunlara aykırı durumları önlemekle de görevli sancakbeyi, kadı ile birlikte ortaklaşa olarak bu görevlerini yerine getirmekteydi.</a:t>
            </a:r>
          </a:p>
          <a:p>
            <a:endParaRPr lang="tr-TR" dirty="0"/>
          </a:p>
        </p:txBody>
      </p:sp>
    </p:spTree>
    <p:extLst>
      <p:ext uri="{BB962C8B-B14F-4D97-AF65-F5344CB8AC3E}">
        <p14:creationId xmlns:p14="http://schemas.microsoft.com/office/powerpoint/2010/main" val="7618156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Sancakbeyleri, önceleri belirli bir bölgedeki </a:t>
            </a:r>
            <a:r>
              <a:rPr lang="tr-TR" dirty="0" err="1"/>
              <a:t>timarlı</a:t>
            </a:r>
            <a:r>
              <a:rPr lang="tr-TR" dirty="0"/>
              <a:t> sipahilerin komutanı olarak ortaya çıkmış, daha sonra bu bölgenin idarî özellikler kazanmasıyla gelişen idarî mekanizmanın da başına geçmiştir. </a:t>
            </a:r>
            <a:r>
              <a:rPr lang="tr-TR" dirty="0" err="1"/>
              <a:t>Ehl</a:t>
            </a:r>
            <a:r>
              <a:rPr lang="tr-TR" dirty="0"/>
              <a:t>-i örf sınıfından olan sancakbeyleri, sancakta padişahın yürütme gücünü temsil eden en yüksek yöneticiydi. Ancak sancakbeylerinin yetki ve otoriteleri, bağlı bulundukları </a:t>
            </a:r>
            <a:r>
              <a:rPr lang="tr-TR" dirty="0" err="1"/>
              <a:t>beylerbeyileri</a:t>
            </a:r>
            <a:r>
              <a:rPr lang="tr-TR" dirty="0"/>
              <a:t> ve doğrudan doğruya merkezden emir alan kadılar vasıtasıyla sınırlandırılmıştır. Bu suretle Osmanlılar, taşra yönetiminde kuvvetler ayırımını korumuşlar ve denge siyasetini uygulamışlardır.</a:t>
            </a:r>
          </a:p>
          <a:p>
            <a:r>
              <a:rPr lang="tr-TR" dirty="0"/>
              <a:t>Devlet tarafından kendilerine ayrılan </a:t>
            </a:r>
            <a:r>
              <a:rPr lang="tr-TR" dirty="0" err="1"/>
              <a:t>hâs</a:t>
            </a:r>
            <a:r>
              <a:rPr lang="tr-TR" dirty="0"/>
              <a:t> gelirlerini görevleri süresince tasarruflarında bulunduran sancakbeyleri, en az 200.000 akçeden başlamak üzere 500.000-600.000 akçeye kadar varan </a:t>
            </a:r>
            <a:r>
              <a:rPr lang="tr-TR" dirty="0" err="1"/>
              <a:t>hâsları</a:t>
            </a:r>
            <a:r>
              <a:rPr lang="tr-TR" dirty="0"/>
              <a:t> tasarruf etmekteydiler. Protokolde </a:t>
            </a:r>
            <a:r>
              <a:rPr lang="tr-TR" dirty="0" err="1"/>
              <a:t>hâsları</a:t>
            </a:r>
            <a:r>
              <a:rPr lang="tr-TR" dirty="0"/>
              <a:t> yüksek olan sancakbeyi diğerlerinden önde gelirdi. Sancakbeylerinin </a:t>
            </a:r>
            <a:r>
              <a:rPr lang="tr-TR" dirty="0" err="1"/>
              <a:t>hâsları</a:t>
            </a:r>
            <a:r>
              <a:rPr lang="tr-TR" dirty="0"/>
              <a:t> dışında başka gelir kaynakları da vardı. Sancakbeyleri, </a:t>
            </a:r>
            <a:r>
              <a:rPr lang="tr-TR" dirty="0" err="1"/>
              <a:t>hâslarının</a:t>
            </a:r>
            <a:r>
              <a:rPr lang="tr-TR" dirty="0"/>
              <a:t> her beş bin akçesi için bir </a:t>
            </a:r>
            <a:r>
              <a:rPr lang="tr-TR" dirty="0" err="1"/>
              <a:t>cebelüyü</a:t>
            </a:r>
            <a:r>
              <a:rPr lang="tr-TR" dirty="0"/>
              <a:t> (zırhlı asker) sefer sırasında beraberinde götürmek zorundaydılar. </a:t>
            </a:r>
          </a:p>
          <a:p>
            <a:r>
              <a:rPr lang="tr-TR" dirty="0"/>
              <a:t>Beylerbeyleri ve sancakbeyleri sefere gittikleri zaman </a:t>
            </a:r>
            <a:r>
              <a:rPr lang="tr-TR" dirty="0" err="1"/>
              <a:t>eyâlet</a:t>
            </a:r>
            <a:r>
              <a:rPr lang="tr-TR" dirty="0"/>
              <a:t> ve sancağın yönetimi için yerlerine bir vekil bırakırlardı..</a:t>
            </a:r>
            <a:r>
              <a:rPr lang="tr-TR" dirty="0" err="1"/>
              <a:t>Eyâlet</a:t>
            </a:r>
            <a:r>
              <a:rPr lang="tr-TR" dirty="0"/>
              <a:t> ve sancakta vekil olarak yönetimi elinde bulunduran bu kişilere zamanla </a:t>
            </a:r>
            <a:r>
              <a:rPr lang="tr-TR" i="1" dirty="0"/>
              <a:t>müsellim </a:t>
            </a:r>
            <a:r>
              <a:rPr lang="tr-TR" dirty="0"/>
              <a:t>ve</a:t>
            </a:r>
            <a:r>
              <a:rPr lang="tr-TR" i="1" dirty="0"/>
              <a:t> mütesellim </a:t>
            </a:r>
            <a:r>
              <a:rPr lang="tr-TR" dirty="0"/>
              <a:t>denilmeye başlanmıştır</a:t>
            </a:r>
            <a:endParaRPr lang="tr-TR" dirty="0"/>
          </a:p>
        </p:txBody>
      </p:sp>
    </p:spTree>
    <p:extLst>
      <p:ext uri="{BB962C8B-B14F-4D97-AF65-F5344CB8AC3E}">
        <p14:creationId xmlns:p14="http://schemas.microsoft.com/office/powerpoint/2010/main" val="34161140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Osmanlı İmparatorluğu’nda temel yönetim birimi olan sancaklar, tımar nahiyesi</a:t>
            </a:r>
            <a:r>
              <a:rPr lang="tr-TR" b="1" dirty="0"/>
              <a:t> </a:t>
            </a:r>
            <a:r>
              <a:rPr lang="tr-TR" dirty="0"/>
              <a:t>diye bilinen birimlere ayrılmıştı. Yöneticisi subaşı olan birkaç tımar nahiyesi, bir araya gelerek sancağı oluştururdu. Sancak ve </a:t>
            </a:r>
            <a:r>
              <a:rPr lang="tr-TR" dirty="0" err="1"/>
              <a:t>eyâlette</a:t>
            </a:r>
            <a:r>
              <a:rPr lang="tr-TR" dirty="0"/>
              <a:t>, sancakbeyi ve beylerbeyinin en önemli yardımcılarından biri olan subaşı, kamu düzenini sağlar, kamu suçu işleyenleri kadı huzuruna götürerek, onun verdiği hükme göre cezalandırırdı. Kendileri kasabalarda oturan ve </a:t>
            </a:r>
            <a:r>
              <a:rPr lang="tr-TR" dirty="0" err="1"/>
              <a:t>zeâmet</a:t>
            </a:r>
            <a:r>
              <a:rPr lang="tr-TR" dirty="0"/>
              <a:t> tasarruf eden subaşılar, ayrıca bölgelerindeki köylerde oturan sipahilerin komutanlarıydı. Her </a:t>
            </a:r>
            <a:r>
              <a:rPr lang="tr-TR" dirty="0" err="1"/>
              <a:t>subaşılığın</a:t>
            </a:r>
            <a:r>
              <a:rPr lang="tr-TR" dirty="0"/>
              <a:t> büyükçe bir köyünde, sipahileri sefer için örgütleyen ve subaşının bayrağı altında toplayan </a:t>
            </a:r>
            <a:r>
              <a:rPr lang="tr-TR" i="1" dirty="0"/>
              <a:t>çeribaşı </a:t>
            </a:r>
            <a:r>
              <a:rPr lang="tr-TR" dirty="0"/>
              <a:t>veya </a:t>
            </a:r>
            <a:r>
              <a:rPr lang="tr-TR" i="1" dirty="0" err="1"/>
              <a:t>çerisürücüsü</a:t>
            </a:r>
            <a:r>
              <a:rPr lang="tr-TR" i="1" dirty="0"/>
              <a:t> </a:t>
            </a:r>
            <a:r>
              <a:rPr lang="tr-TR" dirty="0"/>
              <a:t>adlı bir görevli olurdu. Sancağın tüm tımarlı sipahilerinin üzerinde bir </a:t>
            </a:r>
            <a:r>
              <a:rPr lang="tr-TR" i="1" dirty="0"/>
              <a:t>alaybeyi </a:t>
            </a:r>
            <a:r>
              <a:rPr lang="tr-TR" dirty="0"/>
              <a:t>bulunurdu. Genellikle </a:t>
            </a:r>
            <a:r>
              <a:rPr lang="tr-TR" dirty="0" err="1"/>
              <a:t>zeâmet</a:t>
            </a:r>
            <a:r>
              <a:rPr lang="tr-TR" dirty="0"/>
              <a:t> tasarruf eden ve sancaktaki tımarlı sipahilerin sancakbeyinden sonraki en üst komutanı olan alaybeyi, barış zamanı sancakta asayişin sağlanması için sancakbeyine yardımcı olur, savaş zamanı ise sancaktaki tımarlı sipahi ve </a:t>
            </a:r>
            <a:r>
              <a:rPr lang="tr-TR" dirty="0" err="1"/>
              <a:t>cebelüleri</a:t>
            </a:r>
            <a:r>
              <a:rPr lang="tr-TR" dirty="0"/>
              <a:t> kendi bayrağı altında toplayarak sancakbeyinin komutasına sevk ederdi.</a:t>
            </a:r>
          </a:p>
          <a:p>
            <a:r>
              <a:rPr lang="tr-TR" dirty="0" err="1"/>
              <a:t>Ehl</a:t>
            </a:r>
            <a:r>
              <a:rPr lang="tr-TR" dirty="0"/>
              <a:t>-i örf sınıfına mensup ve </a:t>
            </a:r>
            <a:r>
              <a:rPr lang="tr-TR" i="1" dirty="0"/>
              <a:t>bey</a:t>
            </a:r>
            <a:r>
              <a:rPr lang="tr-TR" dirty="0"/>
              <a:t> (</a:t>
            </a:r>
            <a:r>
              <a:rPr lang="tr-TR" dirty="0" err="1"/>
              <a:t>zaîm</a:t>
            </a:r>
            <a:r>
              <a:rPr lang="tr-TR" dirty="0"/>
              <a:t>) unvanını taşıyan subaşının emrinde sancakta ayrıca, asesbaşı ve asesler </a:t>
            </a:r>
            <a:r>
              <a:rPr lang="tr-TR" dirty="0" err="1"/>
              <a:t>kethüdâsı</a:t>
            </a:r>
            <a:r>
              <a:rPr lang="tr-TR" dirty="0"/>
              <a:t> ile aseslerden oluşan bugünkü kır polisine benzer etkili bir güvenlik gücü vardı. Subaşı, kendisine bağlı asesbaşı ve asesler ile birlikte, hem asayişi sağlar hem de birtakım vergileri toplardı.</a:t>
            </a:r>
          </a:p>
          <a:p>
            <a:endParaRPr lang="tr-TR" dirty="0"/>
          </a:p>
        </p:txBody>
      </p:sp>
    </p:spTree>
    <p:extLst>
      <p:ext uri="{BB962C8B-B14F-4D97-AF65-F5344CB8AC3E}">
        <p14:creationId xmlns:p14="http://schemas.microsoft.com/office/powerpoint/2010/main" val="26163951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a:t>Osmanlı yönetimi, Doğu ve Güneydoğu Anadolu bölgesinin fethinden sonra buralarda idarî teşkilatlanmayı yaparken, bölgenin coğrafî özelliklerini, siyasî ve sosyal yapısını dikkate almış ve imparatorluğun diğer bölgelerindeki sancaklara göre farklı bir teşkilatlanmaya gitmiştir. Bölgede feodal yapının da hakim olması nedeniyle buralarda </a:t>
            </a:r>
            <a:r>
              <a:rPr lang="tr-TR" i="1" dirty="0"/>
              <a:t>yurtluk-ocaklık</a:t>
            </a:r>
            <a:r>
              <a:rPr lang="tr-TR" dirty="0"/>
              <a:t> sistemini uygulamıştır. Yurtluk-ocaklık sancaklar, bölgenin fethi sırasında hizmet ve itaatlerinden dolayı eski sahiplerine verilmiş ve sancakbeyliği belli bir ailenin elinde bulunan sancaklardı. Bu tip sancaklarda sancakbeyi genellikle ölünceye kadar görev yapmaktaydı. Fakat bir kusuru veya suçu görüldüğünde ya da öldüğünde, yerine kardeşlerinden veya oğullarından biri atanabilmekteydi. Bu sancaklarda klasik sancaklarda olduğu gibi tımar sistemi uygulanmaktaydı. Ancak sancakbeyliğini elinde bulunduran ailenin üyelerine bazı imtiyazlı </a:t>
            </a:r>
            <a:r>
              <a:rPr lang="tr-TR" dirty="0" err="1"/>
              <a:t>zeâmet</a:t>
            </a:r>
            <a:r>
              <a:rPr lang="tr-TR" dirty="0"/>
              <a:t> ve tımarlar verildiği görülmektedir. Ayrıca sancakbeyleri kendilerine ayrılan </a:t>
            </a:r>
            <a:r>
              <a:rPr lang="tr-TR" dirty="0" err="1"/>
              <a:t>hâsları</a:t>
            </a:r>
            <a:r>
              <a:rPr lang="tr-TR" dirty="0"/>
              <a:t> tasarruf etmekte, üzerlerine düşen vergileri ödemekte ve sefer zamanında sancağındaki sipahiler ile birlikte savaşa katılmaktaydı. Bu beylerin diğer sancakbeylerinden tek farkı, atamalarda aynı aile fertleri arasından birisinin göreve getirilmiş olmasıdır</a:t>
            </a:r>
            <a:r>
              <a:rPr lang="tr-TR" b="1" dirty="0"/>
              <a:t>.</a:t>
            </a:r>
            <a:r>
              <a:rPr lang="tr-TR" dirty="0"/>
              <a:t> </a:t>
            </a:r>
            <a:endParaRPr lang="tr-TR" dirty="0"/>
          </a:p>
        </p:txBody>
      </p:sp>
    </p:spTree>
    <p:extLst>
      <p:ext uri="{BB962C8B-B14F-4D97-AF65-F5344CB8AC3E}">
        <p14:creationId xmlns:p14="http://schemas.microsoft.com/office/powerpoint/2010/main" val="1196389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Ayrıca Doğu Anadolu’da aşiret bağlarının kuvvetli olduğu yerlerde özel statüye sahip başka sancaklar da vardı. </a:t>
            </a:r>
            <a:r>
              <a:rPr lang="tr-TR" i="1" dirty="0"/>
              <a:t>Hükümet</a:t>
            </a:r>
            <a:r>
              <a:rPr lang="tr-TR" dirty="0"/>
              <a:t> diye bilinen bu sancakların beylerine </a:t>
            </a:r>
            <a:r>
              <a:rPr lang="tr-TR" i="1" dirty="0"/>
              <a:t>hakim</a:t>
            </a:r>
            <a:r>
              <a:rPr lang="tr-TR" dirty="0"/>
              <a:t> denirdi ve buralarda yönetim babadan oğula geçerdi. Tımar sisteminin uygulanmadığı bu tür sancaklarda bütün gelirler aşiret beyine aitti. Ancak bey, belli sayıda asker ile sefere katılmak zorundaydı. </a:t>
            </a:r>
            <a:r>
              <a:rPr lang="tr-TR"/>
              <a:t>Merkezî yönetim bir denge ve kontrol unsuru olarak bu yerlere merkezden kadılar tayin etmiş ve yeniçeri birlikleri yerleştirmiştir.</a:t>
            </a:r>
          </a:p>
          <a:p>
            <a:endParaRPr lang="tr-TR"/>
          </a:p>
        </p:txBody>
      </p:sp>
    </p:spTree>
    <p:extLst>
      <p:ext uri="{BB962C8B-B14F-4D97-AF65-F5344CB8AC3E}">
        <p14:creationId xmlns:p14="http://schemas.microsoft.com/office/powerpoint/2010/main" val="316253980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1286</Words>
  <Application>Microsoft Office PowerPoint</Application>
  <PresentationFormat>Geniş ekran</PresentationFormat>
  <Paragraphs>17</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Klasik Dönemde Osmanlılarda Sancak Yönetimi ve Sancakbeyi </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Latif</dc:creator>
  <cp:lastModifiedBy>Latif</cp:lastModifiedBy>
  <cp:revision>2</cp:revision>
  <dcterms:created xsi:type="dcterms:W3CDTF">2019-11-21T10:39:47Z</dcterms:created>
  <dcterms:modified xsi:type="dcterms:W3CDTF">2019-11-21T10:57:45Z</dcterms:modified>
</cp:coreProperties>
</file>