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1" r:id="rId5"/>
    <p:sldId id="262" r:id="rId6"/>
    <p:sldId id="264" r:id="rId7"/>
    <p:sldId id="265" r:id="rId8"/>
    <p:sldId id="266" r:id="rId9"/>
    <p:sldId id="267" r:id="rId10"/>
    <p:sldId id="268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6AEF0-0666-4E14-9A6D-3296E5EB8CC9}" type="datetimeFigureOut">
              <a:rPr lang="tr-TR" smtClean="0"/>
              <a:t>29.12.2019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3836E-35D2-4598-9DFA-6AAA228F08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1436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6AEF0-0666-4E14-9A6D-3296E5EB8CC9}" type="datetimeFigureOut">
              <a:rPr lang="tr-TR" smtClean="0"/>
              <a:t>29.12.2019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3836E-35D2-4598-9DFA-6AAA228F08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2050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6AEF0-0666-4E14-9A6D-3296E5EB8CC9}" type="datetimeFigureOut">
              <a:rPr lang="tr-TR" smtClean="0"/>
              <a:t>29.12.2019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3836E-35D2-4598-9DFA-6AAA228F08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8325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6AEF0-0666-4E14-9A6D-3296E5EB8CC9}" type="datetimeFigureOut">
              <a:rPr lang="tr-TR" smtClean="0"/>
              <a:t>29.12.2019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3836E-35D2-4598-9DFA-6AAA228F08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838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6AEF0-0666-4E14-9A6D-3296E5EB8CC9}" type="datetimeFigureOut">
              <a:rPr lang="tr-TR" smtClean="0"/>
              <a:t>29.12.2019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3836E-35D2-4598-9DFA-6AAA228F08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9087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6AEF0-0666-4E14-9A6D-3296E5EB8CC9}" type="datetimeFigureOut">
              <a:rPr lang="tr-TR" smtClean="0"/>
              <a:t>29.12.2019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3836E-35D2-4598-9DFA-6AAA228F08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420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6AEF0-0666-4E14-9A6D-3296E5EB8CC9}" type="datetimeFigureOut">
              <a:rPr lang="tr-TR" smtClean="0"/>
              <a:t>29.12.2019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3836E-35D2-4598-9DFA-6AAA228F08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2023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6AEF0-0666-4E14-9A6D-3296E5EB8CC9}" type="datetimeFigureOut">
              <a:rPr lang="tr-TR" smtClean="0"/>
              <a:t>29.12.2019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3836E-35D2-4598-9DFA-6AAA228F08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7252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6AEF0-0666-4E14-9A6D-3296E5EB8CC9}" type="datetimeFigureOut">
              <a:rPr lang="tr-TR" smtClean="0"/>
              <a:t>29.12.2019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3836E-35D2-4598-9DFA-6AAA228F08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7999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6AEF0-0666-4E14-9A6D-3296E5EB8CC9}" type="datetimeFigureOut">
              <a:rPr lang="tr-TR" smtClean="0"/>
              <a:t>29.12.2019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3836E-35D2-4598-9DFA-6AAA228F08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327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6AEF0-0666-4E14-9A6D-3296E5EB8CC9}" type="datetimeFigureOut">
              <a:rPr lang="tr-TR" smtClean="0"/>
              <a:t>29.12.2019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3836E-35D2-4598-9DFA-6AAA228F08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7822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26AEF0-0666-4E14-9A6D-3296E5EB8CC9}" type="datetimeFigureOut">
              <a:rPr lang="tr-TR" smtClean="0"/>
              <a:t>29.12.2019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33836E-35D2-4598-9DFA-6AAA228F08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6251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65686" y="2535079"/>
            <a:ext cx="9260627" cy="2932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45483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14537" y="60162"/>
            <a:ext cx="10515600" cy="660787"/>
          </a:xfrm>
        </p:spPr>
        <p:txBody>
          <a:bodyPr>
            <a:normAutofit/>
          </a:bodyPr>
          <a:lstStyle/>
          <a:p>
            <a:r>
              <a:rPr lang="tr-TR" sz="3200" b="1" dirty="0" smtClean="0">
                <a:solidFill>
                  <a:srgbClr val="C00000"/>
                </a:solidFill>
              </a:rPr>
              <a:t>Hastalardaki (</a:t>
            </a:r>
            <a:r>
              <a:rPr lang="tr-TR" sz="3200" b="1" dirty="0">
                <a:solidFill>
                  <a:srgbClr val="C00000"/>
                </a:solidFill>
              </a:rPr>
              <a:t>H</a:t>
            </a:r>
            <a:r>
              <a:rPr lang="tr-TR" sz="3200" b="1" dirty="0" smtClean="0">
                <a:solidFill>
                  <a:srgbClr val="C00000"/>
                </a:solidFill>
              </a:rPr>
              <a:t>asta Sahiplerindeki) Dört </a:t>
            </a:r>
            <a:r>
              <a:rPr lang="tr-TR" sz="3200" b="1" dirty="0">
                <a:solidFill>
                  <a:srgbClr val="C00000"/>
                </a:solidFill>
              </a:rPr>
              <a:t>A</a:t>
            </a:r>
            <a:r>
              <a:rPr lang="tr-TR" sz="3200" b="1" dirty="0" smtClean="0">
                <a:solidFill>
                  <a:srgbClr val="C00000"/>
                </a:solidFill>
              </a:rPr>
              <a:t>na </a:t>
            </a:r>
            <a:r>
              <a:rPr lang="tr-TR" sz="3200" b="1" dirty="0">
                <a:solidFill>
                  <a:srgbClr val="C00000"/>
                </a:solidFill>
              </a:rPr>
              <a:t>S</a:t>
            </a:r>
            <a:r>
              <a:rPr lang="tr-TR" sz="3200" b="1" dirty="0" smtClean="0">
                <a:solidFill>
                  <a:srgbClr val="C00000"/>
                </a:solidFill>
              </a:rPr>
              <a:t>osyal </a:t>
            </a:r>
            <a:r>
              <a:rPr lang="tr-TR" sz="3200" b="1" dirty="0">
                <a:solidFill>
                  <a:srgbClr val="C00000"/>
                </a:solidFill>
              </a:rPr>
              <a:t>T</a:t>
            </a:r>
            <a:r>
              <a:rPr lang="tr-TR" sz="3200" b="1" dirty="0" smtClean="0">
                <a:solidFill>
                  <a:srgbClr val="C00000"/>
                </a:solidFill>
              </a:rPr>
              <a:t>arz</a:t>
            </a:r>
            <a:endParaRPr lang="tr-TR" sz="3200" b="1" dirty="0">
              <a:solidFill>
                <a:srgbClr val="C00000"/>
              </a:solidFill>
            </a:endParaRPr>
          </a:p>
        </p:txBody>
      </p:sp>
      <p:sp>
        <p:nvSpPr>
          <p:cNvPr id="24" name="Dikdörtgen 23"/>
          <p:cNvSpPr/>
          <p:nvPr/>
        </p:nvSpPr>
        <p:spPr>
          <a:xfrm>
            <a:off x="8915209" y="6488668"/>
            <a:ext cx="206832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200" dirty="0"/>
              <a:t>(Desmond ve </a:t>
            </a:r>
            <a:r>
              <a:rPr lang="tr-TR" sz="1200" dirty="0" err="1"/>
              <a:t>Copeland</a:t>
            </a:r>
            <a:r>
              <a:rPr lang="tr-TR" sz="1200" dirty="0"/>
              <a:t>, 2010)</a:t>
            </a:r>
          </a:p>
        </p:txBody>
      </p:sp>
      <p:sp>
        <p:nvSpPr>
          <p:cNvPr id="3" name="Şeritli Sağ Ok 2"/>
          <p:cNvSpPr/>
          <p:nvPr/>
        </p:nvSpPr>
        <p:spPr>
          <a:xfrm>
            <a:off x="4586152" y="2843369"/>
            <a:ext cx="2778370" cy="1015146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Metin kutusu 7"/>
          <p:cNvSpPr txBox="1"/>
          <p:nvPr/>
        </p:nvSpPr>
        <p:spPr>
          <a:xfrm>
            <a:off x="7533984" y="2073670"/>
            <a:ext cx="4396153" cy="2554545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Normalden biraz daha hızlı ve daha yüksek sesle konuşun.</a:t>
            </a:r>
          </a:p>
          <a:p>
            <a:r>
              <a:rPr lang="tr-TR" sz="1600" dirty="0" smtClean="0"/>
              <a:t>Belirgin tonlama ve vurgular yapın.</a:t>
            </a:r>
          </a:p>
          <a:p>
            <a:r>
              <a:rPr lang="tr-TR" sz="1600" dirty="0" smtClean="0"/>
              <a:t>Bol miktarda jest ve mimiklere yer verin.</a:t>
            </a:r>
          </a:p>
          <a:p>
            <a:r>
              <a:rPr lang="tr-TR" sz="1600" dirty="0" smtClean="0"/>
              <a:t>Onu önemsediğinizi ve saygı duyduğunuzu bildirin.</a:t>
            </a:r>
          </a:p>
          <a:p>
            <a:r>
              <a:rPr lang="tr-TR" sz="1600" dirty="0" smtClean="0"/>
              <a:t>Adları ve unvanlarıyla hitap edin.</a:t>
            </a:r>
          </a:p>
          <a:p>
            <a:r>
              <a:rPr lang="tr-TR" sz="1600" dirty="0" smtClean="0"/>
              <a:t>Randevusunu önceden hatırlatın.</a:t>
            </a:r>
          </a:p>
          <a:p>
            <a:r>
              <a:rPr lang="tr-TR" sz="1600" dirty="0" smtClean="0"/>
              <a:t>Görsel materyal kullanın.</a:t>
            </a:r>
          </a:p>
          <a:p>
            <a:r>
              <a:rPr lang="tr-TR" sz="1600" dirty="0" smtClean="0"/>
              <a:t>Rutin planlarını oluşturmaya yardım edin.</a:t>
            </a:r>
          </a:p>
          <a:p>
            <a:r>
              <a:rPr lang="tr-TR" sz="1600" dirty="0" smtClean="0"/>
              <a:t>Doğrudan saldırıya hazırlıklı olun.</a:t>
            </a:r>
          </a:p>
        </p:txBody>
      </p:sp>
      <p:sp>
        <p:nvSpPr>
          <p:cNvPr id="7" name="Metin kutusu 6"/>
          <p:cNvSpPr txBox="1"/>
          <p:nvPr/>
        </p:nvSpPr>
        <p:spPr>
          <a:xfrm>
            <a:off x="826762" y="2012114"/>
            <a:ext cx="3386683" cy="2616101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tr-TR" sz="1600" b="1" u="sng" dirty="0" smtClean="0">
                <a:solidFill>
                  <a:srgbClr val="7030A0"/>
                </a:solidFill>
              </a:rPr>
              <a:t>Dışavurumcu Hasta</a:t>
            </a:r>
          </a:p>
          <a:p>
            <a:r>
              <a:rPr lang="tr-TR" sz="1600" dirty="0" smtClean="0"/>
              <a:t>İlişki odaklıdır.</a:t>
            </a:r>
          </a:p>
          <a:p>
            <a:r>
              <a:rPr lang="tr-TR" sz="1600" dirty="0" smtClean="0"/>
              <a:t>Grup içinde öne çıkmayı sever.</a:t>
            </a:r>
          </a:p>
          <a:p>
            <a:r>
              <a:rPr lang="tr-TR" sz="1600" dirty="0"/>
              <a:t>H</a:t>
            </a:r>
            <a:r>
              <a:rPr lang="tr-TR" sz="1600" dirty="0" smtClean="0"/>
              <a:t>ızlı ve kendine özgü tepkiler verir.</a:t>
            </a:r>
          </a:p>
          <a:p>
            <a:r>
              <a:rPr lang="tr-TR" sz="1600" dirty="0" smtClean="0"/>
              <a:t>Sözlü iletişimi sever, esprilidir.</a:t>
            </a:r>
          </a:p>
          <a:p>
            <a:r>
              <a:rPr lang="tr-TR" sz="1600" dirty="0" smtClean="0"/>
              <a:t>Sıkıcılığı ve rutini sevmez.</a:t>
            </a:r>
          </a:p>
          <a:p>
            <a:r>
              <a:rPr lang="tr-TR" sz="1600" dirty="0" smtClean="0"/>
              <a:t>Motive der, takipçidir.</a:t>
            </a:r>
          </a:p>
          <a:p>
            <a:r>
              <a:rPr lang="tr-TR" sz="1600" dirty="0" smtClean="0"/>
              <a:t>Geleceğe odaklıdır, öngörülüdür.</a:t>
            </a:r>
          </a:p>
          <a:p>
            <a:r>
              <a:rPr lang="tr-TR" sz="1600" dirty="0" smtClean="0"/>
              <a:t>Değişikliği sever, fırsat olarak görür.</a:t>
            </a:r>
          </a:p>
          <a:p>
            <a:r>
              <a:rPr lang="tr-TR" sz="1600" dirty="0" smtClean="0"/>
              <a:t>Çatışma halinde saldırgandır.</a:t>
            </a:r>
            <a:endParaRPr lang="tr-TR" sz="1600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9FBAB-F965-47EA-8E82-71B7A8DE4D4B}" type="datetime1">
              <a:rPr lang="tr-TR" smtClean="0"/>
              <a:t>29.12.2019</a:t>
            </a:fld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D85F-EF89-403F-9787-6C51DF9AAA82}" type="slidenum">
              <a:rPr lang="tr-TR" smtClean="0"/>
              <a:t>10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71471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99339" y="233077"/>
            <a:ext cx="4870938" cy="1325563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solidFill>
                  <a:srgbClr val="7030A0"/>
                </a:solidFill>
                <a:latin typeface="+mn-lt"/>
              </a:rPr>
              <a:t>Hasta-hasta sahibi memnuniyetsizliğinin nedenleri</a:t>
            </a:r>
            <a:endParaRPr lang="tr-TR" sz="2800" b="1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851384" y="1411633"/>
            <a:ext cx="4366847" cy="3329293"/>
          </a:xfrm>
          <a:ln>
            <a:solidFill>
              <a:srgbClr val="C00000"/>
            </a:solidFill>
          </a:ln>
        </p:spPr>
        <p:txBody>
          <a:bodyPr>
            <a:normAutofit lnSpcReduction="10000"/>
          </a:bodyPr>
          <a:lstStyle/>
          <a:p>
            <a:r>
              <a:rPr lang="tr-TR" sz="1800" dirty="0" smtClean="0"/>
              <a:t>Hekimin göz teması kurmaması</a:t>
            </a:r>
          </a:p>
          <a:p>
            <a:r>
              <a:rPr lang="tr-TR" sz="1800" dirty="0" smtClean="0"/>
              <a:t>Sert bir ses tonuyla, kesik kesik konuşması</a:t>
            </a:r>
          </a:p>
          <a:p>
            <a:r>
              <a:rPr lang="tr-TR" sz="1800" dirty="0" smtClean="0"/>
              <a:t>Eleştirel tutumu</a:t>
            </a:r>
          </a:p>
          <a:p>
            <a:r>
              <a:rPr lang="tr-TR" sz="1800" dirty="0" smtClean="0"/>
              <a:t>Minimum düzeyde bilgi vermesi</a:t>
            </a:r>
          </a:p>
          <a:p>
            <a:r>
              <a:rPr lang="tr-TR" sz="1800" dirty="0" smtClean="0"/>
              <a:t>Hastadan çok az bilgi istemesi</a:t>
            </a:r>
          </a:p>
          <a:p>
            <a:r>
              <a:rPr lang="tr-TR" sz="1800" dirty="0" smtClean="0"/>
              <a:t>Gülümsememesi</a:t>
            </a:r>
          </a:p>
          <a:p>
            <a:r>
              <a:rPr lang="tr-TR" sz="1800" dirty="0" smtClean="0"/>
              <a:t>Açıklamalarının anlaşılmaması</a:t>
            </a:r>
          </a:p>
          <a:p>
            <a:r>
              <a:rPr lang="tr-TR" sz="1800" dirty="0" smtClean="0"/>
              <a:t>Şefkat eksikliği</a:t>
            </a:r>
          </a:p>
          <a:p>
            <a:r>
              <a:rPr lang="tr-TR" sz="1800" dirty="0" smtClean="0"/>
              <a:t>İletişimin kısa sürmesi</a:t>
            </a:r>
            <a:endParaRPr lang="tr-TR" sz="1800" dirty="0"/>
          </a:p>
        </p:txBody>
      </p:sp>
      <p:sp>
        <p:nvSpPr>
          <p:cNvPr id="5" name="Metin kutusu 4"/>
          <p:cNvSpPr txBox="1"/>
          <p:nvPr/>
        </p:nvSpPr>
        <p:spPr>
          <a:xfrm>
            <a:off x="2341288" y="6538912"/>
            <a:ext cx="30365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dirty="0" smtClean="0"/>
              <a:t>(Gordon ve </a:t>
            </a:r>
            <a:r>
              <a:rPr lang="tr-TR" sz="1200" dirty="0" err="1" smtClean="0"/>
              <a:t>Edwards</a:t>
            </a:r>
            <a:r>
              <a:rPr lang="tr-TR" sz="1200" dirty="0" smtClean="0"/>
              <a:t>, 2014)</a:t>
            </a:r>
            <a:endParaRPr lang="tr-TR" sz="1200" dirty="0"/>
          </a:p>
        </p:txBody>
      </p:sp>
      <p:sp>
        <p:nvSpPr>
          <p:cNvPr id="6" name="Unvan 1"/>
          <p:cNvSpPr txBox="1">
            <a:spLocks/>
          </p:cNvSpPr>
          <p:nvPr/>
        </p:nvSpPr>
        <p:spPr>
          <a:xfrm>
            <a:off x="5820507" y="222046"/>
            <a:ext cx="60198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2800" b="1" dirty="0" smtClean="0">
                <a:solidFill>
                  <a:srgbClr val="7030A0"/>
                </a:solidFill>
                <a:latin typeface="+mn-lt"/>
              </a:rPr>
              <a:t>Hastanın-hasta sahibinin tedaviye uymamasının nedenleri</a:t>
            </a:r>
            <a:endParaRPr lang="tr-TR" sz="2800" b="1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5990347" y="1479382"/>
            <a:ext cx="5668107" cy="1499432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tr-TR" sz="1800" dirty="0" smtClean="0"/>
              <a:t>Bilgiyi aktarırken hekimin yetersiz kalması</a:t>
            </a:r>
          </a:p>
          <a:p>
            <a:pPr algn="just"/>
            <a:r>
              <a:rPr lang="tr-TR" sz="1800" dirty="0" smtClean="0"/>
              <a:t>İletişim sırasında verilen mesajların hasta-hasta sahibi tarafından anlaşılabilme düzeyinin düşük olması</a:t>
            </a:r>
          </a:p>
          <a:p>
            <a:pPr algn="just"/>
            <a:r>
              <a:rPr lang="tr-TR" sz="1800" dirty="0" smtClean="0"/>
              <a:t>Verilen bilginin hatırlanma düzeyinin düşük olması</a:t>
            </a:r>
            <a:endParaRPr lang="tr-TR" sz="1800" dirty="0"/>
          </a:p>
        </p:txBody>
      </p:sp>
      <p:sp>
        <p:nvSpPr>
          <p:cNvPr id="8" name="Unvan 1"/>
          <p:cNvSpPr txBox="1">
            <a:spLocks/>
          </p:cNvSpPr>
          <p:nvPr/>
        </p:nvSpPr>
        <p:spPr>
          <a:xfrm>
            <a:off x="5949531" y="3573368"/>
            <a:ext cx="596061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2800" b="1" dirty="0" smtClean="0">
                <a:solidFill>
                  <a:srgbClr val="7030A0"/>
                </a:solidFill>
                <a:latin typeface="+mn-lt"/>
              </a:rPr>
              <a:t>Hastanın-hasta sahibinin tedaviden memnun kalmasına yardımcı faktörler</a:t>
            </a:r>
            <a:endParaRPr lang="tr-TR" sz="2800" b="1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9" name="İçerik Yer Tutucusu 2"/>
          <p:cNvSpPr txBox="1">
            <a:spLocks/>
          </p:cNvSpPr>
          <p:nvPr/>
        </p:nvSpPr>
        <p:spPr>
          <a:xfrm>
            <a:off x="5590698" y="4776034"/>
            <a:ext cx="6319447" cy="1658918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tr-TR" sz="1600" dirty="0" smtClean="0"/>
              <a:t>Hekimin hastasına- hasta sahibine sıcak ve nazik bir ifadeyle yaklaşması</a:t>
            </a:r>
          </a:p>
          <a:p>
            <a:pPr algn="just"/>
            <a:r>
              <a:rPr lang="tr-TR" sz="1600" dirty="0" smtClean="0"/>
              <a:t>Hekimin hastasının-hasta sahibinin kaygı ve beklentilerini gideren duygudaş ve yüreklendirici sorular yöneltmesi</a:t>
            </a:r>
          </a:p>
          <a:p>
            <a:pPr algn="just"/>
            <a:r>
              <a:rPr lang="tr-TR" sz="1600" dirty="0" smtClean="0"/>
              <a:t>Hastadan-hasta sahibinden açıklayıcı ve </a:t>
            </a:r>
            <a:r>
              <a:rPr lang="tr-TR" sz="1600" dirty="0" err="1" smtClean="0"/>
              <a:t>özetleyici</a:t>
            </a:r>
            <a:r>
              <a:rPr lang="tr-TR" sz="1600" dirty="0" smtClean="0"/>
              <a:t> bilgilerin alınması ve bilgilerin hastalar-hasta sahiplerine anlayacakları düzeydeki kelime ve ifadelerle iletilmesi</a:t>
            </a:r>
            <a:endParaRPr lang="tr-TR" sz="1600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ECAC8-20D8-43B7-A94E-5FCC529DD950}" type="datetime1">
              <a:rPr lang="tr-TR" smtClean="0"/>
              <a:t>29.12.2019</a:t>
            </a:fld>
            <a:endParaRPr lang="tr-TR"/>
          </a:p>
        </p:txBody>
      </p:sp>
      <p:sp>
        <p:nvSpPr>
          <p:cNvPr id="10" name="Slayt Numarası Yer Tutucus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D85F-EF89-403F-9787-6C51DF9AAA82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9624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C00000"/>
                </a:solidFill>
                <a:latin typeface="+mn-lt"/>
              </a:rPr>
              <a:t>Veteriner hekim - hasta -  hasta sahibi iletişimi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26618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C00000"/>
                </a:solidFill>
              </a:rPr>
              <a:t>Doktor-hasta (hasta sahibi) ilişkisini etkileyen etmenler – </a:t>
            </a:r>
            <a:r>
              <a:rPr lang="tr-TR" b="1" i="1" dirty="0" smtClean="0">
                <a:solidFill>
                  <a:srgbClr val="C00000"/>
                </a:solidFill>
              </a:rPr>
              <a:t>önem sırasına göre;</a:t>
            </a:r>
            <a:endParaRPr lang="tr-TR" b="1" i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Net açıklamalar ve yönergeler vermek</a:t>
            </a:r>
          </a:p>
          <a:p>
            <a:r>
              <a:rPr lang="tr-TR" dirty="0" smtClean="0"/>
              <a:t>Hastaların sorularını yeterli ve uygun şekilde yanıtlamak</a:t>
            </a:r>
          </a:p>
          <a:p>
            <a:r>
              <a:rPr lang="tr-TR" dirty="0" smtClean="0"/>
              <a:t>Hastalarına zaman ayırmak</a:t>
            </a:r>
          </a:p>
          <a:p>
            <a:r>
              <a:rPr lang="tr-TR" dirty="0" smtClean="0"/>
              <a:t>Hastalarını önemsediğini göstermek</a:t>
            </a:r>
          </a:p>
          <a:p>
            <a:r>
              <a:rPr lang="tr-TR" dirty="0" smtClean="0"/>
              <a:t>Hastalarının tahlil sonuçlarını zamanında vermek</a:t>
            </a:r>
          </a:p>
          <a:p>
            <a:r>
              <a:rPr lang="tr-TR" dirty="0" smtClean="0"/>
              <a:t>Telefonda nazik olmak</a:t>
            </a:r>
          </a:p>
          <a:p>
            <a:r>
              <a:rPr lang="tr-TR" dirty="0" smtClean="0"/>
              <a:t>Sıcakkanlı ve iletişime açık hemşire ve personel</a:t>
            </a:r>
          </a:p>
          <a:p>
            <a:r>
              <a:rPr lang="tr-TR" dirty="0" smtClean="0"/>
              <a:t>Gecikmelerin nedenlerini açıklamak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8725734" y="6384681"/>
            <a:ext cx="206832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200" dirty="0"/>
              <a:t>(Desmond ve </a:t>
            </a:r>
            <a:r>
              <a:rPr lang="tr-TR" sz="1200" dirty="0" err="1"/>
              <a:t>Copeland</a:t>
            </a:r>
            <a:r>
              <a:rPr lang="tr-TR" sz="1200" dirty="0"/>
              <a:t>, 2010)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D85F-EF89-403F-9787-6C51DF9AAA82}" type="slidenum">
              <a:rPr lang="tr-TR" smtClean="0"/>
              <a:t>4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00597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C00000"/>
                </a:solidFill>
              </a:rPr>
              <a:t>İlk klinik ziyaret-ilk tanışma- ilk muayenede veteriner hekim-hasta sahibi ilişkisi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/>
              <a:t>İ</a:t>
            </a:r>
            <a:r>
              <a:rPr lang="tr-TR" dirty="0" smtClean="0"/>
              <a:t>çeriye nazik bir giriş yapın.</a:t>
            </a:r>
          </a:p>
          <a:p>
            <a:r>
              <a:rPr lang="tr-TR" dirty="0" smtClean="0"/>
              <a:t>Kendinizi ve ekibinizi tanıtın.</a:t>
            </a:r>
          </a:p>
          <a:p>
            <a:r>
              <a:rPr lang="tr-TR" dirty="0"/>
              <a:t>Hastanın ve hasta sahibinin ismini öğrenin ve kullanın.</a:t>
            </a:r>
          </a:p>
          <a:p>
            <a:r>
              <a:rPr lang="tr-TR" dirty="0" smtClean="0"/>
              <a:t>Olumlu bir ilk izlenim ve sağlam bir ilişki için beden dilinizi kullanın.</a:t>
            </a:r>
          </a:p>
          <a:p>
            <a:r>
              <a:rPr lang="tr-TR" dirty="0" smtClean="0"/>
              <a:t>Merhaba derken gülümseyin. </a:t>
            </a:r>
          </a:p>
          <a:p>
            <a:r>
              <a:rPr lang="tr-TR" dirty="0" smtClean="0"/>
              <a:t>Uygunsa tokalaşmak için elinizi uzatın.</a:t>
            </a:r>
          </a:p>
          <a:p>
            <a:r>
              <a:rPr lang="tr-TR" dirty="0" smtClean="0"/>
              <a:t>Acele etmeyin, emin adımlarla yavaşça ilerleyin.</a:t>
            </a:r>
          </a:p>
          <a:p>
            <a:r>
              <a:rPr lang="tr-TR" dirty="0" smtClean="0"/>
              <a:t>Havadan sudan konuşmak için biraz zaman ayırın.</a:t>
            </a:r>
          </a:p>
          <a:p>
            <a:r>
              <a:rPr lang="tr-TR" dirty="0" smtClean="0"/>
              <a:t>Hasta sahibinizi ve hastanızı tanımaya zaman ayırın.</a:t>
            </a:r>
          </a:p>
          <a:p>
            <a:r>
              <a:rPr lang="tr-TR" dirty="0" smtClean="0"/>
              <a:t>Karşılıklı konuşmayı teşvik edin.</a:t>
            </a:r>
          </a:p>
          <a:p>
            <a:r>
              <a:rPr lang="tr-TR" dirty="0"/>
              <a:t>Görüşmenin değerlendirmesini yapın.</a:t>
            </a:r>
          </a:p>
          <a:p>
            <a:r>
              <a:rPr lang="tr-TR" dirty="0" smtClean="0"/>
              <a:t>İyi bir kapanış yaparak görüşmeyi sonlandırın.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8915209" y="6488668"/>
            <a:ext cx="206832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200" dirty="0"/>
              <a:t>(Desmond ve </a:t>
            </a:r>
            <a:r>
              <a:rPr lang="tr-TR" sz="1200" dirty="0" err="1"/>
              <a:t>Copeland</a:t>
            </a:r>
            <a:r>
              <a:rPr lang="tr-TR" sz="1200" dirty="0"/>
              <a:t>, 2010)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10632830" y="6356350"/>
            <a:ext cx="720969" cy="365125"/>
          </a:xfrm>
        </p:spPr>
        <p:txBody>
          <a:bodyPr/>
          <a:lstStyle/>
          <a:p>
            <a:fld id="{F015D85F-EF89-403F-9787-6C51DF9AAA82}" type="slidenum">
              <a:rPr lang="tr-TR" smtClean="0"/>
              <a:t>5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31610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14537" y="60162"/>
            <a:ext cx="10515600" cy="660787"/>
          </a:xfrm>
        </p:spPr>
        <p:txBody>
          <a:bodyPr>
            <a:normAutofit/>
          </a:bodyPr>
          <a:lstStyle/>
          <a:p>
            <a:r>
              <a:rPr lang="tr-TR" sz="3200" b="1" dirty="0" smtClean="0">
                <a:solidFill>
                  <a:srgbClr val="C00000"/>
                </a:solidFill>
              </a:rPr>
              <a:t>Hastalardaki (</a:t>
            </a:r>
            <a:r>
              <a:rPr lang="tr-TR" sz="3200" b="1" dirty="0">
                <a:solidFill>
                  <a:srgbClr val="C00000"/>
                </a:solidFill>
              </a:rPr>
              <a:t>H</a:t>
            </a:r>
            <a:r>
              <a:rPr lang="tr-TR" sz="3200" b="1" dirty="0" smtClean="0">
                <a:solidFill>
                  <a:srgbClr val="C00000"/>
                </a:solidFill>
              </a:rPr>
              <a:t>asta Sahiplerindeki) Dört </a:t>
            </a:r>
            <a:r>
              <a:rPr lang="tr-TR" sz="3200" b="1" dirty="0">
                <a:solidFill>
                  <a:srgbClr val="C00000"/>
                </a:solidFill>
              </a:rPr>
              <a:t>A</a:t>
            </a:r>
            <a:r>
              <a:rPr lang="tr-TR" sz="3200" b="1" dirty="0" smtClean="0">
                <a:solidFill>
                  <a:srgbClr val="C00000"/>
                </a:solidFill>
              </a:rPr>
              <a:t>na </a:t>
            </a:r>
            <a:r>
              <a:rPr lang="tr-TR" sz="3200" b="1" dirty="0">
                <a:solidFill>
                  <a:srgbClr val="C00000"/>
                </a:solidFill>
              </a:rPr>
              <a:t>S</a:t>
            </a:r>
            <a:r>
              <a:rPr lang="tr-TR" sz="3200" b="1" dirty="0" smtClean="0">
                <a:solidFill>
                  <a:srgbClr val="C00000"/>
                </a:solidFill>
              </a:rPr>
              <a:t>osyal </a:t>
            </a:r>
            <a:r>
              <a:rPr lang="tr-TR" sz="3200" b="1" dirty="0">
                <a:solidFill>
                  <a:srgbClr val="C00000"/>
                </a:solidFill>
              </a:rPr>
              <a:t>T</a:t>
            </a:r>
            <a:r>
              <a:rPr lang="tr-TR" sz="3200" b="1" dirty="0" smtClean="0">
                <a:solidFill>
                  <a:srgbClr val="C00000"/>
                </a:solidFill>
              </a:rPr>
              <a:t>arz</a:t>
            </a:r>
            <a:endParaRPr lang="tr-TR" sz="3200" b="1" dirty="0">
              <a:solidFill>
                <a:srgbClr val="C00000"/>
              </a:solidFill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387147" y="769434"/>
            <a:ext cx="4302084" cy="3046988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tr-TR" sz="1600" b="1" u="sng" dirty="0" smtClean="0">
                <a:solidFill>
                  <a:srgbClr val="7030A0"/>
                </a:solidFill>
              </a:rPr>
              <a:t>Analitik Hasta</a:t>
            </a:r>
          </a:p>
          <a:p>
            <a:pPr algn="r"/>
            <a:r>
              <a:rPr lang="tr-TR" sz="1600" dirty="0" smtClean="0"/>
              <a:t>Görev odaklıdır.</a:t>
            </a:r>
          </a:p>
          <a:p>
            <a:pPr algn="r"/>
            <a:r>
              <a:rPr lang="tr-TR" sz="1600" dirty="0" smtClean="0"/>
              <a:t>Yalnız çalışmayı tercih eder.</a:t>
            </a:r>
          </a:p>
          <a:p>
            <a:pPr algn="r"/>
            <a:r>
              <a:rPr lang="tr-TR" sz="1600" dirty="0" smtClean="0"/>
              <a:t>Yavaş yanıt verir, doğruluk önemlidir.</a:t>
            </a:r>
          </a:p>
          <a:p>
            <a:pPr algn="r"/>
            <a:r>
              <a:rPr lang="tr-TR" sz="1600" dirty="0" smtClean="0"/>
              <a:t>Bulmaca yapmayı ve çözmeyi sever.</a:t>
            </a:r>
          </a:p>
          <a:p>
            <a:pPr algn="r"/>
            <a:r>
              <a:rPr lang="tr-TR" sz="1600" dirty="0" smtClean="0"/>
              <a:t>Detayları ve eksiksiz ölçmeyi sever.</a:t>
            </a:r>
          </a:p>
          <a:p>
            <a:pPr algn="r"/>
            <a:r>
              <a:rPr lang="tr-TR" sz="1600" dirty="0" smtClean="0"/>
              <a:t>İlişkiler öncelikli değildir.</a:t>
            </a:r>
          </a:p>
          <a:p>
            <a:pPr algn="r"/>
            <a:r>
              <a:rPr lang="tr-TR" sz="1600" dirty="0"/>
              <a:t>G</a:t>
            </a:r>
            <a:r>
              <a:rPr lang="tr-TR" sz="1600" dirty="0" smtClean="0"/>
              <a:t>eçmişe odaklanır.</a:t>
            </a:r>
          </a:p>
          <a:p>
            <a:pPr algn="r"/>
            <a:r>
              <a:rPr lang="tr-TR" sz="1600" dirty="0" smtClean="0"/>
              <a:t>Gelenekleri sever.</a:t>
            </a:r>
          </a:p>
          <a:p>
            <a:pPr algn="r"/>
            <a:r>
              <a:rPr lang="tr-TR" sz="1600" dirty="0" smtClean="0"/>
              <a:t>Değişiklikten hoşlanmaz.</a:t>
            </a:r>
          </a:p>
          <a:p>
            <a:pPr algn="r"/>
            <a:r>
              <a:rPr lang="tr-TR" sz="1600" dirty="0" smtClean="0"/>
              <a:t>İstikrarı sever.</a:t>
            </a:r>
          </a:p>
          <a:p>
            <a:pPr algn="r"/>
            <a:r>
              <a:rPr lang="tr-TR" sz="1600" dirty="0" smtClean="0"/>
              <a:t>Çatışmadan kaçınır.</a:t>
            </a:r>
            <a:endParaRPr lang="tr-TR" sz="1600" dirty="0"/>
          </a:p>
        </p:txBody>
      </p:sp>
      <p:sp>
        <p:nvSpPr>
          <p:cNvPr id="5" name="Metin kutusu 4"/>
          <p:cNvSpPr txBox="1"/>
          <p:nvPr/>
        </p:nvSpPr>
        <p:spPr>
          <a:xfrm>
            <a:off x="4824332" y="923322"/>
            <a:ext cx="3386683" cy="2893100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tr-TR" sz="1600" b="1" u="sng" dirty="0" smtClean="0">
                <a:solidFill>
                  <a:srgbClr val="7030A0"/>
                </a:solidFill>
              </a:rPr>
              <a:t>Yönlendirici Hasta</a:t>
            </a:r>
          </a:p>
          <a:p>
            <a:r>
              <a:rPr lang="tr-TR" sz="1600" dirty="0" smtClean="0"/>
              <a:t>Görev odaklıdır.</a:t>
            </a:r>
          </a:p>
          <a:p>
            <a:r>
              <a:rPr lang="tr-TR" sz="1600" dirty="0" smtClean="0"/>
              <a:t>Kontrol etmeyi sever.</a:t>
            </a:r>
          </a:p>
          <a:p>
            <a:r>
              <a:rPr lang="tr-TR" sz="1600" dirty="0" smtClean="0"/>
              <a:t>Hızlı yanıt verir, hızlı karar alır.</a:t>
            </a:r>
          </a:p>
          <a:p>
            <a:r>
              <a:rPr lang="tr-TR" sz="1600" dirty="0" smtClean="0"/>
              <a:t>Hızlıca hareketi tercih eder.</a:t>
            </a:r>
          </a:p>
          <a:p>
            <a:r>
              <a:rPr lang="tr-TR" sz="1600" dirty="0" smtClean="0"/>
              <a:t>Daha güvenli sonuçları en kısa zamanda almayı sever.</a:t>
            </a:r>
          </a:p>
          <a:p>
            <a:r>
              <a:rPr lang="tr-TR" sz="1600" dirty="0" smtClean="0"/>
              <a:t>İlişkilerde taktikçi değildir.</a:t>
            </a:r>
          </a:p>
          <a:p>
            <a:r>
              <a:rPr lang="tr-TR" sz="1600" dirty="0" smtClean="0"/>
              <a:t>Şimdiye ve geleceğe odaklanır.</a:t>
            </a:r>
          </a:p>
          <a:p>
            <a:r>
              <a:rPr lang="tr-TR" sz="1600" dirty="0" smtClean="0"/>
              <a:t>Değişiklikleri yönetmeyi ister.</a:t>
            </a:r>
          </a:p>
          <a:p>
            <a:r>
              <a:rPr lang="tr-TR" sz="1600" dirty="0" smtClean="0"/>
              <a:t>Stres altında daha otoriterdir.</a:t>
            </a:r>
          </a:p>
        </p:txBody>
      </p:sp>
      <p:sp>
        <p:nvSpPr>
          <p:cNvPr id="6" name="Metin kutusu 5"/>
          <p:cNvSpPr txBox="1"/>
          <p:nvPr/>
        </p:nvSpPr>
        <p:spPr>
          <a:xfrm>
            <a:off x="387147" y="3933496"/>
            <a:ext cx="4302084" cy="2800767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tr-TR" sz="1600" b="1" u="sng" dirty="0" smtClean="0">
                <a:solidFill>
                  <a:srgbClr val="7030A0"/>
                </a:solidFill>
              </a:rPr>
              <a:t>Sevecen Hasta</a:t>
            </a:r>
          </a:p>
          <a:p>
            <a:pPr algn="r"/>
            <a:r>
              <a:rPr lang="tr-TR" sz="1600" dirty="0" smtClean="0"/>
              <a:t>İlişki odaklıdır.</a:t>
            </a:r>
          </a:p>
          <a:p>
            <a:pPr algn="r"/>
            <a:r>
              <a:rPr lang="tr-TR" sz="1600" dirty="0" smtClean="0"/>
              <a:t>Bir gruba ait olmaktan hoşlanır.</a:t>
            </a:r>
          </a:p>
          <a:p>
            <a:pPr algn="r"/>
            <a:r>
              <a:rPr lang="tr-TR" sz="1600" dirty="0" smtClean="0"/>
              <a:t>Yavaş yanıt verir.</a:t>
            </a:r>
          </a:p>
          <a:p>
            <a:pPr algn="r"/>
            <a:r>
              <a:rPr lang="tr-TR" sz="1600" dirty="0"/>
              <a:t>K</a:t>
            </a:r>
            <a:r>
              <a:rPr lang="tr-TR" sz="1600" dirty="0" smtClean="0"/>
              <a:t>arşıdakini memnun etmeye çalışır.</a:t>
            </a:r>
          </a:p>
          <a:p>
            <a:pPr algn="r"/>
            <a:r>
              <a:rPr lang="tr-TR" sz="1600" dirty="0" smtClean="0"/>
              <a:t>Sevecen, sadık, destekleyici, </a:t>
            </a:r>
            <a:r>
              <a:rPr lang="tr-TR" sz="1600" dirty="0" err="1" smtClean="0"/>
              <a:t>empatiktir</a:t>
            </a:r>
            <a:r>
              <a:rPr lang="tr-TR" sz="1600" dirty="0" smtClean="0"/>
              <a:t>.</a:t>
            </a:r>
          </a:p>
          <a:p>
            <a:pPr algn="r"/>
            <a:r>
              <a:rPr lang="tr-TR" sz="1600" dirty="0" smtClean="0"/>
              <a:t>Başkalarının ihtiyaçlarını ve endişelerini hisseder.</a:t>
            </a:r>
          </a:p>
          <a:p>
            <a:pPr algn="r"/>
            <a:r>
              <a:rPr lang="tr-TR" sz="1600" dirty="0" smtClean="0"/>
              <a:t>Şimdiye odaklanır.</a:t>
            </a:r>
          </a:p>
          <a:p>
            <a:pPr algn="r"/>
            <a:r>
              <a:rPr lang="tr-TR" sz="1600" dirty="0" smtClean="0"/>
              <a:t>Değişiklikten kaçınır. </a:t>
            </a:r>
          </a:p>
          <a:p>
            <a:pPr algn="r"/>
            <a:r>
              <a:rPr lang="tr-TR" sz="1600" dirty="0" smtClean="0"/>
              <a:t>Her zaman tanıdık olanı tercih eder.</a:t>
            </a:r>
          </a:p>
          <a:p>
            <a:pPr algn="r"/>
            <a:r>
              <a:rPr lang="tr-TR" sz="1600" dirty="0" smtClean="0"/>
              <a:t>Çatışmadan kaçınır.</a:t>
            </a:r>
          </a:p>
        </p:txBody>
      </p:sp>
      <p:sp>
        <p:nvSpPr>
          <p:cNvPr id="7" name="Metin kutusu 6"/>
          <p:cNvSpPr txBox="1"/>
          <p:nvPr/>
        </p:nvSpPr>
        <p:spPr>
          <a:xfrm>
            <a:off x="4824331" y="3970310"/>
            <a:ext cx="3386683" cy="2616101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tr-TR" sz="1600" b="1" u="sng" dirty="0" smtClean="0">
                <a:solidFill>
                  <a:srgbClr val="7030A0"/>
                </a:solidFill>
              </a:rPr>
              <a:t>Dışavurumcu Hasta</a:t>
            </a:r>
          </a:p>
          <a:p>
            <a:r>
              <a:rPr lang="tr-TR" sz="1600" dirty="0" smtClean="0"/>
              <a:t>İlişki odaklıdır.</a:t>
            </a:r>
          </a:p>
          <a:p>
            <a:r>
              <a:rPr lang="tr-TR" sz="1600" dirty="0" smtClean="0"/>
              <a:t>Grup içinde öne çıkmayı sever.</a:t>
            </a:r>
          </a:p>
          <a:p>
            <a:r>
              <a:rPr lang="tr-TR" sz="1600" dirty="0"/>
              <a:t>H</a:t>
            </a:r>
            <a:r>
              <a:rPr lang="tr-TR" sz="1600" dirty="0" smtClean="0"/>
              <a:t>ızlı ve kendine özgü tepkiler verir.</a:t>
            </a:r>
          </a:p>
          <a:p>
            <a:r>
              <a:rPr lang="tr-TR" sz="1600" dirty="0" smtClean="0"/>
              <a:t>Sözlü iletişimi sever, esprilidir.</a:t>
            </a:r>
          </a:p>
          <a:p>
            <a:r>
              <a:rPr lang="tr-TR" sz="1600" dirty="0" smtClean="0"/>
              <a:t>Sıkıcılığı ve rutini sevmez.</a:t>
            </a:r>
          </a:p>
          <a:p>
            <a:r>
              <a:rPr lang="tr-TR" sz="1600" smtClean="0"/>
              <a:t>Motive eder</a:t>
            </a:r>
            <a:r>
              <a:rPr lang="tr-TR" sz="1600" dirty="0" smtClean="0"/>
              <a:t>, takipçidir.</a:t>
            </a:r>
          </a:p>
          <a:p>
            <a:r>
              <a:rPr lang="tr-TR" sz="1600" dirty="0" smtClean="0"/>
              <a:t>Geleceğe odaklıdır, öngörülüdür.</a:t>
            </a:r>
          </a:p>
          <a:p>
            <a:r>
              <a:rPr lang="tr-TR" sz="1600" dirty="0" smtClean="0"/>
              <a:t>Değişikliği sever, fırsat olarak görür.</a:t>
            </a:r>
          </a:p>
          <a:p>
            <a:r>
              <a:rPr lang="tr-TR" sz="1600" dirty="0" smtClean="0"/>
              <a:t>Çatışma halinde saldırgandır.</a:t>
            </a:r>
            <a:endParaRPr lang="tr-TR" sz="1600" dirty="0"/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0380607" y="2535160"/>
            <a:ext cx="11723" cy="2743200"/>
          </a:xfrm>
          <a:prstGeom prst="straightConnector1">
            <a:avLst/>
          </a:prstGeom>
          <a:ln w="57150">
            <a:solidFill>
              <a:srgbClr val="00B0F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Düz Ok Bağlayıcısı 9"/>
          <p:cNvCxnSpPr/>
          <p:nvPr/>
        </p:nvCxnSpPr>
        <p:spPr>
          <a:xfrm flipH="1" flipV="1">
            <a:off x="9385067" y="3921852"/>
            <a:ext cx="2026250" cy="23288"/>
          </a:xfrm>
          <a:prstGeom prst="straightConnector1">
            <a:avLst/>
          </a:prstGeom>
          <a:ln w="57150">
            <a:solidFill>
              <a:srgbClr val="00B0F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Metin kutusu 13"/>
          <p:cNvSpPr txBox="1"/>
          <p:nvPr/>
        </p:nvSpPr>
        <p:spPr>
          <a:xfrm rot="16200000">
            <a:off x="8316524" y="3631756"/>
            <a:ext cx="17677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Daha az güvenli </a:t>
            </a:r>
            <a:endParaRPr lang="tr-TR" dirty="0"/>
          </a:p>
        </p:txBody>
      </p:sp>
      <p:sp>
        <p:nvSpPr>
          <p:cNvPr id="16" name="Metin kutusu 15"/>
          <p:cNvSpPr txBox="1"/>
          <p:nvPr/>
        </p:nvSpPr>
        <p:spPr>
          <a:xfrm rot="16200000">
            <a:off x="10805229" y="3478469"/>
            <a:ext cx="1769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Daha güvenli </a:t>
            </a:r>
            <a:endParaRPr lang="tr-TR" dirty="0"/>
          </a:p>
        </p:txBody>
      </p:sp>
      <p:sp>
        <p:nvSpPr>
          <p:cNvPr id="22" name="Metin kutusu 21"/>
          <p:cNvSpPr txBox="1"/>
          <p:nvPr/>
        </p:nvSpPr>
        <p:spPr>
          <a:xfrm>
            <a:off x="9788769" y="2089382"/>
            <a:ext cx="1535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Görev odaklı</a:t>
            </a:r>
            <a:endParaRPr lang="tr-TR" dirty="0"/>
          </a:p>
        </p:txBody>
      </p:sp>
      <p:sp>
        <p:nvSpPr>
          <p:cNvPr id="23" name="Metin kutusu 22"/>
          <p:cNvSpPr txBox="1"/>
          <p:nvPr/>
        </p:nvSpPr>
        <p:spPr>
          <a:xfrm>
            <a:off x="9788768" y="5313573"/>
            <a:ext cx="1535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İlişki odaklı</a:t>
            </a:r>
            <a:endParaRPr lang="tr-TR" dirty="0"/>
          </a:p>
        </p:txBody>
      </p:sp>
      <p:sp>
        <p:nvSpPr>
          <p:cNvPr id="24" name="Dikdörtgen 23"/>
          <p:cNvSpPr/>
          <p:nvPr/>
        </p:nvSpPr>
        <p:spPr>
          <a:xfrm>
            <a:off x="8915209" y="6488668"/>
            <a:ext cx="206832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200" dirty="0"/>
              <a:t>(Desmond ve </a:t>
            </a:r>
            <a:r>
              <a:rPr lang="tr-TR" sz="1200" dirty="0" err="1"/>
              <a:t>Copeland</a:t>
            </a:r>
            <a:r>
              <a:rPr lang="tr-TR" sz="1200" dirty="0"/>
              <a:t>, 2010)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8" name="Slayt Numarası Yer Tutucusu 7"/>
          <p:cNvSpPr>
            <a:spLocks noGrp="1"/>
          </p:cNvSpPr>
          <p:nvPr>
            <p:ph type="sldNum" sz="quarter" idx="12"/>
          </p:nvPr>
        </p:nvSpPr>
        <p:spPr>
          <a:xfrm>
            <a:off x="10269414" y="6356350"/>
            <a:ext cx="1084385" cy="365125"/>
          </a:xfrm>
        </p:spPr>
        <p:txBody>
          <a:bodyPr/>
          <a:lstStyle/>
          <a:p>
            <a:fld id="{F015D85F-EF89-403F-9787-6C51DF9AAA82}" type="slidenum">
              <a:rPr lang="tr-TR" smtClean="0"/>
              <a:t>6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4470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14537" y="60162"/>
            <a:ext cx="10515600" cy="660787"/>
          </a:xfrm>
        </p:spPr>
        <p:txBody>
          <a:bodyPr>
            <a:normAutofit/>
          </a:bodyPr>
          <a:lstStyle/>
          <a:p>
            <a:r>
              <a:rPr lang="tr-TR" sz="3200" b="1" dirty="0" smtClean="0">
                <a:solidFill>
                  <a:srgbClr val="C00000"/>
                </a:solidFill>
              </a:rPr>
              <a:t>Hastalardaki (</a:t>
            </a:r>
            <a:r>
              <a:rPr lang="tr-TR" sz="3200" b="1" dirty="0">
                <a:solidFill>
                  <a:srgbClr val="C00000"/>
                </a:solidFill>
              </a:rPr>
              <a:t>H</a:t>
            </a:r>
            <a:r>
              <a:rPr lang="tr-TR" sz="3200" b="1" dirty="0" smtClean="0">
                <a:solidFill>
                  <a:srgbClr val="C00000"/>
                </a:solidFill>
              </a:rPr>
              <a:t>asta Sahiplerindeki) Dört </a:t>
            </a:r>
            <a:r>
              <a:rPr lang="tr-TR" sz="3200" b="1" dirty="0">
                <a:solidFill>
                  <a:srgbClr val="C00000"/>
                </a:solidFill>
              </a:rPr>
              <a:t>A</a:t>
            </a:r>
            <a:r>
              <a:rPr lang="tr-TR" sz="3200" b="1" dirty="0" smtClean="0">
                <a:solidFill>
                  <a:srgbClr val="C00000"/>
                </a:solidFill>
              </a:rPr>
              <a:t>na </a:t>
            </a:r>
            <a:r>
              <a:rPr lang="tr-TR" sz="3200" b="1" dirty="0">
                <a:solidFill>
                  <a:srgbClr val="C00000"/>
                </a:solidFill>
              </a:rPr>
              <a:t>S</a:t>
            </a:r>
            <a:r>
              <a:rPr lang="tr-TR" sz="3200" b="1" dirty="0" smtClean="0">
                <a:solidFill>
                  <a:srgbClr val="C00000"/>
                </a:solidFill>
              </a:rPr>
              <a:t>osyal </a:t>
            </a:r>
            <a:r>
              <a:rPr lang="tr-TR" sz="3200" b="1" dirty="0">
                <a:solidFill>
                  <a:srgbClr val="C00000"/>
                </a:solidFill>
              </a:rPr>
              <a:t>T</a:t>
            </a:r>
            <a:r>
              <a:rPr lang="tr-TR" sz="3200" b="1" dirty="0" smtClean="0">
                <a:solidFill>
                  <a:srgbClr val="C00000"/>
                </a:solidFill>
              </a:rPr>
              <a:t>arz</a:t>
            </a:r>
            <a:endParaRPr lang="tr-TR" sz="3200" b="1" dirty="0">
              <a:solidFill>
                <a:srgbClr val="C00000"/>
              </a:solidFill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557132" y="1368799"/>
            <a:ext cx="3386683" cy="2893100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tr-TR" sz="1600" b="1" u="sng" dirty="0" smtClean="0">
                <a:solidFill>
                  <a:srgbClr val="7030A0"/>
                </a:solidFill>
              </a:rPr>
              <a:t>Yönlendirici Hasta</a:t>
            </a:r>
          </a:p>
          <a:p>
            <a:r>
              <a:rPr lang="tr-TR" sz="1600" dirty="0" smtClean="0"/>
              <a:t>Görev odaklıdır.</a:t>
            </a:r>
          </a:p>
          <a:p>
            <a:r>
              <a:rPr lang="tr-TR" sz="1600" dirty="0" smtClean="0"/>
              <a:t>Kontrol etmeyi sever.</a:t>
            </a:r>
          </a:p>
          <a:p>
            <a:r>
              <a:rPr lang="tr-TR" sz="1600" dirty="0" smtClean="0"/>
              <a:t>Hızlı yanıt verir, hızlı karar alır.</a:t>
            </a:r>
          </a:p>
          <a:p>
            <a:r>
              <a:rPr lang="tr-TR" sz="1600" dirty="0" smtClean="0"/>
              <a:t>Hızlıca hareketi tercih eder.</a:t>
            </a:r>
          </a:p>
          <a:p>
            <a:r>
              <a:rPr lang="tr-TR" sz="1600" dirty="0" smtClean="0"/>
              <a:t>Daha güvenli sonuçları en kısa zamanda almayı sever.</a:t>
            </a:r>
          </a:p>
          <a:p>
            <a:r>
              <a:rPr lang="tr-TR" sz="1600" dirty="0" smtClean="0"/>
              <a:t>İlişkilerde taktikçi değildir.</a:t>
            </a:r>
          </a:p>
          <a:p>
            <a:r>
              <a:rPr lang="tr-TR" sz="1600" dirty="0" smtClean="0"/>
              <a:t>Şimdiye ve geleceğe odaklanır.</a:t>
            </a:r>
          </a:p>
          <a:p>
            <a:r>
              <a:rPr lang="tr-TR" sz="1600" dirty="0" smtClean="0"/>
              <a:t>Değişiklikleri yönetmeyi ister.</a:t>
            </a:r>
          </a:p>
          <a:p>
            <a:r>
              <a:rPr lang="tr-TR" sz="1600" dirty="0" smtClean="0"/>
              <a:t>Stres altında daha otoriterdir.</a:t>
            </a:r>
          </a:p>
        </p:txBody>
      </p:sp>
      <p:sp>
        <p:nvSpPr>
          <p:cNvPr id="24" name="Dikdörtgen 23"/>
          <p:cNvSpPr/>
          <p:nvPr/>
        </p:nvSpPr>
        <p:spPr>
          <a:xfrm>
            <a:off x="8915209" y="6488668"/>
            <a:ext cx="206832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200" dirty="0"/>
              <a:t>(Desmond ve </a:t>
            </a:r>
            <a:r>
              <a:rPr lang="tr-TR" sz="1200" dirty="0" err="1"/>
              <a:t>Copeland</a:t>
            </a:r>
            <a:r>
              <a:rPr lang="tr-TR" sz="1200" dirty="0"/>
              <a:t>, 2010)</a:t>
            </a:r>
          </a:p>
        </p:txBody>
      </p:sp>
      <p:sp>
        <p:nvSpPr>
          <p:cNvPr id="3" name="Şeritli Sağ Ok 2"/>
          <p:cNvSpPr/>
          <p:nvPr/>
        </p:nvSpPr>
        <p:spPr>
          <a:xfrm>
            <a:off x="4489938" y="2485292"/>
            <a:ext cx="2778370" cy="1015146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Metin kutusu 7"/>
          <p:cNvSpPr txBox="1"/>
          <p:nvPr/>
        </p:nvSpPr>
        <p:spPr>
          <a:xfrm>
            <a:off x="7533984" y="1368799"/>
            <a:ext cx="4396153" cy="3077766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Dakik olun.</a:t>
            </a:r>
          </a:p>
          <a:p>
            <a:r>
              <a:rPr lang="tr-TR" sz="1600" dirty="0" smtClean="0"/>
              <a:t>Gerçekçi olun.</a:t>
            </a:r>
          </a:p>
          <a:p>
            <a:r>
              <a:rPr lang="tr-TR" sz="1600" dirty="0" smtClean="0"/>
              <a:t>Onlara tedavi hakkında seçenekler sunun.</a:t>
            </a:r>
          </a:p>
          <a:p>
            <a:r>
              <a:rPr lang="tr-TR" sz="1600" dirty="0" smtClean="0"/>
              <a:t>Kısa ve net konuşun.</a:t>
            </a:r>
          </a:p>
          <a:p>
            <a:r>
              <a:rPr lang="tr-TR" sz="1600" dirty="0" smtClean="0"/>
              <a:t>Biraz daha hızlı, yüksek sesle ve aynı tonda konuşun. </a:t>
            </a:r>
          </a:p>
          <a:p>
            <a:r>
              <a:rPr lang="tr-TR" sz="1600" dirty="0" smtClean="0"/>
              <a:t>Beden dilinizi etkin kullanın.</a:t>
            </a:r>
          </a:p>
          <a:p>
            <a:r>
              <a:rPr lang="tr-TR" sz="1600" dirty="0" smtClean="0"/>
              <a:t>«Hissetmek» yerine «düşünmek» sözcüğünü tercih edin.</a:t>
            </a:r>
          </a:p>
          <a:p>
            <a:r>
              <a:rPr lang="tr-TR" sz="1600" dirty="0" smtClean="0"/>
              <a:t>«Sonuç, başarı, etkili, kazanmak, ilerleme, yapalım, halledelim…» gibi sözcükler kullanın.</a:t>
            </a:r>
          </a:p>
          <a:p>
            <a:r>
              <a:rPr lang="tr-TR" sz="1600" dirty="0" smtClean="0"/>
              <a:t>«Yap, kontrol et» gibi sözcüklere yer verin.</a:t>
            </a:r>
            <a:endParaRPr lang="tr-TR" sz="1600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10398368" y="6356350"/>
            <a:ext cx="955431" cy="365125"/>
          </a:xfrm>
        </p:spPr>
        <p:txBody>
          <a:bodyPr/>
          <a:lstStyle/>
          <a:p>
            <a:fld id="{F015D85F-EF89-403F-9787-6C51DF9AAA82}" type="slidenum">
              <a:rPr lang="tr-TR" smtClean="0"/>
              <a:t>7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76808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14537" y="60162"/>
            <a:ext cx="10515600" cy="660787"/>
          </a:xfrm>
        </p:spPr>
        <p:txBody>
          <a:bodyPr>
            <a:normAutofit/>
          </a:bodyPr>
          <a:lstStyle/>
          <a:p>
            <a:r>
              <a:rPr lang="tr-TR" sz="3200" b="1" dirty="0" smtClean="0">
                <a:solidFill>
                  <a:srgbClr val="C00000"/>
                </a:solidFill>
              </a:rPr>
              <a:t>Hastalardaki (</a:t>
            </a:r>
            <a:r>
              <a:rPr lang="tr-TR" sz="3200" b="1" dirty="0">
                <a:solidFill>
                  <a:srgbClr val="C00000"/>
                </a:solidFill>
              </a:rPr>
              <a:t>H</a:t>
            </a:r>
            <a:r>
              <a:rPr lang="tr-TR" sz="3200" b="1" dirty="0" smtClean="0">
                <a:solidFill>
                  <a:srgbClr val="C00000"/>
                </a:solidFill>
              </a:rPr>
              <a:t>asta Sahiplerindeki) Dört </a:t>
            </a:r>
            <a:r>
              <a:rPr lang="tr-TR" sz="3200" b="1" dirty="0">
                <a:solidFill>
                  <a:srgbClr val="C00000"/>
                </a:solidFill>
              </a:rPr>
              <a:t>A</a:t>
            </a:r>
            <a:r>
              <a:rPr lang="tr-TR" sz="3200" b="1" dirty="0" smtClean="0">
                <a:solidFill>
                  <a:srgbClr val="C00000"/>
                </a:solidFill>
              </a:rPr>
              <a:t>na </a:t>
            </a:r>
            <a:r>
              <a:rPr lang="tr-TR" sz="3200" b="1" dirty="0">
                <a:solidFill>
                  <a:srgbClr val="C00000"/>
                </a:solidFill>
              </a:rPr>
              <a:t>S</a:t>
            </a:r>
            <a:r>
              <a:rPr lang="tr-TR" sz="3200" b="1" dirty="0" smtClean="0">
                <a:solidFill>
                  <a:srgbClr val="C00000"/>
                </a:solidFill>
              </a:rPr>
              <a:t>osyal </a:t>
            </a:r>
            <a:r>
              <a:rPr lang="tr-TR" sz="3200" b="1" dirty="0">
                <a:solidFill>
                  <a:srgbClr val="C00000"/>
                </a:solidFill>
              </a:rPr>
              <a:t>T</a:t>
            </a:r>
            <a:r>
              <a:rPr lang="tr-TR" sz="3200" b="1" dirty="0" smtClean="0">
                <a:solidFill>
                  <a:srgbClr val="C00000"/>
                </a:solidFill>
              </a:rPr>
              <a:t>arz</a:t>
            </a:r>
            <a:endParaRPr lang="tr-TR" sz="3200" b="1" dirty="0">
              <a:solidFill>
                <a:srgbClr val="C00000"/>
              </a:solidFill>
            </a:endParaRPr>
          </a:p>
        </p:txBody>
      </p:sp>
      <p:sp>
        <p:nvSpPr>
          <p:cNvPr id="24" name="Dikdörtgen 23"/>
          <p:cNvSpPr/>
          <p:nvPr/>
        </p:nvSpPr>
        <p:spPr>
          <a:xfrm>
            <a:off x="8915209" y="6488668"/>
            <a:ext cx="206832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200" dirty="0"/>
              <a:t>(Desmond ve </a:t>
            </a:r>
            <a:r>
              <a:rPr lang="tr-TR" sz="1200" dirty="0" err="1"/>
              <a:t>Copeland</a:t>
            </a:r>
            <a:r>
              <a:rPr lang="tr-TR" sz="1200" dirty="0"/>
              <a:t>, 2010)</a:t>
            </a:r>
          </a:p>
        </p:txBody>
      </p:sp>
      <p:sp>
        <p:nvSpPr>
          <p:cNvPr id="3" name="Şeritli Sağ Ok 2"/>
          <p:cNvSpPr/>
          <p:nvPr/>
        </p:nvSpPr>
        <p:spPr>
          <a:xfrm>
            <a:off x="4321860" y="2750017"/>
            <a:ext cx="2778370" cy="1015146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Metin kutusu 7"/>
          <p:cNvSpPr txBox="1"/>
          <p:nvPr/>
        </p:nvSpPr>
        <p:spPr>
          <a:xfrm>
            <a:off x="7369860" y="1659935"/>
            <a:ext cx="4396153" cy="233910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Beden dilinizi az kullanmaya çalışın.</a:t>
            </a:r>
          </a:p>
          <a:p>
            <a:r>
              <a:rPr lang="tr-TR" sz="1600" dirty="0" smtClean="0"/>
              <a:t>Sosyal mesafenizi biraz daha fazla ayarlayın.</a:t>
            </a:r>
          </a:p>
          <a:p>
            <a:r>
              <a:rPr lang="tr-TR" sz="1600" dirty="0" smtClean="0"/>
              <a:t>Sesinizin tonunu ve şiddetini değiştirmeyin.</a:t>
            </a:r>
          </a:p>
          <a:p>
            <a:r>
              <a:rPr lang="tr-TR" sz="1600" dirty="0" smtClean="0"/>
              <a:t>Bir tedavi planı-zaman çizelgesi belirleyin.</a:t>
            </a:r>
          </a:p>
          <a:p>
            <a:r>
              <a:rPr lang="tr-TR" sz="1600" dirty="0" smtClean="0"/>
              <a:t>Ayrıntıları anlatın.</a:t>
            </a:r>
          </a:p>
          <a:p>
            <a:r>
              <a:rPr lang="tr-TR" sz="1600" dirty="0" smtClean="0"/>
              <a:t>Düzenli ve temiz olun.</a:t>
            </a:r>
          </a:p>
          <a:p>
            <a:r>
              <a:rPr lang="tr-TR" sz="1600" dirty="0" smtClean="0"/>
              <a:t>Olumlu ve olumsuz tüm yönlerden bahsedin.</a:t>
            </a:r>
          </a:p>
          <a:p>
            <a:r>
              <a:rPr lang="tr-TR" sz="1600" dirty="0" smtClean="0"/>
              <a:t>Hasta sahibinden aldığınız </a:t>
            </a:r>
            <a:r>
              <a:rPr lang="tr-TR" sz="1600" dirty="0" err="1" smtClean="0"/>
              <a:t>anamnezi</a:t>
            </a:r>
            <a:r>
              <a:rPr lang="tr-TR" sz="1600" dirty="0" smtClean="0"/>
              <a:t> önemseyin.</a:t>
            </a:r>
          </a:p>
          <a:p>
            <a:endParaRPr lang="tr-TR" dirty="0"/>
          </a:p>
        </p:txBody>
      </p:sp>
      <p:sp>
        <p:nvSpPr>
          <p:cNvPr id="7" name="Metin kutusu 6"/>
          <p:cNvSpPr txBox="1"/>
          <p:nvPr/>
        </p:nvSpPr>
        <p:spPr>
          <a:xfrm>
            <a:off x="523584" y="1640311"/>
            <a:ext cx="3528646" cy="3046988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tr-TR" sz="1600" b="1" u="sng" dirty="0" smtClean="0">
                <a:solidFill>
                  <a:srgbClr val="7030A0"/>
                </a:solidFill>
              </a:rPr>
              <a:t>Analitik Hasta</a:t>
            </a:r>
          </a:p>
          <a:p>
            <a:r>
              <a:rPr lang="tr-TR" sz="1600" dirty="0" smtClean="0"/>
              <a:t>Görev odaklıdır.</a:t>
            </a:r>
          </a:p>
          <a:p>
            <a:r>
              <a:rPr lang="tr-TR" sz="1600" dirty="0" smtClean="0"/>
              <a:t>Yalnız çalışmayı tercih eder.</a:t>
            </a:r>
          </a:p>
          <a:p>
            <a:r>
              <a:rPr lang="tr-TR" sz="1600" dirty="0" smtClean="0"/>
              <a:t>Yavaş yanıt verir, doğruluk önemlidir.</a:t>
            </a:r>
          </a:p>
          <a:p>
            <a:r>
              <a:rPr lang="tr-TR" sz="1600" dirty="0" smtClean="0"/>
              <a:t>Bulmaca yapmayı ve çözmeyi sever.</a:t>
            </a:r>
          </a:p>
          <a:p>
            <a:r>
              <a:rPr lang="tr-TR" sz="1600" dirty="0" smtClean="0"/>
              <a:t>Detayları ve eksiksiz ölçmeyi sever.</a:t>
            </a:r>
          </a:p>
          <a:p>
            <a:r>
              <a:rPr lang="tr-TR" sz="1600" dirty="0" smtClean="0"/>
              <a:t>İlişkiler öncelikli değildir.</a:t>
            </a:r>
          </a:p>
          <a:p>
            <a:r>
              <a:rPr lang="tr-TR" sz="1600" dirty="0"/>
              <a:t>G</a:t>
            </a:r>
            <a:r>
              <a:rPr lang="tr-TR" sz="1600" dirty="0" smtClean="0"/>
              <a:t>eçmişe odaklanır.</a:t>
            </a:r>
          </a:p>
          <a:p>
            <a:r>
              <a:rPr lang="tr-TR" sz="1600" dirty="0" smtClean="0"/>
              <a:t>Gelenekleri sever.</a:t>
            </a:r>
          </a:p>
          <a:p>
            <a:r>
              <a:rPr lang="tr-TR" sz="1600" dirty="0" smtClean="0"/>
              <a:t>Değişiklikten hoşlanmaz.</a:t>
            </a:r>
          </a:p>
          <a:p>
            <a:r>
              <a:rPr lang="tr-TR" sz="1600" dirty="0" smtClean="0"/>
              <a:t>İstikrarı sever.</a:t>
            </a:r>
          </a:p>
          <a:p>
            <a:r>
              <a:rPr lang="tr-TR" sz="1600" dirty="0" smtClean="0"/>
              <a:t>Çatışmadan kaçınır.</a:t>
            </a:r>
            <a:endParaRPr lang="tr-TR" sz="1600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DE622-1430-495D-AF32-CCDDDB95EC9B}" type="datetime1">
              <a:rPr lang="tr-TR" smtClean="0"/>
              <a:t>29.12.2019</a:t>
            </a:fld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>
          <a:xfrm>
            <a:off x="9964614" y="6356350"/>
            <a:ext cx="1389185" cy="365125"/>
          </a:xfrm>
        </p:spPr>
        <p:txBody>
          <a:bodyPr/>
          <a:lstStyle/>
          <a:p>
            <a:fld id="{F015D85F-EF89-403F-9787-6C51DF9AAA82}" type="slidenum">
              <a:rPr lang="tr-TR" smtClean="0"/>
              <a:t>8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2302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14537" y="60162"/>
            <a:ext cx="10515600" cy="660787"/>
          </a:xfrm>
        </p:spPr>
        <p:txBody>
          <a:bodyPr>
            <a:normAutofit/>
          </a:bodyPr>
          <a:lstStyle/>
          <a:p>
            <a:r>
              <a:rPr lang="tr-TR" sz="3200" b="1" dirty="0" smtClean="0">
                <a:solidFill>
                  <a:srgbClr val="C00000"/>
                </a:solidFill>
              </a:rPr>
              <a:t>Hastalardaki (</a:t>
            </a:r>
            <a:r>
              <a:rPr lang="tr-TR" sz="3200" b="1" dirty="0">
                <a:solidFill>
                  <a:srgbClr val="C00000"/>
                </a:solidFill>
              </a:rPr>
              <a:t>H</a:t>
            </a:r>
            <a:r>
              <a:rPr lang="tr-TR" sz="3200" b="1" dirty="0" smtClean="0">
                <a:solidFill>
                  <a:srgbClr val="C00000"/>
                </a:solidFill>
              </a:rPr>
              <a:t>asta Sahiplerindeki) Dört </a:t>
            </a:r>
            <a:r>
              <a:rPr lang="tr-TR" sz="3200" b="1" dirty="0">
                <a:solidFill>
                  <a:srgbClr val="C00000"/>
                </a:solidFill>
              </a:rPr>
              <a:t>A</a:t>
            </a:r>
            <a:r>
              <a:rPr lang="tr-TR" sz="3200" b="1" dirty="0" smtClean="0">
                <a:solidFill>
                  <a:srgbClr val="C00000"/>
                </a:solidFill>
              </a:rPr>
              <a:t>na </a:t>
            </a:r>
            <a:r>
              <a:rPr lang="tr-TR" sz="3200" b="1" dirty="0">
                <a:solidFill>
                  <a:srgbClr val="C00000"/>
                </a:solidFill>
              </a:rPr>
              <a:t>S</a:t>
            </a:r>
            <a:r>
              <a:rPr lang="tr-TR" sz="3200" b="1" dirty="0" smtClean="0">
                <a:solidFill>
                  <a:srgbClr val="C00000"/>
                </a:solidFill>
              </a:rPr>
              <a:t>osyal </a:t>
            </a:r>
            <a:r>
              <a:rPr lang="tr-TR" sz="3200" b="1" dirty="0">
                <a:solidFill>
                  <a:srgbClr val="C00000"/>
                </a:solidFill>
              </a:rPr>
              <a:t>T</a:t>
            </a:r>
            <a:r>
              <a:rPr lang="tr-TR" sz="3200" b="1" dirty="0" smtClean="0">
                <a:solidFill>
                  <a:srgbClr val="C00000"/>
                </a:solidFill>
              </a:rPr>
              <a:t>arz</a:t>
            </a:r>
            <a:endParaRPr lang="tr-TR" sz="3200" b="1" dirty="0">
              <a:solidFill>
                <a:srgbClr val="C00000"/>
              </a:solidFill>
            </a:endParaRPr>
          </a:p>
        </p:txBody>
      </p:sp>
      <p:sp>
        <p:nvSpPr>
          <p:cNvPr id="24" name="Dikdörtgen 23"/>
          <p:cNvSpPr/>
          <p:nvPr/>
        </p:nvSpPr>
        <p:spPr>
          <a:xfrm>
            <a:off x="8915209" y="6488668"/>
            <a:ext cx="206832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200" dirty="0"/>
              <a:t>(Desmond ve </a:t>
            </a:r>
            <a:r>
              <a:rPr lang="tr-TR" sz="1200" dirty="0" err="1"/>
              <a:t>Copeland</a:t>
            </a:r>
            <a:r>
              <a:rPr lang="tr-TR" sz="1200" dirty="0"/>
              <a:t>, 2010)</a:t>
            </a:r>
          </a:p>
        </p:txBody>
      </p:sp>
      <p:sp>
        <p:nvSpPr>
          <p:cNvPr id="3" name="Şeritli Sağ Ok 2"/>
          <p:cNvSpPr/>
          <p:nvPr/>
        </p:nvSpPr>
        <p:spPr>
          <a:xfrm>
            <a:off x="4771292" y="2842350"/>
            <a:ext cx="2778370" cy="1015146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Metin kutusu 7"/>
          <p:cNvSpPr txBox="1"/>
          <p:nvPr/>
        </p:nvSpPr>
        <p:spPr>
          <a:xfrm>
            <a:off x="7643446" y="2566112"/>
            <a:ext cx="4396153" cy="2062103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Duygusal konuşmalarda güven verin.</a:t>
            </a:r>
          </a:p>
          <a:p>
            <a:r>
              <a:rPr lang="tr-TR" sz="1600" dirty="0" smtClean="0"/>
              <a:t>«Düşünmek» yerine «hissetmek» sözcüğüne önem verin.</a:t>
            </a:r>
          </a:p>
          <a:p>
            <a:r>
              <a:rPr lang="tr-TR" sz="1600" dirty="0" smtClean="0"/>
              <a:t>Gerçek kaygının nedenini bulmaya çalışın.</a:t>
            </a:r>
          </a:p>
          <a:p>
            <a:r>
              <a:rPr lang="tr-TR" sz="1600" dirty="0" smtClean="0"/>
              <a:t>Konuşmasını teşvik edin.</a:t>
            </a:r>
          </a:p>
          <a:p>
            <a:r>
              <a:rPr lang="tr-TR" sz="1600" dirty="0" smtClean="0"/>
              <a:t>Konuştuklarını beden dilinizle onaylayın.</a:t>
            </a:r>
          </a:p>
          <a:p>
            <a:r>
              <a:rPr lang="tr-TR" sz="1600" dirty="0" smtClean="0"/>
              <a:t>«Sizi hastam olarak görmekten memnun oldum» cümlesini kurun.</a:t>
            </a:r>
          </a:p>
        </p:txBody>
      </p:sp>
      <p:sp>
        <p:nvSpPr>
          <p:cNvPr id="9" name="Metin kutusu 8"/>
          <p:cNvSpPr txBox="1"/>
          <p:nvPr/>
        </p:nvSpPr>
        <p:spPr>
          <a:xfrm>
            <a:off x="328246" y="1891493"/>
            <a:ext cx="4349262" cy="2800767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tr-TR" sz="1600" b="1" u="sng" dirty="0" smtClean="0">
                <a:solidFill>
                  <a:srgbClr val="7030A0"/>
                </a:solidFill>
              </a:rPr>
              <a:t>Sevecen Hasta</a:t>
            </a:r>
          </a:p>
          <a:p>
            <a:r>
              <a:rPr lang="tr-TR" sz="1600" dirty="0" smtClean="0"/>
              <a:t>İlişki odaklıdır.</a:t>
            </a:r>
          </a:p>
          <a:p>
            <a:r>
              <a:rPr lang="tr-TR" sz="1600" dirty="0" smtClean="0"/>
              <a:t>Bir gruba ait olmaktan hoşlanır.</a:t>
            </a:r>
          </a:p>
          <a:p>
            <a:r>
              <a:rPr lang="tr-TR" sz="1600" dirty="0" smtClean="0"/>
              <a:t>Yavaş yanıt verir.</a:t>
            </a:r>
          </a:p>
          <a:p>
            <a:r>
              <a:rPr lang="tr-TR" sz="1600" dirty="0"/>
              <a:t>K</a:t>
            </a:r>
            <a:r>
              <a:rPr lang="tr-TR" sz="1600" dirty="0" smtClean="0"/>
              <a:t>arşıdakini memnun etmeye çalışır.</a:t>
            </a:r>
          </a:p>
          <a:p>
            <a:r>
              <a:rPr lang="tr-TR" sz="1600" dirty="0" smtClean="0"/>
              <a:t>Sevecen, sadık, destekleyici, </a:t>
            </a:r>
            <a:r>
              <a:rPr lang="tr-TR" sz="1600" dirty="0" err="1" smtClean="0"/>
              <a:t>empatiktir</a:t>
            </a:r>
            <a:r>
              <a:rPr lang="tr-TR" sz="1600" dirty="0" smtClean="0"/>
              <a:t>.</a:t>
            </a:r>
          </a:p>
          <a:p>
            <a:r>
              <a:rPr lang="tr-TR" sz="1600" dirty="0" smtClean="0"/>
              <a:t>Başkalarının ihtiyaçlarını ve endişelerini hisseder.</a:t>
            </a:r>
          </a:p>
          <a:p>
            <a:r>
              <a:rPr lang="tr-TR" sz="1600" dirty="0" smtClean="0"/>
              <a:t>Şimdiye odaklanır.</a:t>
            </a:r>
          </a:p>
          <a:p>
            <a:r>
              <a:rPr lang="tr-TR" sz="1600" dirty="0" smtClean="0"/>
              <a:t>Değişiklikten kaçınır. </a:t>
            </a:r>
          </a:p>
          <a:p>
            <a:r>
              <a:rPr lang="tr-TR" sz="1600" dirty="0" smtClean="0"/>
              <a:t>Her zaman tanıdık olanı tercih eder.</a:t>
            </a:r>
          </a:p>
          <a:p>
            <a:r>
              <a:rPr lang="tr-TR" sz="1600" dirty="0" smtClean="0"/>
              <a:t>Çatışmadan kaçınır.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91937-BE09-4DEA-B295-D162959C7F5C}" type="datetime1">
              <a:rPr lang="tr-TR" smtClean="0"/>
              <a:t>29.12.2019</a:t>
            </a:fld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D85F-EF89-403F-9787-6C51DF9AAA82}" type="slidenum">
              <a:rPr lang="tr-TR" smtClean="0"/>
              <a:t>9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95428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992</Words>
  <Application>Microsoft Office PowerPoint</Application>
  <PresentationFormat>Geniş ekran</PresentationFormat>
  <Paragraphs>188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PowerPoint Sunusu</vt:lpstr>
      <vt:lpstr>Hasta-hasta sahibi memnuniyetsizliğinin nedenleri</vt:lpstr>
      <vt:lpstr>PowerPoint Sunusu</vt:lpstr>
      <vt:lpstr>Doktor-hasta (hasta sahibi) ilişkisini etkileyen etmenler – önem sırasına göre;</vt:lpstr>
      <vt:lpstr>İlk klinik ziyaret-ilk tanışma- ilk muayenede veteriner hekim-hasta sahibi ilişkisi</vt:lpstr>
      <vt:lpstr>Hastalardaki (Hasta Sahiplerindeki) Dört Ana Sosyal Tarz</vt:lpstr>
      <vt:lpstr>Hastalardaki (Hasta Sahiplerindeki) Dört Ana Sosyal Tarz</vt:lpstr>
      <vt:lpstr>Hastalardaki (Hasta Sahiplerindeki) Dört Ana Sosyal Tarz</vt:lpstr>
      <vt:lpstr>Hastalardaki (Hasta Sahiplerindeki) Dört Ana Sosyal Tarz</vt:lpstr>
      <vt:lpstr>Hastalardaki (Hasta Sahiplerindeki) Dört Ana Sosyal Tarz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Nigar</dc:creator>
  <cp:lastModifiedBy>Nigar</cp:lastModifiedBy>
  <cp:revision>1</cp:revision>
  <dcterms:created xsi:type="dcterms:W3CDTF">2019-12-29T20:20:01Z</dcterms:created>
  <dcterms:modified xsi:type="dcterms:W3CDTF">2019-12-29T20:23:11Z</dcterms:modified>
</cp:coreProperties>
</file>