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3" r:id="rId1"/>
  </p:sldMasterIdLst>
  <p:sldIdLst>
    <p:sldId id="270" r:id="rId2"/>
    <p:sldId id="257" r:id="rId3"/>
    <p:sldId id="261" r:id="rId4"/>
    <p:sldId id="259" r:id="rId5"/>
    <p:sldId id="260" r:id="rId6"/>
    <p:sldId id="262" r:id="rId7"/>
    <p:sldId id="265" r:id="rId8"/>
    <p:sldId id="266" r:id="rId9"/>
    <p:sldId id="267" r:id="rId10"/>
    <p:sldId id="264" r:id="rId11"/>
    <p:sldId id="269" r:id="rId12"/>
    <p:sldId id="268"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6" d="100"/>
          <a:sy n="76" d="100"/>
        </p:scale>
        <p:origin x="272"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9600" cap="all" baseline="0">
                <a:blipFill dpi="0" rotWithShape="1">
                  <a:blip r:embed="rId4"/>
                  <a:srcRect/>
                  <a:tile tx="6350" ty="-127000" sx="65000" sy="64000" flip="none" algn="tl"/>
                </a:blipFill>
              </a:defRPr>
            </a:lvl1pPr>
          </a:lstStyle>
          <a:p>
            <a:r>
              <a:rPr lang="en-US"/>
              <a:t>Click to edit Master title style</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DAF61AA-5A98-4049-A93E-477E5505141A}" type="datetimeFigureOut">
              <a:rPr lang="en-US" smtClean="0"/>
              <a:t>5/29/2023</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9592733" y="4289334"/>
            <a:ext cx="1193868" cy="640080"/>
          </a:xfrm>
        </p:spPr>
        <p:txBody>
          <a:bodyPr/>
          <a:lstStyle>
            <a:lvl1pPr>
              <a:defRPr sz="2800"/>
            </a:lvl1pPr>
          </a:lstStyle>
          <a:p>
            <a:fld id="{73B850FF-6169-4056-8077-06FFA93A5366}" type="slidenum">
              <a:rPr lang="en-US" smtClean="0"/>
              <a:t>‹#›</a:t>
            </a:fld>
            <a:endParaRPr lang="en-US"/>
          </a:p>
        </p:txBody>
      </p:sp>
    </p:spTree>
    <p:extLst>
      <p:ext uri="{BB962C8B-B14F-4D97-AF65-F5344CB8AC3E}">
        <p14:creationId xmlns:p14="http://schemas.microsoft.com/office/powerpoint/2010/main" val="19902861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DAF61AA-5A98-4049-A93E-477E5505141A}" type="datetimeFigureOut">
              <a:rPr lang="en-US" smtClean="0"/>
              <a:t>5/29/2023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29906719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DAF61AA-5A98-4049-A93E-477E5505141A}" type="datetimeFigureOut">
              <a:rPr lang="en-US" smtClean="0"/>
              <a:t>5/29/2023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29036042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DAF61AA-5A98-4049-A93E-477E5505141A}" type="datetimeFigureOut">
              <a:rPr lang="en-US" smtClean="0"/>
              <a:t>5/29/2023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14490700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8000" b="0"/>
            </a:lvl1pPr>
          </a:lstStyle>
          <a:p>
            <a:r>
              <a:rPr lang="en-US"/>
              <a:t>Click to edit Master title style</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593667" y="6272784"/>
            <a:ext cx="2644309" cy="365125"/>
          </a:xfrm>
        </p:spPr>
        <p:txBody>
          <a:bodyPr/>
          <a:lstStyle/>
          <a:p>
            <a:fld id="{0DAF61AA-5A98-4049-A93E-477E5505141A}" type="datetimeFigureOut">
              <a:rPr lang="en-US" smtClean="0"/>
              <a:t>5/29/2023</a:t>
            </a:fld>
            <a:endParaRPr lang="en-US"/>
          </a:p>
        </p:txBody>
      </p:sp>
      <p:sp>
        <p:nvSpPr>
          <p:cNvPr id="5" name="Footer Placeholder 4"/>
          <p:cNvSpPr>
            <a:spLocks noGrp="1"/>
          </p:cNvSpPr>
          <p:nvPr>
            <p:ph type="ftr" sz="quarter" idx="11"/>
          </p:nvPr>
        </p:nvSpPr>
        <p:spPr>
          <a:xfrm>
            <a:off x="2182708" y="6272784"/>
            <a:ext cx="6327648" cy="365125"/>
          </a:xfrm>
        </p:spPr>
        <p:txBody>
          <a:bodyPr/>
          <a:lstStyle/>
          <a:p>
            <a:endParaRPr lang="en-US"/>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73B850FF-6169-4056-8077-06FFA93A5366}" type="slidenum">
              <a:rPr lang="en-US" smtClean="0"/>
              <a:t>‹#›</a:t>
            </a:fld>
            <a:endParaRPr lang="en-US"/>
          </a:p>
        </p:txBody>
      </p:sp>
    </p:spTree>
    <p:extLst>
      <p:ext uri="{BB962C8B-B14F-4D97-AF65-F5344CB8AC3E}">
        <p14:creationId xmlns:p14="http://schemas.microsoft.com/office/powerpoint/2010/main" val="27940575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DAF61AA-5A98-4049-A93E-477E5505141A}" type="datetimeFigureOut">
              <a:rPr lang="en-US" smtClean="0"/>
              <a:t>5/29/2023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13326347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DAF61AA-5A98-4049-A93E-477E5505141A}" type="datetimeFigureOut">
              <a:rPr lang="en-US" smtClean="0"/>
              <a:t>5/29/2023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29536584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DAF61AA-5A98-4049-A93E-477E5505141A}" type="datetimeFigureOut">
              <a:rPr lang="en-US" smtClean="0"/>
              <a:t>5/29/2023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4042486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DAF61AA-5A98-4049-A93E-477E5505141A}" type="datetimeFigureOut">
              <a:rPr lang="en-US" smtClean="0"/>
              <a:t>5/29/2023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614008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DAF61AA-5A98-4049-A93E-477E5505141A}" type="datetimeFigureOut">
              <a:rPr lang="en-US" smtClean="0"/>
              <a:t>5/29/2023</a:t>
            </a:fld>
            <a:endParaRPr lang="en-US"/>
          </a:p>
        </p:txBody>
      </p:sp>
      <p:sp>
        <p:nvSpPr>
          <p:cNvPr id="6" name="Footer Placeholder 5"/>
          <p:cNvSpPr>
            <a:spLocks noGrp="1"/>
          </p:cNvSpPr>
          <p:nvPr>
            <p:ph type="ftr" sz="quarter" idx="11"/>
          </p:nvPr>
        </p:nvSpPr>
        <p:spPr/>
        <p:txBody>
          <a:bodyPr/>
          <a:lstStyle/>
          <a:p>
            <a:endParaRPr lang="en-US"/>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5362591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8303740"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DAF61AA-5A98-4049-A93E-477E5505141A}" type="datetimeFigureOut">
              <a:rPr lang="en-US" smtClean="0"/>
              <a:t>5/29/2023</a:t>
            </a:fld>
            <a:endParaRPr lang="en-US"/>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7958641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0DAF61AA-5A98-4049-A93E-477E5505141A}" type="datetimeFigureOut">
              <a:rPr lang="en-US" smtClean="0"/>
              <a:pPr/>
              <a:t>5/29/2023</a:t>
            </a:fld>
            <a:endParaRPr lang="en-US" dirty="0"/>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en-US"/>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73B850FF-6169-4056-8077-06FFA93A5366}" type="slidenum">
              <a:rPr lang="en-US" smtClean="0"/>
              <a:pPr/>
              <a:t>‹#›</a:t>
            </a:fld>
            <a:endParaRPr lang="en-US"/>
          </a:p>
        </p:txBody>
      </p:sp>
    </p:spTree>
    <p:extLst>
      <p:ext uri="{BB962C8B-B14F-4D97-AF65-F5344CB8AC3E}">
        <p14:creationId xmlns:p14="http://schemas.microsoft.com/office/powerpoint/2010/main" val="4012874569"/>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Lst>
  <p:txStyles>
    <p:titleStyle>
      <a:lvl1pPr algn="l" defTabSz="914400" rtl="0" eaLnBrk="1" latinLnBrk="0" hangingPunct="1">
        <a:lnSpc>
          <a:spcPct val="90000"/>
        </a:lnSpc>
        <a:spcBef>
          <a:spcPct val="0"/>
        </a:spcBef>
        <a:buNone/>
        <a:defRPr sz="5400" kern="1200" cap="all"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4.xml"/><Relationship Id="rId4" Type="http://schemas.openxmlformats.org/officeDocument/2006/relationships/image" Target="../media/image6.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4.xml"/><Relationship Id="rId6" Type="http://schemas.openxmlformats.org/officeDocument/2006/relationships/image" Target="../media/image5.jpg"/><Relationship Id="rId5" Type="http://schemas.microsoft.com/office/2007/relationships/hdphoto" Target="../media/hdphoto2.wdp"/><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5ED8B0-E712-E264-80D7-094CEFF1C086}"/>
              </a:ext>
            </a:extLst>
          </p:cNvPr>
          <p:cNvSpPr>
            <a:spLocks noGrp="1"/>
          </p:cNvSpPr>
          <p:nvPr>
            <p:ph type="ctrTitle"/>
          </p:nvPr>
        </p:nvSpPr>
        <p:spPr>
          <a:xfrm>
            <a:off x="1004455" y="1432223"/>
            <a:ext cx="10014065" cy="2959668"/>
          </a:xfrm>
        </p:spPr>
        <p:txBody>
          <a:bodyPr/>
          <a:lstStyle/>
          <a:p>
            <a:r>
              <a:rPr kumimoji="0" lang="tr-TR" sz="7200" b="0" i="0" u="none" strike="noStrike" kern="1200" cap="all" spc="0" normalizeH="0" baseline="0" noProof="0" dirty="0">
                <a:ln>
                  <a:noFill/>
                </a:ln>
                <a:blipFill dpi="0" rotWithShape="1">
                  <a:blip r:embed="rId2"/>
                  <a:srcRect/>
                  <a:tile tx="6350" ty="-127000" sx="65000" sy="64000" flip="none" algn="tl"/>
                </a:blipFill>
                <a:effectLst/>
                <a:uLnTx/>
                <a:uFillTx/>
                <a:latin typeface="Rockwell Condensed" panose="02060603050405020104"/>
                <a:ea typeface="+mj-ea"/>
                <a:cs typeface="+mj-cs"/>
              </a:rPr>
              <a:t>Türk Sineması</a:t>
            </a:r>
            <a:br>
              <a:rPr kumimoji="0" lang="tr-TR" sz="7200" b="0" i="0" u="none" strike="noStrike" kern="1200" cap="all" spc="0" normalizeH="0" baseline="0" noProof="0" dirty="0">
                <a:ln>
                  <a:noFill/>
                </a:ln>
                <a:blipFill dpi="0" rotWithShape="1">
                  <a:blip r:embed="rId2"/>
                  <a:srcRect/>
                  <a:tile tx="6350" ty="-127000" sx="65000" sy="64000" flip="none" algn="tl"/>
                </a:blipFill>
                <a:effectLst/>
                <a:uLnTx/>
                <a:uFillTx/>
                <a:latin typeface="Rockwell Condensed" panose="02060603050405020104"/>
                <a:ea typeface="+mj-ea"/>
                <a:cs typeface="+mj-cs"/>
              </a:rPr>
            </a:br>
            <a:r>
              <a:rPr kumimoji="0" lang="tr-TR" sz="3200" b="0" i="0" u="none" strike="noStrike" kern="1200" cap="none" spc="0" normalizeH="0" baseline="0" noProof="0" dirty="0">
                <a:ln>
                  <a:noFill/>
                </a:ln>
                <a:blipFill dpi="0" rotWithShape="1">
                  <a:blip r:embed="rId2"/>
                  <a:srcRect/>
                  <a:tile tx="6350" ty="-127000" sx="65000" sy="64000" flip="none" algn="tl"/>
                </a:blipFill>
                <a:effectLst/>
                <a:uLnTx/>
                <a:uFillTx/>
                <a:latin typeface="Rockwell" panose="02060603020205020403" pitchFamily="18" charset="0"/>
              </a:rPr>
              <a:t>11. Hafta</a:t>
            </a:r>
            <a:endParaRPr lang="tr-TR" sz="3200" dirty="0">
              <a:latin typeface="Rockwell" panose="02060603020205020403" pitchFamily="18" charset="0"/>
            </a:endParaRPr>
          </a:p>
        </p:txBody>
      </p:sp>
    </p:spTree>
    <p:extLst>
      <p:ext uri="{BB962C8B-B14F-4D97-AF65-F5344CB8AC3E}">
        <p14:creationId xmlns:p14="http://schemas.microsoft.com/office/powerpoint/2010/main" val="26118129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35" name="Group 1030">
            <a:extLst>
              <a:ext uri="{FF2B5EF4-FFF2-40B4-BE49-F238E27FC236}">
                <a16:creationId xmlns:a16="http://schemas.microsoft.com/office/drawing/2014/main" id="{16DBFAD4-B5FC-442B-A283-381B01B195F7}"/>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1032" name="Oval 1031">
              <a:extLst>
                <a:ext uri="{FF2B5EF4-FFF2-40B4-BE49-F238E27FC236}">
                  <a16:creationId xmlns:a16="http://schemas.microsoft.com/office/drawing/2014/main" id="{9B649DC7-8769-4383-A6F2-8F366BA7A15B}"/>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2">
                <a:duotone>
                  <a:schemeClr val="accent1">
                    <a:shade val="45000"/>
                    <a:satMod val="135000"/>
                  </a:schemeClr>
                  <a:prstClr val="white"/>
                </a:duotone>
                <a:extLst>
                  <a:ext uri="{BEBA8EAE-BF5A-486C-A8C5-ECC9F3942E4B}">
                    <a14:imgProps xmlns:a14="http://schemas.microsoft.com/office/drawing/2010/main">
                      <a14:imgLayer r:embed="rId3">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33" name="Oval 1032">
              <a:extLst>
                <a:ext uri="{FF2B5EF4-FFF2-40B4-BE49-F238E27FC236}">
                  <a16:creationId xmlns:a16="http://schemas.microsoft.com/office/drawing/2014/main" id="{0C67FD53-2686-4E0E-BA49-976F78F9AAC6}"/>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sp>
      </p:grpSp>
      <p:pic>
        <p:nvPicPr>
          <p:cNvPr id="1026" name="Picture 2">
            <a:extLst>
              <a:ext uri="{FF2B5EF4-FFF2-40B4-BE49-F238E27FC236}">
                <a16:creationId xmlns:a16="http://schemas.microsoft.com/office/drawing/2014/main" id="{6927890A-0B13-CAA9-2398-0A04A75C5675}"/>
              </a:ext>
            </a:extLst>
          </p:cNvPr>
          <p:cNvPicPr>
            <a:picLocks noGrp="1" noChangeAspect="1" noChangeArrowheads="1"/>
          </p:cNvPicPr>
          <p:nvPr>
            <p:ph sz="half" idx="2"/>
          </p:nvPr>
        </p:nvPicPr>
        <p:blipFill rotWithShape="1">
          <a:blip r:embed="rId4">
            <a:extLst>
              <a:ext uri="{28A0092B-C50C-407E-A947-70E740481C1C}">
                <a14:useLocalDpi xmlns:a14="http://schemas.microsoft.com/office/drawing/2010/main" val="0"/>
              </a:ext>
            </a:extLst>
          </a:blip>
          <a:srcRect l="25737" r="27498"/>
          <a:stretch/>
        </p:blipFill>
        <p:spPr bwMode="auto">
          <a:xfrm>
            <a:off x="1" y="10"/>
            <a:ext cx="7546216" cy="685799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DF040415-8C97-F62D-7A33-DA201013AE23}"/>
              </a:ext>
            </a:extLst>
          </p:cNvPr>
          <p:cNvSpPr>
            <a:spLocks noGrp="1"/>
          </p:cNvSpPr>
          <p:nvPr>
            <p:ph sz="half" idx="1"/>
          </p:nvPr>
        </p:nvSpPr>
        <p:spPr>
          <a:xfrm>
            <a:off x="7796532" y="519434"/>
            <a:ext cx="3963926" cy="5819132"/>
          </a:xfrm>
        </p:spPr>
        <p:txBody>
          <a:bodyPr vert="horz" lIns="91440" tIns="45720" rIns="91440" bIns="45720" rtlCol="0">
            <a:normAutofit fontScale="25000" lnSpcReduction="20000"/>
          </a:bodyPr>
          <a:lstStyle/>
          <a:p>
            <a:pPr algn="just"/>
            <a:endParaRPr lang="tr-TR" sz="2200" i="1" dirty="0"/>
          </a:p>
          <a:p>
            <a:pPr algn="just"/>
            <a:r>
              <a:rPr lang="tr-TR" sz="8000" i="1" dirty="0">
                <a:latin typeface="Rockwell" panose="02060603020205020403" pitchFamily="18" charset="0"/>
              </a:rPr>
              <a:t>Bir Zamanlar Anadolu’da </a:t>
            </a:r>
            <a:r>
              <a:rPr lang="tr-TR" sz="8000" dirty="0">
                <a:latin typeface="Rockwell" panose="02060603020205020403" pitchFamily="18" charset="0"/>
              </a:rPr>
              <a:t>filmi</a:t>
            </a:r>
            <a:r>
              <a:rPr lang="tr-TR" sz="8000" i="1" dirty="0">
                <a:latin typeface="Rockwell" panose="02060603020205020403" pitchFamily="18" charset="0"/>
              </a:rPr>
              <a:t> </a:t>
            </a:r>
            <a:r>
              <a:rPr lang="tr-TR" sz="8000" dirty="0">
                <a:latin typeface="Rockwell" panose="02060603020205020403" pitchFamily="18" charset="0"/>
              </a:rPr>
              <a:t>bir cinayet soruşturması çerçevesinde gelişir.</a:t>
            </a:r>
          </a:p>
          <a:p>
            <a:pPr algn="just"/>
            <a:r>
              <a:rPr lang="tr-TR" sz="8000" dirty="0">
                <a:latin typeface="Rockwell" panose="02060603020205020403" pitchFamily="18" charset="0"/>
              </a:rPr>
              <a:t>Doktor, savcı, komiser ve polis memurlarından oluşan ekip zanlıyla birlikte cesedi bulmak için gece gündüz bozkırda bir arayışa girer.</a:t>
            </a:r>
          </a:p>
          <a:p>
            <a:pPr algn="just"/>
            <a:r>
              <a:rPr lang="tr-TR" sz="8000" dirty="0">
                <a:latin typeface="Rockwell" panose="02060603020205020403" pitchFamily="18" charset="0"/>
              </a:rPr>
              <a:t>Arama ekibinde yer alan doktor Cemal,</a:t>
            </a:r>
            <a:r>
              <a:rPr kumimoji="0" lang="tr-TR" sz="8000" b="0" i="0" u="none" strike="noStrike" kern="1200" cap="none" spc="0" normalizeH="0" baseline="0" noProof="0" dirty="0">
                <a:ln>
                  <a:noFill/>
                </a:ln>
                <a:solidFill>
                  <a:prstClr val="black"/>
                </a:solidFill>
                <a:effectLst/>
                <a:uLnTx/>
                <a:uFillTx/>
                <a:latin typeface="Rockwell" panose="02060603020205020403" pitchFamily="18" charset="0"/>
              </a:rPr>
              <a:t> kasabaya yeni gelmiştir. Bir yabancılaşma yaşamakta,</a:t>
            </a:r>
            <a:r>
              <a:rPr lang="tr-TR" sz="8000" dirty="0">
                <a:latin typeface="Rockwell" panose="02060603020205020403" pitchFamily="18" charset="0"/>
              </a:rPr>
              <a:t> taşradaki iktidar ilişkilerini anlamaya çalışmaktadır. </a:t>
            </a:r>
          </a:p>
          <a:p>
            <a:pPr marL="182880" marR="0" lvl="0" indent="-182880" algn="just" defTabSz="914400" rtl="0" eaLnBrk="1" fontAlgn="auto" latinLnBrk="0" hangingPunct="1">
              <a:lnSpc>
                <a:spcPct val="90000"/>
              </a:lnSpc>
              <a:spcBef>
                <a:spcPts val="1200"/>
              </a:spcBef>
              <a:spcAft>
                <a:spcPts val="0"/>
              </a:spcAft>
              <a:buClr>
                <a:srgbClr val="D34817">
                  <a:lumMod val="75000"/>
                </a:srgbClr>
              </a:buClr>
              <a:buSzPct val="85000"/>
              <a:buFont typeface="Wingdings" pitchFamily="2" charset="2"/>
              <a:buChar char="§"/>
              <a:tabLst/>
              <a:defRPr/>
            </a:pPr>
            <a:r>
              <a:rPr kumimoji="0" lang="tr-TR" sz="8000" b="0" i="0" u="none" strike="noStrike" kern="1200" cap="none" spc="0" normalizeH="0" baseline="0" noProof="0" dirty="0">
                <a:ln>
                  <a:noFill/>
                </a:ln>
                <a:solidFill>
                  <a:prstClr val="black"/>
                </a:solidFill>
                <a:effectLst/>
                <a:uLnTx/>
                <a:uFillTx/>
                <a:latin typeface="Rockwell" panose="02060603020205020403" pitchFamily="18" charset="0"/>
              </a:rPr>
              <a:t>Film ilerledikçe karakterlerin içsel hesaplaşmalarına tanık oluruz; sırlar yavaş yavaş ortaya çıkar. Görünen ve gerçeklik arasındaki uçurum giderek derinleşir.</a:t>
            </a:r>
          </a:p>
          <a:p>
            <a:pPr algn="just"/>
            <a:endParaRPr lang="tr-TR" sz="5500" dirty="0">
              <a:latin typeface="Rockwell" panose="02060603020205020403" pitchFamily="18" charset="0"/>
            </a:endParaRPr>
          </a:p>
          <a:p>
            <a:pPr algn="just"/>
            <a:endParaRPr lang="tr-TR" sz="5500" dirty="0">
              <a:latin typeface="Rockwell" panose="02060603020205020403" pitchFamily="18" charset="0"/>
            </a:endParaRPr>
          </a:p>
          <a:p>
            <a:pPr marL="0" indent="0">
              <a:buNone/>
            </a:pPr>
            <a:r>
              <a:rPr lang="tr-TR" sz="5500" dirty="0">
                <a:latin typeface="Rockwell" panose="02060603020205020403" pitchFamily="18" charset="0"/>
              </a:rPr>
              <a:t> </a:t>
            </a:r>
            <a:endParaRPr lang="en-US" sz="5500" dirty="0">
              <a:latin typeface="Rockwell" panose="02060603020205020403" pitchFamily="18" charset="0"/>
            </a:endParaRPr>
          </a:p>
        </p:txBody>
      </p:sp>
    </p:spTree>
    <p:extLst>
      <p:ext uri="{BB962C8B-B14F-4D97-AF65-F5344CB8AC3E}">
        <p14:creationId xmlns:p14="http://schemas.microsoft.com/office/powerpoint/2010/main" val="1762709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49E7990-1F3F-88BD-E7F7-9161AF70E47A}"/>
              </a:ext>
            </a:extLst>
          </p:cNvPr>
          <p:cNvSpPr>
            <a:spLocks noGrp="1"/>
          </p:cNvSpPr>
          <p:nvPr>
            <p:ph idx="1"/>
          </p:nvPr>
        </p:nvSpPr>
        <p:spPr>
          <a:xfrm>
            <a:off x="977569" y="1482436"/>
            <a:ext cx="10058400" cy="4689764"/>
          </a:xfrm>
        </p:spPr>
        <p:txBody>
          <a:bodyPr/>
          <a:lstStyle/>
          <a:p>
            <a:pPr algn="just"/>
            <a:r>
              <a:rPr lang="tr-TR" dirty="0"/>
              <a:t>Yönetmenin filmleri genel olarak değerlendirildiğinde Nuri Bilge Ceylan’ın büyük ölçüde minimalist bir stil benimsediği görülür. Uzun çekimler, sabit planlar ağırlıktadır. Bu durum mizanseni öne çıkarır. Mekânsal ilişkiler görüntü </a:t>
            </a:r>
            <a:r>
              <a:rPr lang="tr-TR" dirty="0" smtClean="0"/>
              <a:t>estetiğine </a:t>
            </a:r>
            <a:r>
              <a:rPr lang="tr-TR" dirty="0"/>
              <a:t>hizmet edecek biçimde kurulur. Ceylan’ın fotoğrafçılık geçmişi, biçimsel tercihleri üzerinde etkilidir.</a:t>
            </a:r>
          </a:p>
          <a:p>
            <a:pPr algn="just"/>
            <a:r>
              <a:rPr lang="tr-TR" dirty="0"/>
              <a:t>Filmler iletişimsizlik, suçluluk, aşk, kıskançlık, bencillik gibi insana özgü duygular çerçevesinde gelişir. </a:t>
            </a:r>
            <a:endParaRPr lang="tr-TR" dirty="0" smtClean="0"/>
          </a:p>
          <a:p>
            <a:pPr algn="just"/>
            <a:r>
              <a:rPr lang="tr-TR" dirty="0" smtClean="0"/>
              <a:t>Sessizlik</a:t>
            </a:r>
            <a:r>
              <a:rPr lang="tr-TR" dirty="0"/>
              <a:t>, yönetmenin birçok filmde bir anlatı öğesi olarak kullanılmıştır. </a:t>
            </a:r>
            <a:endParaRPr lang="tr-TR" dirty="0" smtClean="0"/>
          </a:p>
          <a:p>
            <a:pPr algn="just"/>
            <a:r>
              <a:rPr lang="tr-TR" dirty="0" smtClean="0"/>
              <a:t>İnsan-doğa </a:t>
            </a:r>
            <a:r>
              <a:rPr lang="tr-TR" dirty="0"/>
              <a:t>ilişkisi, doğaya yabancılaşma gibi temalar özellikle ilk filmlerinde baskındır.</a:t>
            </a:r>
          </a:p>
          <a:p>
            <a:endParaRPr lang="tr-TR" dirty="0"/>
          </a:p>
        </p:txBody>
      </p:sp>
    </p:spTree>
    <p:extLst>
      <p:ext uri="{BB962C8B-B14F-4D97-AF65-F5344CB8AC3E}">
        <p14:creationId xmlns:p14="http://schemas.microsoft.com/office/powerpoint/2010/main" val="31912038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D036FB-1243-E219-6C08-832BDD562F49}"/>
              </a:ext>
            </a:extLst>
          </p:cNvPr>
          <p:cNvSpPr>
            <a:spLocks noGrp="1"/>
          </p:cNvSpPr>
          <p:nvPr>
            <p:ph type="title"/>
          </p:nvPr>
        </p:nvSpPr>
        <p:spPr>
          <a:xfrm>
            <a:off x="1069848" y="484632"/>
            <a:ext cx="10058400" cy="1108641"/>
          </a:xfrm>
        </p:spPr>
        <p:txBody>
          <a:bodyPr>
            <a:normAutofit/>
          </a:bodyPr>
          <a:lstStyle/>
          <a:p>
            <a:r>
              <a:rPr lang="tr-TR" sz="4000" dirty="0"/>
              <a:t>Kaynakça</a:t>
            </a:r>
          </a:p>
        </p:txBody>
      </p:sp>
      <p:sp>
        <p:nvSpPr>
          <p:cNvPr id="3" name="Content Placeholder 2">
            <a:extLst>
              <a:ext uri="{FF2B5EF4-FFF2-40B4-BE49-F238E27FC236}">
                <a16:creationId xmlns:a16="http://schemas.microsoft.com/office/drawing/2014/main" id="{B59AB82A-022B-315C-0422-D2C29002FDB4}"/>
              </a:ext>
            </a:extLst>
          </p:cNvPr>
          <p:cNvSpPr>
            <a:spLocks noGrp="1"/>
          </p:cNvSpPr>
          <p:nvPr>
            <p:ph idx="1"/>
          </p:nvPr>
        </p:nvSpPr>
        <p:spPr>
          <a:xfrm>
            <a:off x="1069848" y="1648691"/>
            <a:ext cx="10058400" cy="4523509"/>
          </a:xfrm>
        </p:spPr>
        <p:txBody>
          <a:bodyPr/>
          <a:lstStyle/>
          <a:p>
            <a:r>
              <a:rPr lang="tr-TR" dirty="0"/>
              <a:t>Akbulut, Hasan (2006). «</a:t>
            </a:r>
            <a:r>
              <a:rPr lang="tr-TR" dirty="0" err="1"/>
              <a:t>Koza’dan</a:t>
            </a:r>
            <a:r>
              <a:rPr lang="tr-TR" dirty="0"/>
              <a:t> </a:t>
            </a:r>
            <a:r>
              <a:rPr lang="tr-TR" dirty="0" err="1"/>
              <a:t>Uzak’a</a:t>
            </a:r>
            <a:r>
              <a:rPr lang="tr-TR" dirty="0"/>
              <a:t> Bir Yönetmen: Nuri </a:t>
            </a:r>
            <a:r>
              <a:rPr lang="tr-TR" dirty="0" err="1"/>
              <a:t>Bige</a:t>
            </a:r>
            <a:r>
              <a:rPr lang="tr-TR" dirty="0"/>
              <a:t> Ceylan» </a:t>
            </a:r>
            <a:r>
              <a:rPr lang="tr-TR" dirty="0" err="1"/>
              <a:t>Biyografya</a:t>
            </a:r>
            <a:r>
              <a:rPr lang="tr-TR" dirty="0"/>
              <a:t>: Türk Sinemasında Yönetmenler. İstanbul: Bağlam. 19-49.</a:t>
            </a:r>
          </a:p>
          <a:p>
            <a:r>
              <a:rPr lang="tr-TR" dirty="0"/>
              <a:t>Öztürk, S. </a:t>
            </a:r>
            <a:r>
              <a:rPr lang="tr-TR" dirty="0" err="1"/>
              <a:t>Ruken</a:t>
            </a:r>
            <a:r>
              <a:rPr lang="tr-TR" dirty="0"/>
              <a:t> (2006). «Zeki </a:t>
            </a:r>
            <a:r>
              <a:rPr lang="tr-TR" dirty="0" err="1"/>
              <a:t>Demirkubuz</a:t>
            </a:r>
            <a:r>
              <a:rPr lang="tr-TR" dirty="0"/>
              <a:t> Sineması» S. R. Öztürk (Yay. Haz.)Kader: Zeki </a:t>
            </a:r>
            <a:r>
              <a:rPr lang="tr-TR" dirty="0" err="1"/>
              <a:t>Demirkubuz</a:t>
            </a:r>
            <a:r>
              <a:rPr lang="tr-TR" dirty="0"/>
              <a:t>. Ankara: Dost. 75-100.</a:t>
            </a:r>
          </a:p>
        </p:txBody>
      </p:sp>
    </p:spTree>
    <p:extLst>
      <p:ext uri="{BB962C8B-B14F-4D97-AF65-F5344CB8AC3E}">
        <p14:creationId xmlns:p14="http://schemas.microsoft.com/office/powerpoint/2010/main" val="42120561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665C1F-637B-B865-3700-1564331B90DD}"/>
              </a:ext>
            </a:extLst>
          </p:cNvPr>
          <p:cNvSpPr>
            <a:spLocks noGrp="1"/>
          </p:cNvSpPr>
          <p:nvPr>
            <p:ph type="title"/>
          </p:nvPr>
        </p:nvSpPr>
        <p:spPr>
          <a:xfrm>
            <a:off x="1069848" y="484632"/>
            <a:ext cx="10058400" cy="1205623"/>
          </a:xfrm>
        </p:spPr>
        <p:txBody>
          <a:bodyPr>
            <a:noAutofit/>
          </a:bodyPr>
          <a:lstStyle/>
          <a:p>
            <a:pPr algn="ctr"/>
            <a:r>
              <a:rPr lang="tr-TR" sz="4200" dirty="0"/>
              <a:t>1990 sonrası yeni politik filmler ve yeni </a:t>
            </a:r>
            <a:r>
              <a:rPr lang="tr-TR" sz="4200" dirty="0" err="1" smtClean="0"/>
              <a:t>Auteur’ler</a:t>
            </a:r>
            <a:r>
              <a:rPr lang="tr-TR" sz="4200" dirty="0" smtClean="0"/>
              <a:t> 2</a:t>
            </a:r>
            <a:endParaRPr lang="tr-TR" sz="4200" dirty="0"/>
          </a:p>
        </p:txBody>
      </p:sp>
      <p:sp>
        <p:nvSpPr>
          <p:cNvPr id="3" name="Content Placeholder 2">
            <a:extLst>
              <a:ext uri="{FF2B5EF4-FFF2-40B4-BE49-F238E27FC236}">
                <a16:creationId xmlns:a16="http://schemas.microsoft.com/office/drawing/2014/main" id="{925D1374-94D5-7EE9-CA59-6555D1ED538D}"/>
              </a:ext>
            </a:extLst>
          </p:cNvPr>
          <p:cNvSpPr>
            <a:spLocks noGrp="1"/>
          </p:cNvSpPr>
          <p:nvPr>
            <p:ph idx="1"/>
          </p:nvPr>
        </p:nvSpPr>
        <p:spPr>
          <a:xfrm>
            <a:off x="1069848" y="1801091"/>
            <a:ext cx="10058400" cy="4371109"/>
          </a:xfrm>
        </p:spPr>
        <p:txBody>
          <a:bodyPr>
            <a:normAutofit/>
          </a:bodyPr>
          <a:lstStyle/>
          <a:p>
            <a:pPr marL="0" marR="0" lvl="0" indent="0" defTabSz="914400" rtl="0" eaLnBrk="1" fontAlgn="auto" latinLnBrk="0" hangingPunct="1">
              <a:lnSpc>
                <a:spcPct val="90000"/>
              </a:lnSpc>
              <a:spcBef>
                <a:spcPts val="1200"/>
              </a:spcBef>
              <a:spcAft>
                <a:spcPts val="0"/>
              </a:spcAft>
              <a:buClr>
                <a:srgbClr val="D34817">
                  <a:lumMod val="75000"/>
                </a:srgbClr>
              </a:buClr>
              <a:buSzPct val="85000"/>
              <a:buNone/>
              <a:tabLst/>
              <a:defRPr/>
            </a:pPr>
            <a:r>
              <a:rPr lang="tr-TR" sz="3600" dirty="0">
                <a:latin typeface="+mj-lt"/>
              </a:rPr>
              <a:t> Zeki Demirkubuz</a:t>
            </a:r>
          </a:p>
          <a:p>
            <a:pPr marL="182880" marR="0" lvl="0" indent="-182880" algn="just" defTabSz="914400" rtl="0" eaLnBrk="1" fontAlgn="auto" latinLnBrk="0" hangingPunct="1">
              <a:lnSpc>
                <a:spcPct val="90000"/>
              </a:lnSpc>
              <a:spcBef>
                <a:spcPts val="1200"/>
              </a:spcBef>
              <a:spcAft>
                <a:spcPts val="0"/>
              </a:spcAft>
              <a:buClr>
                <a:srgbClr val="D34817">
                  <a:lumMod val="75000"/>
                </a:srgbClr>
              </a:buClr>
              <a:buSzPct val="85000"/>
              <a:buFont typeface="Wingdings" pitchFamily="2" charset="2"/>
              <a:buChar char="§"/>
              <a:tabLst/>
              <a:defRPr/>
            </a:pPr>
            <a:r>
              <a:rPr lang="tr-TR" dirty="0"/>
              <a:t>1990’lı yıllarda kendine özgü üslubuyla öne çıkan yönetmenlerden biri olan Zeki Demirkubuz İstanbul Üniversitesi Basın Yayın Yüksek Okulu mezunudur. </a:t>
            </a:r>
          </a:p>
          <a:p>
            <a:pPr marL="182880" marR="0" lvl="0" indent="-182880" algn="just" defTabSz="914400" rtl="0" eaLnBrk="1" fontAlgn="auto" latinLnBrk="0" hangingPunct="1">
              <a:lnSpc>
                <a:spcPct val="90000"/>
              </a:lnSpc>
              <a:spcBef>
                <a:spcPts val="1200"/>
              </a:spcBef>
              <a:spcAft>
                <a:spcPts val="0"/>
              </a:spcAft>
              <a:buClr>
                <a:srgbClr val="D34817">
                  <a:lumMod val="75000"/>
                </a:srgbClr>
              </a:buClr>
              <a:buSzPct val="85000"/>
              <a:buFont typeface="Wingdings" pitchFamily="2" charset="2"/>
              <a:buChar char="§"/>
              <a:tabLst/>
              <a:defRPr/>
            </a:pPr>
            <a:r>
              <a:rPr lang="tr-TR" dirty="0"/>
              <a:t>Sinemaya başlangıç döneminde Zeki Ökten’in asistanlığını yapmıştır. </a:t>
            </a:r>
          </a:p>
          <a:p>
            <a:pPr marL="182880" marR="0" lvl="0" indent="-182880" algn="just" defTabSz="914400" rtl="0" eaLnBrk="1" fontAlgn="auto" latinLnBrk="0" hangingPunct="1">
              <a:lnSpc>
                <a:spcPct val="90000"/>
              </a:lnSpc>
              <a:spcBef>
                <a:spcPts val="1200"/>
              </a:spcBef>
              <a:spcAft>
                <a:spcPts val="0"/>
              </a:spcAft>
              <a:buClr>
                <a:srgbClr val="D34817">
                  <a:lumMod val="75000"/>
                </a:srgbClr>
              </a:buClr>
              <a:buSzPct val="85000"/>
              <a:buFont typeface="Wingdings" pitchFamily="2" charset="2"/>
              <a:buChar char="§"/>
              <a:tabLst/>
              <a:defRPr/>
            </a:pPr>
            <a:r>
              <a:rPr lang="tr-TR" i="1" dirty="0"/>
              <a:t>İtiraf </a:t>
            </a:r>
            <a:r>
              <a:rPr lang="tr-TR" dirty="0"/>
              <a:t>ve </a:t>
            </a:r>
            <a:r>
              <a:rPr lang="tr-TR" i="1" dirty="0"/>
              <a:t>Yazgı </a:t>
            </a:r>
            <a:r>
              <a:rPr lang="tr-TR" dirty="0"/>
              <a:t>filmleri,</a:t>
            </a:r>
            <a:r>
              <a:rPr kumimoji="0" lang="tr-TR" b="0" i="0" u="none" strike="noStrike" kern="1200" cap="none" spc="0" normalizeH="0" baseline="0" noProof="0" dirty="0">
                <a:ln>
                  <a:noFill/>
                </a:ln>
                <a:solidFill>
                  <a:prstClr val="black"/>
                </a:solidFill>
                <a:effectLst/>
                <a:uLnTx/>
                <a:uFillTx/>
                <a:latin typeface="Rockwell" panose="02060603020205020403"/>
                <a:ea typeface="+mn-ea"/>
                <a:cs typeface="+mn-cs"/>
              </a:rPr>
              <a:t> Cannes Film Festivali’nin «Belirli Bir Bakış» bölümüne seçilmiştir. </a:t>
            </a:r>
          </a:p>
          <a:p>
            <a:pPr marL="182880" marR="0" lvl="0" indent="-182880" algn="just" defTabSz="914400" rtl="0" eaLnBrk="1" fontAlgn="auto" latinLnBrk="0" hangingPunct="1">
              <a:lnSpc>
                <a:spcPct val="90000"/>
              </a:lnSpc>
              <a:spcBef>
                <a:spcPts val="1200"/>
              </a:spcBef>
              <a:spcAft>
                <a:spcPts val="0"/>
              </a:spcAft>
              <a:buClr>
                <a:srgbClr val="D34817">
                  <a:lumMod val="75000"/>
                </a:srgbClr>
              </a:buClr>
              <a:buSzPct val="85000"/>
              <a:buFont typeface="Wingdings" pitchFamily="2" charset="2"/>
              <a:buChar char="§"/>
              <a:tabLst/>
              <a:defRPr/>
            </a:pPr>
            <a:r>
              <a:rPr kumimoji="0" lang="tr-TR" b="0" i="0" u="none" strike="noStrike" kern="1200" cap="none" spc="0" normalizeH="0" baseline="0" noProof="0" dirty="0">
                <a:ln>
                  <a:noFill/>
                </a:ln>
                <a:solidFill>
                  <a:prstClr val="black"/>
                </a:solidFill>
                <a:effectLst/>
                <a:uLnTx/>
                <a:uFillTx/>
                <a:latin typeface="Rockwell" panose="02060603020205020403"/>
                <a:ea typeface="+mn-ea"/>
                <a:cs typeface="+mn-cs"/>
              </a:rPr>
              <a:t>Yönetmenin f</a:t>
            </a:r>
            <a:r>
              <a:rPr lang="tr-TR" dirty="0" err="1"/>
              <a:t>ilmografisi</a:t>
            </a:r>
            <a:r>
              <a:rPr lang="tr-TR" dirty="0"/>
              <a:t> şu şekilde sıralanabilir:  </a:t>
            </a:r>
          </a:p>
          <a:p>
            <a:pPr marL="182880" marR="0" lvl="0" indent="-182880" algn="just" defTabSz="914400" rtl="0" eaLnBrk="1" fontAlgn="auto" latinLnBrk="0" hangingPunct="1">
              <a:lnSpc>
                <a:spcPct val="90000"/>
              </a:lnSpc>
              <a:spcBef>
                <a:spcPts val="1200"/>
              </a:spcBef>
              <a:spcAft>
                <a:spcPts val="0"/>
              </a:spcAft>
              <a:buClr>
                <a:srgbClr val="D34817">
                  <a:lumMod val="75000"/>
                </a:srgbClr>
              </a:buClr>
              <a:buSzPct val="85000"/>
              <a:buFont typeface="Wingdings" pitchFamily="2" charset="2"/>
              <a:buChar char="§"/>
              <a:tabLst/>
              <a:defRPr/>
            </a:pPr>
            <a:r>
              <a:rPr lang="tr-TR" dirty="0"/>
              <a:t>C Blok (1994), Masumiyet (1997), Üçüncü Sayfa (1999), İtiraf (2001), Yazgı (2001), Bekleme Odası (2003), Kader (2006), </a:t>
            </a:r>
            <a:r>
              <a:rPr kumimoji="0" lang="tr-TR" b="0" i="0" u="none" strike="noStrike" kern="1200" cap="none" spc="0" normalizeH="0" baseline="0" noProof="0" dirty="0">
                <a:ln>
                  <a:noFill/>
                </a:ln>
                <a:solidFill>
                  <a:prstClr val="black"/>
                </a:solidFill>
                <a:effectLst/>
                <a:uLnTx/>
                <a:uFillTx/>
                <a:latin typeface="Rockwell" panose="02060603020205020403"/>
                <a:ea typeface="+mn-ea"/>
                <a:cs typeface="+mn-cs"/>
              </a:rPr>
              <a:t>Kıskanmak (2009), Yeraltı (2012), Bulantı (2015), Kor (2016), Hayat (2023)</a:t>
            </a:r>
          </a:p>
          <a:p>
            <a:pPr marL="0" indent="0">
              <a:buNone/>
            </a:pPr>
            <a:endParaRPr lang="tr-TR" dirty="0"/>
          </a:p>
          <a:p>
            <a:endParaRPr lang="tr-TR" dirty="0"/>
          </a:p>
          <a:p>
            <a:pPr marL="0" indent="0">
              <a:buNone/>
            </a:pPr>
            <a:endParaRPr lang="tr-TR" dirty="0"/>
          </a:p>
        </p:txBody>
      </p:sp>
    </p:spTree>
    <p:extLst>
      <p:ext uri="{BB962C8B-B14F-4D97-AF65-F5344CB8AC3E}">
        <p14:creationId xmlns:p14="http://schemas.microsoft.com/office/powerpoint/2010/main" val="10031746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1" name="Group 10">
            <a:extLst>
              <a:ext uri="{FF2B5EF4-FFF2-40B4-BE49-F238E27FC236}">
                <a16:creationId xmlns:a16="http://schemas.microsoft.com/office/drawing/2014/main" id="{16DBFAD4-B5FC-442B-A283-381B01B195F7}"/>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12" name="Oval 11">
              <a:extLst>
                <a:ext uri="{FF2B5EF4-FFF2-40B4-BE49-F238E27FC236}">
                  <a16:creationId xmlns:a16="http://schemas.microsoft.com/office/drawing/2014/main" id="{9B649DC7-8769-4383-A6F2-8F366BA7A15B}"/>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2">
                <a:duotone>
                  <a:schemeClr val="accent1">
                    <a:shade val="45000"/>
                    <a:satMod val="135000"/>
                  </a:schemeClr>
                  <a:prstClr val="white"/>
                </a:duotone>
                <a:extLst>
                  <a:ext uri="{BEBA8EAE-BF5A-486C-A8C5-ECC9F3942E4B}">
                    <a14:imgProps xmlns:a14="http://schemas.microsoft.com/office/drawing/2010/main">
                      <a14:imgLayer r:embed="rId3">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3" name="Oval 12">
              <a:extLst>
                <a:ext uri="{FF2B5EF4-FFF2-40B4-BE49-F238E27FC236}">
                  <a16:creationId xmlns:a16="http://schemas.microsoft.com/office/drawing/2014/main" id="{0C67FD53-2686-4E0E-BA49-976F78F9AAC6}"/>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sp>
      </p:grpSp>
      <p:sp>
        <p:nvSpPr>
          <p:cNvPr id="22" name="Rectangle 14">
            <a:extLst>
              <a:ext uri="{FF2B5EF4-FFF2-40B4-BE49-F238E27FC236}">
                <a16:creationId xmlns:a16="http://schemas.microsoft.com/office/drawing/2014/main" id="{362E11DD-B54B-4751-9C17-39DAF9EF46E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blipFill dpi="0" rotWithShape="1">
            <a:blip r:embed="rId4">
              <a:alphaModFix amt="60000"/>
              <a:lum bright="70000" contrast="-70000"/>
              <a:extLst>
                <a:ext uri="{BEBA8EAE-BF5A-486C-A8C5-ECC9F3942E4B}">
                  <a14:imgProps xmlns:a14="http://schemas.microsoft.com/office/drawing/2010/main">
                    <a14:imgLayer r:embed="rId5">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ontent Placeholder 3">
            <a:extLst>
              <a:ext uri="{FF2B5EF4-FFF2-40B4-BE49-F238E27FC236}">
                <a16:creationId xmlns:a16="http://schemas.microsoft.com/office/drawing/2014/main" id="{46943C8E-0AEF-0980-AF87-9DF72E1C04D4}"/>
              </a:ext>
            </a:extLst>
          </p:cNvPr>
          <p:cNvSpPr>
            <a:spLocks noGrp="1"/>
          </p:cNvSpPr>
          <p:nvPr>
            <p:ph sz="half" idx="2"/>
          </p:nvPr>
        </p:nvSpPr>
        <p:spPr>
          <a:xfrm>
            <a:off x="382279" y="1184564"/>
            <a:ext cx="6226339" cy="4987636"/>
          </a:xfrm>
        </p:spPr>
        <p:txBody>
          <a:bodyPr vert="horz" lIns="91440" tIns="45720" rIns="91440" bIns="45720" rtlCol="0">
            <a:normAutofit/>
          </a:bodyPr>
          <a:lstStyle/>
          <a:p>
            <a:pPr marL="182880" marR="0" lvl="0" indent="-182880" algn="just" defTabSz="914400" rtl="0" eaLnBrk="1" fontAlgn="auto" latinLnBrk="0" hangingPunct="1">
              <a:lnSpc>
                <a:spcPct val="90000"/>
              </a:lnSpc>
              <a:spcBef>
                <a:spcPts val="1200"/>
              </a:spcBef>
              <a:spcAft>
                <a:spcPts val="0"/>
              </a:spcAft>
              <a:buClr>
                <a:srgbClr val="D34817">
                  <a:lumMod val="75000"/>
                </a:srgbClr>
              </a:buClr>
              <a:buSzPct val="85000"/>
              <a:buFont typeface="Wingdings" pitchFamily="2" charset="2"/>
              <a:buChar char="§"/>
              <a:tabLst/>
              <a:defRPr/>
            </a:pPr>
            <a:r>
              <a:rPr kumimoji="0" lang="tr-TR" b="0" i="0" u="none" strike="noStrike" kern="1200" cap="none" spc="0" normalizeH="0" baseline="0" noProof="0" dirty="0">
                <a:ln>
                  <a:noFill/>
                </a:ln>
                <a:solidFill>
                  <a:prstClr val="black"/>
                </a:solidFill>
                <a:effectLst/>
                <a:uLnTx/>
                <a:uFillTx/>
                <a:latin typeface="Rockwell" panose="02060603020205020403"/>
                <a:ea typeface="+mn-ea"/>
                <a:cs typeface="+mn-cs"/>
              </a:rPr>
              <a:t>Demirkubuz’un ilk filmi </a:t>
            </a:r>
            <a:r>
              <a:rPr kumimoji="0" lang="tr-TR" b="0" i="1" u="none" strike="noStrike" kern="1200" cap="none" spc="0" normalizeH="0" baseline="0" noProof="0" dirty="0">
                <a:ln>
                  <a:noFill/>
                </a:ln>
                <a:solidFill>
                  <a:prstClr val="black"/>
                </a:solidFill>
                <a:effectLst/>
                <a:uLnTx/>
                <a:uFillTx/>
                <a:latin typeface="Rockwell" panose="02060603020205020403"/>
                <a:ea typeface="+mn-ea"/>
                <a:cs typeface="+mn-cs"/>
              </a:rPr>
              <a:t>C Blok</a:t>
            </a:r>
            <a:r>
              <a:rPr kumimoji="0" lang="tr-TR" b="0" i="0" u="none" strike="noStrike" kern="1200" cap="none" spc="0" normalizeH="0" baseline="0" noProof="0" dirty="0">
                <a:ln>
                  <a:noFill/>
                </a:ln>
                <a:solidFill>
                  <a:prstClr val="black"/>
                </a:solidFill>
                <a:effectLst/>
                <a:uLnTx/>
                <a:uFillTx/>
                <a:latin typeface="Rockwell" panose="02060603020205020403"/>
                <a:ea typeface="+mn-ea"/>
                <a:cs typeface="+mn-cs"/>
              </a:rPr>
              <a:t>, Tülay-Selim çiftinin yaşamına ve onların hizmetçi Aslı ve apartman görevlisi Halet’le olan ilişkilerine odaklanır. </a:t>
            </a:r>
          </a:p>
          <a:p>
            <a:pPr marL="182880" marR="0" lvl="0" indent="-182880" algn="just" defTabSz="914400" rtl="0" eaLnBrk="1" fontAlgn="auto" latinLnBrk="0" hangingPunct="1">
              <a:lnSpc>
                <a:spcPct val="90000"/>
              </a:lnSpc>
              <a:spcBef>
                <a:spcPts val="1200"/>
              </a:spcBef>
              <a:spcAft>
                <a:spcPts val="0"/>
              </a:spcAft>
              <a:buClr>
                <a:srgbClr val="D34817">
                  <a:lumMod val="75000"/>
                </a:srgbClr>
              </a:buClr>
              <a:buSzPct val="85000"/>
              <a:buFont typeface="Wingdings" pitchFamily="2" charset="2"/>
              <a:buChar char="§"/>
              <a:tabLst/>
              <a:defRPr/>
            </a:pPr>
            <a:r>
              <a:rPr kumimoji="0" lang="tr-TR" b="0" i="0" u="none" strike="noStrike" kern="1200" cap="none" spc="0" normalizeH="0" baseline="0" noProof="0" dirty="0">
                <a:ln>
                  <a:noFill/>
                </a:ln>
                <a:solidFill>
                  <a:prstClr val="black"/>
                </a:solidFill>
                <a:effectLst/>
                <a:uLnTx/>
                <a:uFillTx/>
                <a:latin typeface="Rockwell" panose="02060603020205020403"/>
                <a:ea typeface="+mn-ea"/>
                <a:cs typeface="+mn-cs"/>
              </a:rPr>
              <a:t>Alt sınıflar ve üst sınıflar arasındaki çatışma ve çelişkilerin de gözlemlendiği filmde Tülay apartman görevlisiyle, Selim ise hizmetçiyle ilişki yaşar. </a:t>
            </a:r>
          </a:p>
          <a:p>
            <a:pPr marL="182880" marR="0" lvl="0" indent="-182880" algn="just" defTabSz="914400" rtl="0" eaLnBrk="1" fontAlgn="auto" latinLnBrk="0" hangingPunct="1">
              <a:lnSpc>
                <a:spcPct val="90000"/>
              </a:lnSpc>
              <a:spcBef>
                <a:spcPts val="1200"/>
              </a:spcBef>
              <a:spcAft>
                <a:spcPts val="0"/>
              </a:spcAft>
              <a:buClr>
                <a:srgbClr val="D34817">
                  <a:lumMod val="75000"/>
                </a:srgbClr>
              </a:buClr>
              <a:buSzPct val="85000"/>
              <a:buFont typeface="Wingdings" pitchFamily="2" charset="2"/>
              <a:buChar char="§"/>
              <a:tabLst/>
              <a:defRPr/>
            </a:pPr>
            <a:r>
              <a:rPr kumimoji="0" lang="tr-TR" b="0" i="0" u="none" strike="noStrike" kern="1200" cap="none" spc="0" normalizeH="0" baseline="0" noProof="0" dirty="0">
                <a:ln>
                  <a:noFill/>
                </a:ln>
                <a:solidFill>
                  <a:prstClr val="black"/>
                </a:solidFill>
                <a:effectLst/>
                <a:uLnTx/>
                <a:uFillTx/>
                <a:latin typeface="Rockwell" panose="02060603020205020403"/>
                <a:ea typeface="+mn-ea"/>
                <a:cs typeface="+mn-cs"/>
              </a:rPr>
              <a:t>Tülay’ın yaşadığı yabancılaşma ve yalnızlık, apartman bloklarının yarattığı soğuk ve kasvetli atmosferle aktarılırken filmin mizansen düzenlemesi, modern insanın endişelerini ve hissettiği kıstırılmışlık duygusunu vurgulamaya hizmet eder.</a:t>
            </a:r>
          </a:p>
          <a:p>
            <a:endParaRPr lang="en-US" sz="1800" dirty="0"/>
          </a:p>
        </p:txBody>
      </p:sp>
      <p:pic>
        <p:nvPicPr>
          <p:cNvPr id="6" name="Content Placeholder 5" descr="A collage of people with their hands covering their face&#10;&#10;Description automatically generated with low confidence">
            <a:extLst>
              <a:ext uri="{FF2B5EF4-FFF2-40B4-BE49-F238E27FC236}">
                <a16:creationId xmlns:a16="http://schemas.microsoft.com/office/drawing/2014/main" id="{C9038093-74F5-4BD8-6504-CE69C05369CE}"/>
              </a:ext>
            </a:extLst>
          </p:cNvPr>
          <p:cNvPicPr>
            <a:picLocks noGrp="1" noChangeAspect="1"/>
          </p:cNvPicPr>
          <p:nvPr>
            <p:ph sz="half" idx="1"/>
          </p:nvPr>
        </p:nvPicPr>
        <p:blipFill rotWithShape="1">
          <a:blip r:embed="rId6">
            <a:extLst>
              <a:ext uri="{28A0092B-C50C-407E-A947-70E740481C1C}">
                <a14:useLocalDpi xmlns:a14="http://schemas.microsoft.com/office/drawing/2010/main" val="0"/>
              </a:ext>
            </a:extLst>
          </a:blip>
          <a:srcRect l="9658"/>
          <a:stretch/>
        </p:blipFill>
        <p:spPr>
          <a:xfrm>
            <a:off x="7308273" y="10"/>
            <a:ext cx="4918363" cy="6857990"/>
          </a:xfrm>
          <a:prstGeom prst="rect">
            <a:avLst/>
          </a:prstGeom>
        </p:spPr>
      </p:pic>
      <p:grpSp>
        <p:nvGrpSpPr>
          <p:cNvPr id="23" name="Group 16">
            <a:extLst>
              <a:ext uri="{FF2B5EF4-FFF2-40B4-BE49-F238E27FC236}">
                <a16:creationId xmlns:a16="http://schemas.microsoft.com/office/drawing/2014/main" id="{B55DE4E1-F219-45A4-96D9-9A86D0E4DBD2}"/>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24" name="Oval 17">
              <a:extLst>
                <a:ext uri="{FF2B5EF4-FFF2-40B4-BE49-F238E27FC236}">
                  <a16:creationId xmlns:a16="http://schemas.microsoft.com/office/drawing/2014/main" id="{3601C3FF-4A5D-437C-B3DB-A53B99D30804}"/>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2">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25" name="Oval 18">
              <a:extLst>
                <a:ext uri="{FF2B5EF4-FFF2-40B4-BE49-F238E27FC236}">
                  <a16:creationId xmlns:a16="http://schemas.microsoft.com/office/drawing/2014/main" id="{61B1BDC9-B583-4F65-8FE9-E2CBE71D93E2}"/>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Tree>
    <p:extLst>
      <p:ext uri="{BB962C8B-B14F-4D97-AF65-F5344CB8AC3E}">
        <p14:creationId xmlns:p14="http://schemas.microsoft.com/office/powerpoint/2010/main" val="35630221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05B3383-B14E-25FA-AA70-4B8A5FE82017}"/>
              </a:ext>
            </a:extLst>
          </p:cNvPr>
          <p:cNvSpPr>
            <a:spLocks noGrp="1"/>
          </p:cNvSpPr>
          <p:nvPr>
            <p:ph idx="1"/>
          </p:nvPr>
        </p:nvSpPr>
        <p:spPr>
          <a:xfrm>
            <a:off x="1069848" y="900545"/>
            <a:ext cx="10058400" cy="5271655"/>
          </a:xfrm>
        </p:spPr>
        <p:txBody>
          <a:bodyPr>
            <a:normAutofit/>
          </a:bodyPr>
          <a:lstStyle/>
          <a:p>
            <a:pPr marL="182880" marR="0" lvl="0" indent="-182880" algn="just" defTabSz="914400" rtl="0" eaLnBrk="1" fontAlgn="auto" latinLnBrk="0" hangingPunct="1">
              <a:lnSpc>
                <a:spcPct val="90000"/>
              </a:lnSpc>
              <a:spcBef>
                <a:spcPts val="1200"/>
              </a:spcBef>
              <a:spcAft>
                <a:spcPts val="0"/>
              </a:spcAft>
              <a:buClr>
                <a:srgbClr val="D34817">
                  <a:lumMod val="75000"/>
                </a:srgbClr>
              </a:buClr>
              <a:buSzPct val="85000"/>
              <a:buFont typeface="Wingdings" pitchFamily="2" charset="2"/>
              <a:buChar char="§"/>
              <a:tabLst/>
              <a:defRPr/>
            </a:pPr>
            <a:r>
              <a:rPr kumimoji="0" lang="tr-TR" sz="2000" b="0" i="1" u="none" strike="noStrike" kern="1200" cap="none" spc="0" normalizeH="0" baseline="0" noProof="0" dirty="0">
                <a:ln>
                  <a:noFill/>
                </a:ln>
                <a:solidFill>
                  <a:prstClr val="black"/>
                </a:solidFill>
                <a:effectLst/>
                <a:uLnTx/>
                <a:uFillTx/>
                <a:latin typeface="Rockwell" panose="02060603020205020403"/>
                <a:ea typeface="+mn-ea"/>
                <a:cs typeface="+mn-cs"/>
              </a:rPr>
              <a:t>Masumiyet</a:t>
            </a:r>
            <a:r>
              <a:rPr kumimoji="0" lang="tr-TR" sz="2000" b="0" i="0" u="none" strike="noStrike" kern="1200" cap="none" spc="0" normalizeH="0" baseline="0" noProof="0" dirty="0">
                <a:ln>
                  <a:noFill/>
                </a:ln>
                <a:solidFill>
                  <a:prstClr val="black"/>
                </a:solidFill>
                <a:effectLst/>
                <a:uLnTx/>
                <a:uFillTx/>
                <a:latin typeface="Rockwell" panose="02060603020205020403"/>
                <a:ea typeface="+mn-ea"/>
                <a:cs typeface="+mn-cs"/>
              </a:rPr>
              <a:t>, hapisten yeni tahliye olan Yusuf’a ve onun dış dünyaya uyum sağlama çabası sırasında tanıştığı Uğur ve Bekir’le olan ilişkisine odaklanır. Film, tutkularının peşinden sürüklenen insanları konu alırken yalnızlık, çaresizlik gibi meseleleri de tartışır. </a:t>
            </a:r>
            <a:endParaRPr kumimoji="0" lang="tr-TR" sz="2000" b="0" i="0" u="none" strike="noStrike" kern="1200" cap="none" spc="0" normalizeH="0" baseline="0" noProof="0" dirty="0" smtClean="0">
              <a:ln>
                <a:noFill/>
              </a:ln>
              <a:solidFill>
                <a:prstClr val="black"/>
              </a:solidFill>
              <a:effectLst/>
              <a:uLnTx/>
              <a:uFillTx/>
              <a:latin typeface="Rockwell" panose="02060603020205020403"/>
              <a:ea typeface="+mn-ea"/>
              <a:cs typeface="+mn-cs"/>
            </a:endParaRPr>
          </a:p>
          <a:p>
            <a:pPr marL="182880" marR="0" lvl="0" indent="-182880" algn="just" defTabSz="914400" rtl="0" eaLnBrk="1" fontAlgn="auto" latinLnBrk="0" hangingPunct="1">
              <a:lnSpc>
                <a:spcPct val="90000"/>
              </a:lnSpc>
              <a:spcBef>
                <a:spcPts val="1200"/>
              </a:spcBef>
              <a:spcAft>
                <a:spcPts val="0"/>
              </a:spcAft>
              <a:buClr>
                <a:srgbClr val="D34817">
                  <a:lumMod val="75000"/>
                </a:srgbClr>
              </a:buClr>
              <a:buSzPct val="85000"/>
              <a:buFont typeface="Wingdings" pitchFamily="2" charset="2"/>
              <a:buChar char="§"/>
              <a:tabLst/>
              <a:defRPr/>
            </a:pPr>
            <a:r>
              <a:rPr lang="tr-TR" i="1" dirty="0" smtClean="0"/>
              <a:t>Üçüncü </a:t>
            </a:r>
            <a:r>
              <a:rPr lang="tr-TR" i="1" dirty="0"/>
              <a:t>Sayfa</a:t>
            </a:r>
            <a:r>
              <a:rPr lang="tr-TR" dirty="0"/>
              <a:t>, figüranlık yapan İsa ve apartman görevlisi  Meryem’in hikayesine odaklanır. İş yerinde çalınan paradan sorumlu tutulan ve bir çıkış yolu bulamayan İsa intihar etmeye karar vermiştir. Silahının kendisine doğrulttuğu sırada ev sahibinin birikmiş kirayı istemek için kapıya gelmesi üzerine İsa ev sahibini öldürür ve bayılır. </a:t>
            </a:r>
          </a:p>
          <a:p>
            <a:pPr algn="just"/>
            <a:r>
              <a:rPr lang="tr-TR" dirty="0"/>
              <a:t>Kendine geldiğinde ona yardım kişi Meryem olur. Öte yandan Meryem kendisine şiddet uygulayan kocasını öldürmek üzere bir plan yapmıştır ve İsa’dan bu konuda kendisine yardım etmesini ister. Ancak Meryem’in kocasının bir tartışmada bıçaklanarak öldürülmesi planı kesintiye uğratır. İsa sonrasında Meryem’in hem ev sahibiyle hem de onun oğluyla ilişkisi olduğunu öğrenecektir. </a:t>
            </a:r>
          </a:p>
        </p:txBody>
      </p:sp>
    </p:spTree>
    <p:extLst>
      <p:ext uri="{BB962C8B-B14F-4D97-AF65-F5344CB8AC3E}">
        <p14:creationId xmlns:p14="http://schemas.microsoft.com/office/powerpoint/2010/main" val="35927979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5A2B252-6071-73BC-7114-DCCC9E5EBD60}"/>
              </a:ext>
            </a:extLst>
          </p:cNvPr>
          <p:cNvSpPr>
            <a:spLocks noGrp="1"/>
          </p:cNvSpPr>
          <p:nvPr>
            <p:ph idx="1"/>
          </p:nvPr>
        </p:nvSpPr>
        <p:spPr>
          <a:xfrm>
            <a:off x="1069848" y="1219201"/>
            <a:ext cx="10058400" cy="4953000"/>
          </a:xfrm>
        </p:spPr>
        <p:txBody>
          <a:bodyPr>
            <a:normAutofit lnSpcReduction="10000"/>
          </a:bodyPr>
          <a:lstStyle/>
          <a:p>
            <a:pPr marL="182880" marR="0" lvl="0" indent="-182880" algn="just" defTabSz="914400" rtl="0" eaLnBrk="1" fontAlgn="auto" latinLnBrk="0" hangingPunct="1">
              <a:lnSpc>
                <a:spcPct val="90000"/>
              </a:lnSpc>
              <a:spcBef>
                <a:spcPts val="1200"/>
              </a:spcBef>
              <a:spcAft>
                <a:spcPts val="0"/>
              </a:spcAft>
              <a:buClr>
                <a:srgbClr val="D34817">
                  <a:lumMod val="75000"/>
                </a:srgbClr>
              </a:buClr>
              <a:buSzPct val="85000"/>
              <a:buFont typeface="Wingdings" pitchFamily="2" charset="2"/>
              <a:buChar char="§"/>
              <a:tabLst/>
              <a:defRPr/>
            </a:pPr>
            <a:r>
              <a:rPr kumimoji="0" lang="tr-TR" b="0" i="0" u="none" strike="noStrike" kern="1200" cap="none" spc="0" normalizeH="0" baseline="0" noProof="0" dirty="0">
                <a:ln>
                  <a:noFill/>
                </a:ln>
                <a:solidFill>
                  <a:prstClr val="black"/>
                </a:solidFill>
                <a:effectLst/>
                <a:uLnTx/>
                <a:uFillTx/>
                <a:latin typeface="Rockwell" panose="02060603020205020403"/>
                <a:ea typeface="+mn-ea"/>
                <a:cs typeface="+mn-cs"/>
              </a:rPr>
              <a:t>Meryem aslında bütün planları ev sahibinin oğluyla evlenmek ve sınıf atlamak için yapmıştır. Kadın karakterin </a:t>
            </a:r>
            <a:r>
              <a:rPr kumimoji="0" lang="tr-TR" b="0" i="1" u="none" strike="noStrike" kern="1200" cap="none" spc="0" normalizeH="0" baseline="0" noProof="0" dirty="0" err="1">
                <a:ln>
                  <a:noFill/>
                </a:ln>
                <a:solidFill>
                  <a:prstClr val="black"/>
                </a:solidFill>
                <a:effectLst/>
                <a:uLnTx/>
                <a:uFillTx/>
                <a:latin typeface="Rockwell" panose="02060603020205020403"/>
                <a:ea typeface="+mn-ea"/>
                <a:cs typeface="+mn-cs"/>
              </a:rPr>
              <a:t>femme</a:t>
            </a:r>
            <a:r>
              <a:rPr kumimoji="0" lang="tr-TR" b="0" i="1" u="none" strike="noStrike" kern="1200" cap="none" spc="0" normalizeH="0" baseline="0" noProof="0" dirty="0">
                <a:ln>
                  <a:noFill/>
                </a:ln>
                <a:solidFill>
                  <a:prstClr val="black"/>
                </a:solidFill>
                <a:effectLst/>
                <a:uLnTx/>
                <a:uFillTx/>
                <a:latin typeface="Rockwell" panose="02060603020205020403"/>
                <a:ea typeface="+mn-ea"/>
                <a:cs typeface="+mn-cs"/>
              </a:rPr>
              <a:t> fatale </a:t>
            </a:r>
            <a:r>
              <a:rPr kumimoji="0" lang="tr-TR" b="0" i="0" u="none" strike="noStrike" kern="1200" cap="none" spc="0" normalizeH="0" baseline="0" noProof="0" dirty="0">
                <a:ln>
                  <a:noFill/>
                </a:ln>
                <a:solidFill>
                  <a:prstClr val="black"/>
                </a:solidFill>
                <a:effectLst/>
                <a:uLnTx/>
                <a:uFillTx/>
                <a:latin typeface="Rockwell" panose="02060603020205020403"/>
                <a:ea typeface="+mn-ea"/>
                <a:cs typeface="+mn-cs"/>
              </a:rPr>
              <a:t>bir figüre dönüştüğü görülür. İsa olanları öğrendiğinde Meryem’i öldüremez; kendisini vurarak intihar eder.</a:t>
            </a:r>
          </a:p>
          <a:p>
            <a:pPr marL="182880" marR="0" lvl="0" indent="-182880" algn="just" defTabSz="914400" rtl="0" eaLnBrk="1" fontAlgn="auto" latinLnBrk="0" hangingPunct="1">
              <a:lnSpc>
                <a:spcPct val="90000"/>
              </a:lnSpc>
              <a:spcBef>
                <a:spcPts val="1200"/>
              </a:spcBef>
              <a:spcAft>
                <a:spcPts val="0"/>
              </a:spcAft>
              <a:buClr>
                <a:srgbClr val="D34817">
                  <a:lumMod val="75000"/>
                </a:srgbClr>
              </a:buClr>
              <a:buSzPct val="85000"/>
              <a:buFont typeface="Wingdings" pitchFamily="2" charset="2"/>
              <a:buChar char="§"/>
              <a:tabLst/>
              <a:defRPr/>
            </a:pPr>
            <a:r>
              <a:rPr kumimoji="0" lang="tr-TR" b="0" i="0" u="none" strike="noStrike" kern="1200" cap="none" spc="0" normalizeH="0" baseline="0" noProof="0" dirty="0">
                <a:ln>
                  <a:noFill/>
                </a:ln>
                <a:solidFill>
                  <a:prstClr val="black"/>
                </a:solidFill>
                <a:effectLst/>
                <a:uLnTx/>
                <a:uFillTx/>
                <a:latin typeface="Rockwell" panose="02060603020205020403"/>
                <a:ea typeface="+mn-ea"/>
                <a:cs typeface="+mn-cs"/>
              </a:rPr>
              <a:t>Karanlık Üstüne Öyküler üçlemesinin ilk iki filmi olan </a:t>
            </a:r>
            <a:r>
              <a:rPr kumimoji="0" lang="tr-TR" b="0" i="1" u="none" strike="noStrike" kern="1200" cap="none" spc="0" normalizeH="0" baseline="0" noProof="0" dirty="0">
                <a:ln>
                  <a:noFill/>
                </a:ln>
                <a:solidFill>
                  <a:prstClr val="black"/>
                </a:solidFill>
                <a:effectLst/>
                <a:uLnTx/>
                <a:uFillTx/>
                <a:latin typeface="Rockwell" panose="02060603020205020403"/>
                <a:ea typeface="+mn-ea"/>
                <a:cs typeface="+mn-cs"/>
              </a:rPr>
              <a:t>Yazgı</a:t>
            </a:r>
            <a:r>
              <a:rPr kumimoji="0" lang="tr-TR" b="0" i="0" u="none" strike="noStrike" kern="1200" cap="none" spc="0" normalizeH="0" baseline="0" noProof="0" dirty="0">
                <a:ln>
                  <a:noFill/>
                </a:ln>
                <a:solidFill>
                  <a:prstClr val="black"/>
                </a:solidFill>
                <a:effectLst/>
                <a:uLnTx/>
                <a:uFillTx/>
                <a:latin typeface="Rockwell" panose="02060603020205020403"/>
                <a:ea typeface="+mn-ea"/>
                <a:cs typeface="+mn-cs"/>
              </a:rPr>
              <a:t> ve </a:t>
            </a:r>
            <a:r>
              <a:rPr kumimoji="0" lang="tr-TR" b="0" i="1" u="none" strike="noStrike" kern="1200" cap="none" spc="0" normalizeH="0" baseline="0" noProof="0" dirty="0">
                <a:ln>
                  <a:noFill/>
                </a:ln>
                <a:solidFill>
                  <a:prstClr val="black"/>
                </a:solidFill>
                <a:effectLst/>
                <a:uLnTx/>
                <a:uFillTx/>
                <a:latin typeface="Rockwell" panose="02060603020205020403"/>
                <a:ea typeface="+mn-ea"/>
                <a:cs typeface="+mn-cs"/>
              </a:rPr>
              <a:t>İtiraf</a:t>
            </a:r>
            <a:r>
              <a:rPr kumimoji="0" lang="tr-TR" b="0" i="0" u="none" strike="noStrike" kern="1200" cap="none" spc="0" normalizeH="0" baseline="0" noProof="0" dirty="0">
                <a:ln>
                  <a:noFill/>
                </a:ln>
                <a:solidFill>
                  <a:prstClr val="black"/>
                </a:solidFill>
                <a:effectLst/>
                <a:uLnTx/>
                <a:uFillTx/>
                <a:latin typeface="Rockwell" panose="02060603020205020403"/>
                <a:ea typeface="+mn-ea"/>
                <a:cs typeface="+mn-cs"/>
              </a:rPr>
              <a:t> 2001 yılında gösterime girer. Albert </a:t>
            </a:r>
            <a:r>
              <a:rPr kumimoji="0" lang="tr-TR" b="0" i="0" u="none" strike="noStrike" kern="1200" cap="none" spc="0" normalizeH="0" baseline="0" noProof="0" dirty="0" err="1">
                <a:ln>
                  <a:noFill/>
                </a:ln>
                <a:solidFill>
                  <a:prstClr val="black"/>
                </a:solidFill>
                <a:effectLst/>
                <a:uLnTx/>
                <a:uFillTx/>
                <a:latin typeface="Rockwell" panose="02060603020205020403"/>
                <a:ea typeface="+mn-ea"/>
                <a:cs typeface="+mn-cs"/>
              </a:rPr>
              <a:t>Camus’nun</a:t>
            </a:r>
            <a:r>
              <a:rPr kumimoji="0" lang="tr-TR" b="0" i="0" u="none" strike="noStrike" kern="1200" cap="none" spc="0" normalizeH="0" baseline="0" noProof="0" dirty="0">
                <a:ln>
                  <a:noFill/>
                </a:ln>
                <a:solidFill>
                  <a:prstClr val="black"/>
                </a:solidFill>
                <a:effectLst/>
                <a:uLnTx/>
                <a:uFillTx/>
                <a:latin typeface="Rockwell" panose="02060603020205020403"/>
                <a:ea typeface="+mn-ea"/>
                <a:cs typeface="+mn-cs"/>
              </a:rPr>
              <a:t> </a:t>
            </a:r>
            <a:r>
              <a:rPr kumimoji="0" lang="tr-TR" b="0" i="1" u="none" strike="noStrike" kern="1200" cap="none" spc="0" normalizeH="0" baseline="0" noProof="0" dirty="0">
                <a:ln>
                  <a:noFill/>
                </a:ln>
                <a:solidFill>
                  <a:prstClr val="black"/>
                </a:solidFill>
                <a:effectLst/>
                <a:uLnTx/>
                <a:uFillTx/>
                <a:latin typeface="Rockwell" panose="02060603020205020403"/>
                <a:ea typeface="+mn-ea"/>
                <a:cs typeface="+mn-cs"/>
              </a:rPr>
              <a:t>Yabancı</a:t>
            </a:r>
            <a:r>
              <a:rPr kumimoji="0" lang="tr-TR" b="0" i="0" u="none" strike="noStrike" kern="1200" cap="none" spc="0" normalizeH="0" baseline="0" noProof="0" dirty="0">
                <a:ln>
                  <a:noFill/>
                </a:ln>
                <a:solidFill>
                  <a:prstClr val="black"/>
                </a:solidFill>
                <a:effectLst/>
                <a:uLnTx/>
                <a:uFillTx/>
                <a:latin typeface="Rockwell" panose="02060603020205020403"/>
                <a:ea typeface="+mn-ea"/>
                <a:cs typeface="+mn-cs"/>
              </a:rPr>
              <a:t> romanından esinlenen </a:t>
            </a:r>
            <a:r>
              <a:rPr kumimoji="0" lang="tr-TR" b="0" i="1" u="none" strike="noStrike" kern="1200" cap="none" spc="0" normalizeH="0" baseline="0" noProof="0" dirty="0">
                <a:ln>
                  <a:noFill/>
                </a:ln>
                <a:solidFill>
                  <a:prstClr val="black"/>
                </a:solidFill>
                <a:effectLst/>
                <a:uLnTx/>
                <a:uFillTx/>
                <a:latin typeface="Rockwell" panose="02060603020205020403"/>
                <a:ea typeface="+mn-ea"/>
                <a:cs typeface="+mn-cs"/>
              </a:rPr>
              <a:t>Yazgı</a:t>
            </a:r>
            <a:r>
              <a:rPr kumimoji="0" lang="tr-TR" b="0" i="0" u="none" strike="noStrike" kern="1200" cap="none" spc="0" normalizeH="0" baseline="0" noProof="0" dirty="0">
                <a:ln>
                  <a:noFill/>
                </a:ln>
                <a:solidFill>
                  <a:prstClr val="black"/>
                </a:solidFill>
                <a:effectLst/>
                <a:uLnTx/>
                <a:uFillTx/>
                <a:latin typeface="Rockwell" panose="02060603020205020403"/>
                <a:ea typeface="+mn-ea"/>
                <a:cs typeface="+mn-cs"/>
              </a:rPr>
              <a:t>, hayata karşı tepkisizliği dikkat çeken ve bunu işlemediği bir cinayetten hüküm giymeye kadar vardıran Musa karakteri etrafında gelişir ve yabancılaşma, eylemsizlik gibi meseleleri ele alır. </a:t>
            </a:r>
            <a:r>
              <a:rPr kumimoji="0" lang="tr-TR" b="0" i="1" u="none" strike="noStrike" kern="1200" cap="none" spc="0" normalizeH="0" baseline="0" noProof="0" dirty="0">
                <a:ln>
                  <a:noFill/>
                </a:ln>
                <a:solidFill>
                  <a:prstClr val="black"/>
                </a:solidFill>
                <a:effectLst/>
                <a:uLnTx/>
                <a:uFillTx/>
                <a:latin typeface="Rockwell" panose="02060603020205020403"/>
                <a:ea typeface="+mn-ea"/>
                <a:cs typeface="+mn-cs"/>
              </a:rPr>
              <a:t>İtiraf</a:t>
            </a:r>
            <a:r>
              <a:rPr kumimoji="0" lang="tr-TR" b="0" i="0" u="none" strike="noStrike" kern="1200" cap="none" spc="0" normalizeH="0" baseline="0" noProof="0" dirty="0">
                <a:ln>
                  <a:noFill/>
                </a:ln>
                <a:solidFill>
                  <a:prstClr val="black"/>
                </a:solidFill>
                <a:effectLst/>
                <a:uLnTx/>
                <a:uFillTx/>
                <a:latin typeface="Rockwell" panose="02060603020205020403"/>
                <a:ea typeface="+mn-ea"/>
                <a:cs typeface="+mn-cs"/>
              </a:rPr>
              <a:t> ise Harun ve Nilgün’ün ihanet ve kıskançlık temelindeki ilişkilerine odaklanır. </a:t>
            </a:r>
          </a:p>
          <a:p>
            <a:pPr algn="just"/>
            <a:r>
              <a:rPr lang="tr-TR" dirty="0"/>
              <a:t>Yönetmenin sonraki filmlerinde de benzer temalar etrafında gezindiği görülmektedir. </a:t>
            </a:r>
            <a:r>
              <a:rPr kumimoji="0" lang="tr-TR" b="0" i="0" u="none" strike="noStrike" kern="1200" cap="none" spc="0" normalizeH="0" baseline="0" noProof="0" dirty="0">
                <a:ln>
                  <a:noFill/>
                </a:ln>
                <a:solidFill>
                  <a:prstClr val="black"/>
                </a:solidFill>
                <a:effectLst/>
                <a:uLnTx/>
                <a:uFillTx/>
                <a:latin typeface="Rockwell" panose="02060603020205020403"/>
                <a:ea typeface="+mn-ea"/>
                <a:cs typeface="+mn-cs"/>
              </a:rPr>
              <a:t>Büyük ölçüde kaybedenlerin hikayelerine odaklanan filmler kötülük, masumiyet, aşk, ölüm, ihanet, kıskançlık, utanç, yabancılaşma, iletişimsizlik, irade gibi varoluşa özgü kavramlar ve insanın karanlık yönlerine dair sorgulamalar çerçevesinde ilerler.</a:t>
            </a:r>
          </a:p>
          <a:p>
            <a:pPr marL="182880" marR="0" lvl="0" indent="-182880" algn="just" defTabSz="914400" rtl="0" eaLnBrk="1" fontAlgn="auto" latinLnBrk="0" hangingPunct="1">
              <a:lnSpc>
                <a:spcPct val="90000"/>
              </a:lnSpc>
              <a:spcBef>
                <a:spcPts val="1200"/>
              </a:spcBef>
              <a:spcAft>
                <a:spcPts val="0"/>
              </a:spcAft>
              <a:buClr>
                <a:srgbClr val="D34817">
                  <a:lumMod val="75000"/>
                </a:srgbClr>
              </a:buClr>
              <a:buSzPct val="85000"/>
              <a:buFont typeface="Wingdings" pitchFamily="2" charset="2"/>
              <a:buChar char="§"/>
              <a:tabLst/>
              <a:defRPr/>
            </a:pPr>
            <a:r>
              <a:rPr kumimoji="0" lang="tr-TR" sz="2000" b="0" i="0" u="none" strike="noStrike" kern="1200" cap="none" spc="0" normalizeH="0" baseline="0" noProof="0" dirty="0">
                <a:ln>
                  <a:noFill/>
                </a:ln>
                <a:solidFill>
                  <a:prstClr val="black"/>
                </a:solidFill>
                <a:effectLst/>
                <a:uLnTx/>
                <a:uFillTx/>
                <a:latin typeface="Rockwell" panose="02060603020205020403"/>
                <a:ea typeface="+mn-ea"/>
                <a:cs typeface="+mn-cs"/>
              </a:rPr>
              <a:t>Filmlerinin senaryolarını da kendisi yazan Demirkubuz filmlerindeki ortak noktalar, sinematografik tercihler ve tematik süreklilikler açısından </a:t>
            </a:r>
            <a:r>
              <a:rPr kumimoji="0" lang="tr-TR" sz="2000" b="0" i="1" u="none" strike="noStrike" kern="1200" cap="none" spc="0" normalizeH="0" baseline="0" noProof="0" dirty="0" err="1">
                <a:ln>
                  <a:noFill/>
                </a:ln>
                <a:solidFill>
                  <a:prstClr val="black"/>
                </a:solidFill>
                <a:effectLst/>
                <a:uLnTx/>
                <a:uFillTx/>
                <a:latin typeface="Rockwell" panose="02060603020205020403"/>
                <a:ea typeface="+mn-ea"/>
                <a:cs typeface="+mn-cs"/>
              </a:rPr>
              <a:t>auteur</a:t>
            </a:r>
            <a:r>
              <a:rPr kumimoji="0" lang="tr-TR" sz="2000" b="0" i="1" u="none" strike="noStrike" kern="1200" cap="none" spc="0" normalizeH="0" baseline="0" noProof="0" dirty="0">
                <a:ln>
                  <a:noFill/>
                </a:ln>
                <a:solidFill>
                  <a:prstClr val="black"/>
                </a:solidFill>
                <a:effectLst/>
                <a:uLnTx/>
                <a:uFillTx/>
                <a:latin typeface="Rockwell" panose="02060603020205020403"/>
                <a:ea typeface="+mn-ea"/>
                <a:cs typeface="+mn-cs"/>
              </a:rPr>
              <a:t> </a:t>
            </a:r>
            <a:r>
              <a:rPr kumimoji="0" lang="tr-TR" sz="2000" b="0" i="0" u="none" strike="noStrike" kern="1200" cap="none" spc="0" normalizeH="0" baseline="0" noProof="0" dirty="0">
                <a:ln>
                  <a:noFill/>
                </a:ln>
                <a:solidFill>
                  <a:prstClr val="black"/>
                </a:solidFill>
                <a:effectLst/>
                <a:uLnTx/>
                <a:uFillTx/>
                <a:latin typeface="Rockwell" panose="02060603020205020403"/>
                <a:ea typeface="+mn-ea"/>
                <a:cs typeface="+mn-cs"/>
              </a:rPr>
              <a:t>yönetmenler arasında konumlandırılmaktadır. </a:t>
            </a:r>
          </a:p>
          <a:p>
            <a:pPr algn="just"/>
            <a:endParaRPr kumimoji="0" lang="tr-TR" b="0" i="0" u="none" strike="noStrike" kern="1200" cap="none" spc="0" normalizeH="0" baseline="0" noProof="0" dirty="0">
              <a:ln>
                <a:noFill/>
              </a:ln>
              <a:solidFill>
                <a:prstClr val="black"/>
              </a:solidFill>
              <a:effectLst/>
              <a:uLnTx/>
              <a:uFillTx/>
              <a:latin typeface="Rockwell" panose="02060603020205020403"/>
              <a:ea typeface="+mn-ea"/>
              <a:cs typeface="+mn-cs"/>
            </a:endParaRPr>
          </a:p>
          <a:p>
            <a:pPr algn="just"/>
            <a:endParaRPr lang="tr-TR" dirty="0"/>
          </a:p>
          <a:p>
            <a:pPr algn="just"/>
            <a:endParaRPr lang="tr-TR" dirty="0"/>
          </a:p>
          <a:p>
            <a:pPr marL="0" indent="0" algn="just">
              <a:buNone/>
            </a:pPr>
            <a:endParaRPr lang="tr-TR" dirty="0"/>
          </a:p>
        </p:txBody>
      </p:sp>
    </p:spTree>
    <p:extLst>
      <p:ext uri="{BB962C8B-B14F-4D97-AF65-F5344CB8AC3E}">
        <p14:creationId xmlns:p14="http://schemas.microsoft.com/office/powerpoint/2010/main" val="22834590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E1C1CF7-6A35-4027-56DC-4530D61FAEA2}"/>
              </a:ext>
            </a:extLst>
          </p:cNvPr>
          <p:cNvSpPr>
            <a:spLocks noGrp="1"/>
          </p:cNvSpPr>
          <p:nvPr>
            <p:ph idx="1"/>
          </p:nvPr>
        </p:nvSpPr>
        <p:spPr>
          <a:xfrm>
            <a:off x="1069848" y="865909"/>
            <a:ext cx="10058400" cy="5306291"/>
          </a:xfrm>
        </p:spPr>
        <p:txBody>
          <a:bodyPr>
            <a:normAutofit/>
          </a:bodyPr>
          <a:lstStyle/>
          <a:p>
            <a:pPr marL="182880" marR="0" lvl="0" indent="-182880" algn="just" defTabSz="914400" rtl="0" eaLnBrk="1" fontAlgn="auto" latinLnBrk="0" hangingPunct="1">
              <a:lnSpc>
                <a:spcPct val="90000"/>
              </a:lnSpc>
              <a:spcBef>
                <a:spcPts val="1200"/>
              </a:spcBef>
              <a:spcAft>
                <a:spcPts val="0"/>
              </a:spcAft>
              <a:buClr>
                <a:srgbClr val="D34817">
                  <a:lumMod val="75000"/>
                </a:srgbClr>
              </a:buClr>
              <a:buSzPct val="85000"/>
              <a:buFont typeface="Wingdings" pitchFamily="2" charset="2"/>
              <a:buChar char="§"/>
              <a:tabLst/>
              <a:defRPr/>
            </a:pPr>
            <a:endParaRPr kumimoji="0" lang="tr-TR" b="0" i="0" u="none" strike="noStrike" kern="1200" cap="none" spc="0" normalizeH="0" baseline="0" noProof="0" dirty="0">
              <a:ln>
                <a:noFill/>
              </a:ln>
              <a:solidFill>
                <a:prstClr val="black"/>
              </a:solidFill>
              <a:effectLst/>
              <a:uLnTx/>
              <a:uFillTx/>
              <a:latin typeface="+mj-lt"/>
              <a:ea typeface="+mn-ea"/>
              <a:cs typeface="+mn-cs"/>
            </a:endParaRPr>
          </a:p>
          <a:p>
            <a:pPr marL="182880" marR="0" lvl="0" indent="-182880" algn="just" defTabSz="914400" rtl="0" eaLnBrk="1" fontAlgn="auto" latinLnBrk="0" hangingPunct="1">
              <a:lnSpc>
                <a:spcPct val="90000"/>
              </a:lnSpc>
              <a:spcBef>
                <a:spcPts val="1200"/>
              </a:spcBef>
              <a:spcAft>
                <a:spcPts val="0"/>
              </a:spcAft>
              <a:buClr>
                <a:srgbClr val="D34817">
                  <a:lumMod val="75000"/>
                </a:srgbClr>
              </a:buClr>
              <a:buSzPct val="85000"/>
              <a:buFont typeface="Wingdings" pitchFamily="2" charset="2"/>
              <a:buChar char="§"/>
              <a:tabLst/>
              <a:defRPr/>
            </a:pPr>
            <a:r>
              <a:rPr kumimoji="0" lang="tr-TR" b="0" i="0" u="none" strike="noStrike" kern="1200" cap="none" spc="0" normalizeH="0" baseline="0" noProof="0" dirty="0">
                <a:ln>
                  <a:noFill/>
                </a:ln>
                <a:solidFill>
                  <a:prstClr val="black"/>
                </a:solidFill>
                <a:effectLst/>
                <a:uLnTx/>
                <a:uFillTx/>
                <a:ea typeface="+mn-ea"/>
                <a:cs typeface="+mn-cs"/>
              </a:rPr>
              <a:t>Filmlerde anti-kahramanlar yer alır ve trajik erkek karakterler göze çarpar. Kadınlar ise çoğu zaman erkekleri felakete sürüklen, </a:t>
            </a:r>
            <a:r>
              <a:rPr kumimoji="0" lang="tr-TR" b="0" i="1" u="none" strike="noStrike" kern="1200" cap="none" spc="0" normalizeH="0" baseline="0" noProof="0" dirty="0" err="1">
                <a:ln>
                  <a:noFill/>
                </a:ln>
                <a:solidFill>
                  <a:prstClr val="black"/>
                </a:solidFill>
                <a:effectLst/>
                <a:uLnTx/>
                <a:uFillTx/>
                <a:ea typeface="+mn-ea"/>
                <a:cs typeface="+mn-cs"/>
              </a:rPr>
              <a:t>femme</a:t>
            </a:r>
            <a:r>
              <a:rPr kumimoji="0" lang="tr-TR" b="0" i="1" u="none" strike="noStrike" kern="1200" cap="none" spc="0" normalizeH="0" baseline="0" noProof="0" dirty="0">
                <a:ln>
                  <a:noFill/>
                </a:ln>
                <a:solidFill>
                  <a:prstClr val="black"/>
                </a:solidFill>
                <a:effectLst/>
                <a:uLnTx/>
                <a:uFillTx/>
                <a:ea typeface="+mn-ea"/>
                <a:cs typeface="+mn-cs"/>
              </a:rPr>
              <a:t> fatale </a:t>
            </a:r>
            <a:r>
              <a:rPr kumimoji="0" lang="tr-TR" b="0" i="0" u="none" strike="noStrike" kern="1200" cap="none" spc="0" normalizeH="0" baseline="0" noProof="0" dirty="0">
                <a:ln>
                  <a:noFill/>
                </a:ln>
                <a:solidFill>
                  <a:prstClr val="black"/>
                </a:solidFill>
                <a:effectLst/>
                <a:uLnTx/>
                <a:uFillTx/>
                <a:ea typeface="+mn-ea"/>
                <a:cs typeface="+mn-cs"/>
              </a:rPr>
              <a:t>figürlerdir. Temelde iyi ama edilgen erkek karakterler kadınlar nedeniyle yıkıma uğrarlar. </a:t>
            </a:r>
            <a:endParaRPr kumimoji="0" lang="tr-TR" b="0" i="0" u="none" strike="noStrike" kern="1200" cap="none" spc="0" normalizeH="0" baseline="0" noProof="0" dirty="0" smtClean="0">
              <a:ln>
                <a:noFill/>
              </a:ln>
              <a:solidFill>
                <a:prstClr val="black"/>
              </a:solidFill>
              <a:effectLst/>
              <a:uLnTx/>
              <a:uFillTx/>
              <a:ea typeface="+mn-ea"/>
              <a:cs typeface="+mn-cs"/>
            </a:endParaRPr>
          </a:p>
          <a:p>
            <a:pPr marL="182880" marR="0" lvl="0" indent="-182880" algn="just" defTabSz="914400" rtl="0" eaLnBrk="1" fontAlgn="auto" latinLnBrk="0" hangingPunct="1">
              <a:lnSpc>
                <a:spcPct val="90000"/>
              </a:lnSpc>
              <a:spcBef>
                <a:spcPts val="1200"/>
              </a:spcBef>
              <a:spcAft>
                <a:spcPts val="0"/>
              </a:spcAft>
              <a:buClr>
                <a:srgbClr val="D34817">
                  <a:lumMod val="75000"/>
                </a:srgbClr>
              </a:buClr>
              <a:buSzPct val="85000"/>
              <a:buFont typeface="Wingdings" pitchFamily="2" charset="2"/>
              <a:buChar char="§"/>
              <a:tabLst/>
              <a:defRPr/>
            </a:pPr>
            <a:r>
              <a:rPr kumimoji="0" lang="tr-TR" b="0" i="0" u="none" strike="noStrike" kern="1200" cap="none" spc="0" normalizeH="0" baseline="0" noProof="0" dirty="0" smtClean="0">
                <a:ln>
                  <a:noFill/>
                </a:ln>
                <a:solidFill>
                  <a:prstClr val="black"/>
                </a:solidFill>
                <a:effectLst/>
                <a:uLnTx/>
                <a:uFillTx/>
                <a:ea typeface="+mn-ea"/>
                <a:cs typeface="+mn-cs"/>
              </a:rPr>
              <a:t>Edebiyat</a:t>
            </a:r>
            <a:r>
              <a:rPr kumimoji="0" lang="tr-TR" b="0" i="0" u="none" strike="noStrike" kern="1200" cap="none" spc="0" normalizeH="0" baseline="0" noProof="0" dirty="0">
                <a:ln>
                  <a:noFill/>
                </a:ln>
                <a:solidFill>
                  <a:prstClr val="black"/>
                </a:solidFill>
                <a:effectLst/>
                <a:uLnTx/>
                <a:uFillTx/>
                <a:ea typeface="+mn-ea"/>
                <a:cs typeface="+mn-cs"/>
              </a:rPr>
              <a:t>, yönetmenin beslendiği kaynaklar arasındadır. Demirkubuz </a:t>
            </a:r>
            <a:r>
              <a:rPr kumimoji="0" lang="tr-TR" b="0" i="1" u="none" strike="noStrike" kern="1200" cap="none" spc="0" normalizeH="0" baseline="0" noProof="0" dirty="0">
                <a:ln>
                  <a:noFill/>
                </a:ln>
                <a:solidFill>
                  <a:prstClr val="black"/>
                </a:solidFill>
                <a:effectLst/>
                <a:uLnTx/>
                <a:uFillTx/>
                <a:ea typeface="+mn-ea"/>
                <a:cs typeface="+mn-cs"/>
              </a:rPr>
              <a:t>Yazgı</a:t>
            </a:r>
            <a:r>
              <a:rPr kumimoji="0" lang="tr-TR" b="0" i="0" u="none" strike="noStrike" kern="1200" cap="none" spc="0" normalizeH="0" baseline="0" noProof="0" dirty="0">
                <a:ln>
                  <a:noFill/>
                </a:ln>
                <a:solidFill>
                  <a:prstClr val="black"/>
                </a:solidFill>
                <a:effectLst/>
                <a:uLnTx/>
                <a:uFillTx/>
                <a:ea typeface="+mn-ea"/>
                <a:cs typeface="+mn-cs"/>
              </a:rPr>
              <a:t> dışında </a:t>
            </a:r>
            <a:r>
              <a:rPr kumimoji="0" lang="tr-TR" b="0" i="1" u="none" strike="noStrike" kern="1200" cap="none" spc="0" normalizeH="0" baseline="0" noProof="0" dirty="0">
                <a:ln>
                  <a:noFill/>
                </a:ln>
                <a:solidFill>
                  <a:prstClr val="black"/>
                </a:solidFill>
                <a:effectLst/>
                <a:uLnTx/>
                <a:uFillTx/>
                <a:ea typeface="+mn-ea"/>
                <a:cs typeface="+mn-cs"/>
              </a:rPr>
              <a:t>Kıskanmak</a:t>
            </a:r>
            <a:r>
              <a:rPr kumimoji="0" lang="tr-TR" b="0" i="0" u="none" strike="noStrike" kern="1200" cap="none" spc="0" normalizeH="0" baseline="0" noProof="0" dirty="0">
                <a:ln>
                  <a:noFill/>
                </a:ln>
                <a:solidFill>
                  <a:prstClr val="black"/>
                </a:solidFill>
                <a:effectLst/>
                <a:uLnTx/>
                <a:uFillTx/>
                <a:ea typeface="+mn-ea"/>
                <a:cs typeface="+mn-cs"/>
              </a:rPr>
              <a:t>, </a:t>
            </a:r>
            <a:r>
              <a:rPr kumimoji="0" lang="tr-TR" b="0" i="1" u="none" strike="noStrike" kern="1200" cap="none" spc="0" normalizeH="0" baseline="0" noProof="0" dirty="0">
                <a:ln>
                  <a:noFill/>
                </a:ln>
                <a:solidFill>
                  <a:prstClr val="black"/>
                </a:solidFill>
                <a:effectLst/>
                <a:uLnTx/>
                <a:uFillTx/>
                <a:ea typeface="+mn-ea"/>
                <a:cs typeface="+mn-cs"/>
              </a:rPr>
              <a:t>Yeraltı</a:t>
            </a:r>
            <a:r>
              <a:rPr kumimoji="0" lang="tr-TR" b="0" i="0" u="none" strike="noStrike" kern="1200" cap="none" spc="0" normalizeH="0" baseline="0" noProof="0" dirty="0">
                <a:ln>
                  <a:noFill/>
                </a:ln>
                <a:solidFill>
                  <a:prstClr val="black"/>
                </a:solidFill>
                <a:effectLst/>
                <a:uLnTx/>
                <a:uFillTx/>
                <a:ea typeface="+mn-ea"/>
                <a:cs typeface="+mn-cs"/>
              </a:rPr>
              <a:t> gibi filmlerinde de edebiyat eserlerinden beslenmiştir.</a:t>
            </a:r>
          </a:p>
          <a:p>
            <a:pPr algn="just"/>
            <a:r>
              <a:rPr lang="tr-TR" dirty="0"/>
              <a:t>Uzun planlar ve sabit kamera, yönetmenin sinematografik tercihleri arasındadır. Bazen bu uzun planlara karakterlerin hayata yönelik sorgulamaları, içsel hesaplaşmaları eşlik eder; bunlar zaman zaman monologlar aracılığıyla ifade edilir.</a:t>
            </a:r>
          </a:p>
          <a:p>
            <a:pPr algn="just"/>
            <a:r>
              <a:rPr kumimoji="0" lang="tr-TR" b="0" i="0" u="none" strike="noStrike" kern="1200" cap="none" spc="0" normalizeH="0" baseline="0" noProof="0" dirty="0">
                <a:ln>
                  <a:noFill/>
                </a:ln>
                <a:solidFill>
                  <a:prstClr val="black"/>
                </a:solidFill>
                <a:effectLst/>
                <a:uLnTx/>
                <a:uFillTx/>
                <a:ea typeface="+mn-ea"/>
                <a:cs typeface="+mn-cs"/>
              </a:rPr>
              <a:t>Kapılar, pencereler, çerçeveler mizansenin düzenlenişi bağlamında sıklıkla referans noktaları olarak kullanılır. (Kendiliğinden açılan-kapanan kapılar, kapı aralığından izleme vb.)</a:t>
            </a:r>
          </a:p>
          <a:p>
            <a:pPr marL="182880" marR="0" lvl="0" indent="-182880" algn="just" defTabSz="914400" rtl="0" eaLnBrk="1" fontAlgn="auto" latinLnBrk="0" hangingPunct="1">
              <a:lnSpc>
                <a:spcPct val="90000"/>
              </a:lnSpc>
              <a:spcBef>
                <a:spcPts val="1200"/>
              </a:spcBef>
              <a:spcAft>
                <a:spcPts val="0"/>
              </a:spcAft>
              <a:buClr>
                <a:srgbClr val="D34817">
                  <a:lumMod val="75000"/>
                </a:srgbClr>
              </a:buClr>
              <a:buSzPct val="85000"/>
              <a:buFont typeface="Wingdings" pitchFamily="2" charset="2"/>
              <a:buChar char="§"/>
              <a:tabLst/>
              <a:defRPr/>
            </a:pPr>
            <a:r>
              <a:rPr kumimoji="0" lang="tr-TR" sz="2000" b="0" i="0" u="none" strike="noStrike" kern="1200" cap="none" spc="0" normalizeH="0" baseline="0" noProof="0" dirty="0">
                <a:ln>
                  <a:noFill/>
                </a:ln>
                <a:solidFill>
                  <a:prstClr val="black"/>
                </a:solidFill>
                <a:effectLst/>
                <a:uLnTx/>
                <a:uFillTx/>
                <a:ea typeface="+mn-ea"/>
                <a:cs typeface="+mn-cs"/>
              </a:rPr>
              <a:t>Söz konusu filmler melodram ve kara film arasında salınır; psikolojik alt metinler yoğundur. </a:t>
            </a:r>
            <a:endParaRPr kumimoji="0" lang="tr-TR" b="0" i="0" u="none" strike="noStrike" kern="1200" cap="none" spc="0" normalizeH="0" baseline="0" noProof="0" dirty="0">
              <a:ln>
                <a:noFill/>
              </a:ln>
              <a:solidFill>
                <a:prstClr val="black"/>
              </a:solidFill>
              <a:effectLst/>
              <a:uLnTx/>
              <a:uFillTx/>
              <a:latin typeface="Rockwell" panose="02060603020205020403"/>
              <a:ea typeface="+mn-ea"/>
              <a:cs typeface="+mn-cs"/>
            </a:endParaRPr>
          </a:p>
        </p:txBody>
      </p:sp>
    </p:spTree>
    <p:extLst>
      <p:ext uri="{BB962C8B-B14F-4D97-AF65-F5344CB8AC3E}">
        <p14:creationId xmlns:p14="http://schemas.microsoft.com/office/powerpoint/2010/main" val="33743304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3B7364C-F5AD-DAF2-411B-D9C6CC5F9CD3}"/>
              </a:ext>
            </a:extLst>
          </p:cNvPr>
          <p:cNvSpPr>
            <a:spLocks noGrp="1"/>
          </p:cNvSpPr>
          <p:nvPr>
            <p:ph idx="1"/>
          </p:nvPr>
        </p:nvSpPr>
        <p:spPr>
          <a:xfrm>
            <a:off x="1069848" y="1143000"/>
            <a:ext cx="10058400" cy="5029200"/>
          </a:xfrm>
        </p:spPr>
        <p:txBody>
          <a:bodyPr/>
          <a:lstStyle/>
          <a:p>
            <a:pPr marL="0" marR="0" lvl="0" indent="0" algn="l" defTabSz="914400" rtl="0" eaLnBrk="1" fontAlgn="auto" latinLnBrk="0" hangingPunct="1">
              <a:lnSpc>
                <a:spcPct val="90000"/>
              </a:lnSpc>
              <a:spcBef>
                <a:spcPts val="1200"/>
              </a:spcBef>
              <a:spcAft>
                <a:spcPts val="0"/>
              </a:spcAft>
              <a:buClr>
                <a:srgbClr val="D34817">
                  <a:lumMod val="75000"/>
                </a:srgbClr>
              </a:buClr>
              <a:buSzPct val="85000"/>
              <a:buFont typeface="Wingdings" pitchFamily="2" charset="2"/>
              <a:buNone/>
              <a:tabLst/>
              <a:defRPr/>
            </a:pPr>
            <a:r>
              <a:rPr kumimoji="0" lang="tr-TR" sz="3600" b="0" i="0" strike="noStrike" kern="1200" cap="none" spc="0" normalizeH="0" baseline="0" noProof="0" dirty="0">
                <a:ln>
                  <a:noFill/>
                </a:ln>
                <a:solidFill>
                  <a:prstClr val="black"/>
                </a:solidFill>
                <a:effectLst/>
                <a:uLnTx/>
                <a:uFillTx/>
                <a:latin typeface="Rockwell Condensed" panose="02060603050405020104"/>
                <a:ea typeface="+mn-ea"/>
                <a:cs typeface="+mn-cs"/>
              </a:rPr>
              <a:t> Nuri Bilge Ceylan</a:t>
            </a:r>
          </a:p>
          <a:p>
            <a:pPr algn="just"/>
            <a:r>
              <a:rPr lang="tr-TR" dirty="0"/>
              <a:t>Babasının görevi nedeniyle çocukluğu Anadolu’nun küçük kasabalarında geçmiştir. 15 yaşında İstanbul’a geldiğinde fotoğrafla tanışır.</a:t>
            </a:r>
          </a:p>
          <a:p>
            <a:pPr algn="just"/>
            <a:r>
              <a:rPr lang="tr-TR" dirty="0"/>
              <a:t>Bergman, Bresson, Antonioni, </a:t>
            </a:r>
            <a:r>
              <a:rPr lang="tr-TR" dirty="0" err="1"/>
              <a:t>Ozu</a:t>
            </a:r>
            <a:r>
              <a:rPr lang="tr-TR" dirty="0"/>
              <a:t>, </a:t>
            </a:r>
            <a:r>
              <a:rPr lang="tr-TR" dirty="0" err="1"/>
              <a:t>Tarkovski</a:t>
            </a:r>
            <a:r>
              <a:rPr lang="tr-TR" dirty="0"/>
              <a:t> gibi yönetmenlerden ve </a:t>
            </a:r>
            <a:r>
              <a:rPr lang="tr-TR" dirty="0" smtClean="0"/>
              <a:t>Çehov, </a:t>
            </a:r>
            <a:r>
              <a:rPr lang="tr-TR" dirty="0"/>
              <a:t>Dostoyevski  gibi yazarlardan etkilenir.</a:t>
            </a:r>
          </a:p>
          <a:p>
            <a:pPr algn="just"/>
            <a:r>
              <a:rPr lang="tr-TR" dirty="0"/>
              <a:t>Londra’ya gittiğinde Batı’yla karşılaşma, aidiyet konusunda sorgulamaları, anlam arayışını beraberinde getirir ve Türkiye’ye geri döner.</a:t>
            </a:r>
          </a:p>
          <a:p>
            <a:pPr algn="just"/>
            <a:r>
              <a:rPr lang="tr-TR" dirty="0"/>
              <a:t>Sinemaya ilgisi devam etmektedir; bir süre Mimar Sinan Üniversitesi Sinema-TV bölümüne devam eder. Kısa metrajlı ilk filmi </a:t>
            </a:r>
            <a:r>
              <a:rPr lang="tr-TR" i="1" dirty="0"/>
              <a:t>Koza</a:t>
            </a:r>
            <a:r>
              <a:rPr lang="tr-TR" dirty="0"/>
              <a:t>’yı 1995 yılında çeker. Filmografisi şu şekilde sıralanabilir:</a:t>
            </a:r>
          </a:p>
          <a:p>
            <a:pPr algn="just"/>
            <a:r>
              <a:rPr lang="tr-TR" dirty="0"/>
              <a:t>Koza (1995), Kasaba (1998), Mayıs Sıkıntısı (2000), Uzak (2003), İklimler (2006), Üç Maymun (2008), Bir Zamanlar Anadolu’da (2011), Kış Uykusu (2014), Ahlat Ağacı (2018), Kuru Otlar Üstüne (2023).</a:t>
            </a:r>
          </a:p>
          <a:p>
            <a:endParaRPr lang="tr-TR" dirty="0"/>
          </a:p>
          <a:p>
            <a:endParaRPr lang="tr-TR" dirty="0"/>
          </a:p>
        </p:txBody>
      </p:sp>
    </p:spTree>
    <p:extLst>
      <p:ext uri="{BB962C8B-B14F-4D97-AF65-F5344CB8AC3E}">
        <p14:creationId xmlns:p14="http://schemas.microsoft.com/office/powerpoint/2010/main" val="13637390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E233975-FED0-BDBE-0728-8F30DFA1ECF1}"/>
              </a:ext>
            </a:extLst>
          </p:cNvPr>
          <p:cNvSpPr>
            <a:spLocks noGrp="1"/>
          </p:cNvSpPr>
          <p:nvPr>
            <p:ph idx="1"/>
          </p:nvPr>
        </p:nvSpPr>
        <p:spPr>
          <a:xfrm>
            <a:off x="1069848" y="1108364"/>
            <a:ext cx="10058400" cy="5063836"/>
          </a:xfrm>
        </p:spPr>
        <p:txBody>
          <a:bodyPr>
            <a:normAutofit/>
          </a:bodyPr>
          <a:lstStyle/>
          <a:p>
            <a:pPr marL="182880" marR="0" lvl="0" indent="-182880" algn="just" defTabSz="914400" rtl="0" eaLnBrk="1" fontAlgn="auto" latinLnBrk="0" hangingPunct="1">
              <a:lnSpc>
                <a:spcPct val="90000"/>
              </a:lnSpc>
              <a:spcBef>
                <a:spcPts val="1200"/>
              </a:spcBef>
              <a:spcAft>
                <a:spcPts val="0"/>
              </a:spcAft>
              <a:buClr>
                <a:srgbClr val="D34817">
                  <a:lumMod val="75000"/>
                </a:srgbClr>
              </a:buClr>
              <a:buSzPct val="85000"/>
              <a:buFont typeface="Wingdings" pitchFamily="2" charset="2"/>
              <a:buChar char="§"/>
              <a:tabLst/>
              <a:defRPr/>
            </a:pPr>
            <a:r>
              <a:rPr kumimoji="0" lang="tr-TR" sz="2000" b="0" i="0" u="none" strike="noStrike" kern="1200" cap="none" spc="0" normalizeH="0" baseline="0" noProof="0" dirty="0">
                <a:ln>
                  <a:noFill/>
                </a:ln>
                <a:solidFill>
                  <a:prstClr val="black"/>
                </a:solidFill>
                <a:effectLst/>
                <a:uLnTx/>
                <a:uFillTx/>
                <a:latin typeface="Rockwell" panose="02060603020205020403"/>
                <a:ea typeface="+mn-ea"/>
                <a:cs typeface="+mn-cs"/>
              </a:rPr>
              <a:t>İlk filmi </a:t>
            </a:r>
            <a:r>
              <a:rPr kumimoji="0" lang="tr-TR" sz="2000" b="0" i="1" u="none" strike="noStrike" kern="1200" cap="none" spc="0" normalizeH="0" baseline="0" noProof="0" dirty="0">
                <a:ln>
                  <a:noFill/>
                </a:ln>
                <a:solidFill>
                  <a:prstClr val="black"/>
                </a:solidFill>
                <a:effectLst/>
                <a:uLnTx/>
                <a:uFillTx/>
                <a:latin typeface="Rockwell" panose="02060603020205020403"/>
                <a:ea typeface="+mn-ea"/>
                <a:cs typeface="+mn-cs"/>
              </a:rPr>
              <a:t>Koza</a:t>
            </a:r>
            <a:r>
              <a:rPr kumimoji="0" lang="tr-TR" sz="2000" b="0" i="0" u="none" strike="noStrike" kern="1200" cap="none" spc="0" normalizeH="0" baseline="0" noProof="0" dirty="0">
                <a:ln>
                  <a:noFill/>
                </a:ln>
                <a:solidFill>
                  <a:prstClr val="black"/>
                </a:solidFill>
                <a:effectLst/>
                <a:uLnTx/>
                <a:uFillTx/>
                <a:latin typeface="Rockwell" panose="02060603020205020403"/>
                <a:ea typeface="+mn-ea"/>
                <a:cs typeface="+mn-cs"/>
              </a:rPr>
              <a:t>’yı tamamlaması bir yıl sürer. Film fotoğraf estetiğinin izlerini taşır. Siyah-beyaz, diyalogsuz bir filmdir. Bergman’dan izler taşır. Filmdeki yaşlı çifti anne babası oynar. Acı deneyimler nedeniyle birbirinden ayrı yaşayan çift yeniden bir araya geldiklerinde de sorun çözülmez. Yaşlı adamın yaşadığı yer aslında kendisini kapattığı kozadır.</a:t>
            </a:r>
          </a:p>
          <a:p>
            <a:pPr algn="just"/>
            <a:r>
              <a:rPr lang="tr-TR" i="1" dirty="0"/>
              <a:t>Kasaba</a:t>
            </a:r>
            <a:r>
              <a:rPr lang="tr-TR" dirty="0"/>
              <a:t> filmi, yönetmenin ablasının bir öyküsüne dayanır. Ayrıca otobiyografik eklemeler ve Çehov’dan alıntılar da kullanılmıştır. Bitmiş bir senaryo yoktur, doğaçlamalar da kullanılmıştır.</a:t>
            </a:r>
          </a:p>
          <a:p>
            <a:pPr algn="just"/>
            <a:r>
              <a:rPr lang="tr-TR" dirty="0"/>
              <a:t>Pastoral yaşamın yalınlığı, çocukluk ve kuşaklar arası ilişkiler filmin temel izlekler arasındadır. Doğa ve kültür karşıtlığı da filmdeki bir başka izlektir.</a:t>
            </a:r>
          </a:p>
          <a:p>
            <a:pPr algn="just"/>
            <a:r>
              <a:rPr lang="tr-TR" i="1" dirty="0"/>
              <a:t>Mayıs Sıkıntısı</a:t>
            </a:r>
            <a:r>
              <a:rPr lang="tr-TR" dirty="0"/>
              <a:t>, </a:t>
            </a:r>
            <a:r>
              <a:rPr lang="tr-TR" dirty="0">
                <a:solidFill>
                  <a:prstClr val="black"/>
                </a:solidFill>
                <a:latin typeface="Rockwell" panose="02060603020205020403"/>
              </a:rPr>
              <a:t>b</a:t>
            </a:r>
            <a:r>
              <a:rPr kumimoji="0" lang="tr-TR" sz="2000" b="0" i="0" u="none" strike="noStrike" kern="1200" cap="none" spc="0" normalizeH="0" baseline="0" noProof="0" dirty="0">
                <a:ln>
                  <a:noFill/>
                </a:ln>
                <a:solidFill>
                  <a:prstClr val="black"/>
                </a:solidFill>
                <a:effectLst/>
                <a:uLnTx/>
                <a:uFillTx/>
                <a:latin typeface="Rockwell" panose="02060603020205020403"/>
                <a:ea typeface="+mn-ea"/>
                <a:cs typeface="+mn-cs"/>
              </a:rPr>
              <a:t>ir yönetmenin film yapma süreci çerçevesinde kasaba yaşamını ve kasabadaki insan ilişkilerini ele alır. İnsanlar arası iletişimsizlik sorunsallaştırılır. Baba-oğul ilişkisi, babanın yönetmen oğluyla yüzleşmesi üzerinden </a:t>
            </a:r>
            <a:r>
              <a:rPr lang="tr-TR" dirty="0"/>
              <a:t>anlatılır. Babanın idealizmi, filmin ana motifleri arasındadır</a:t>
            </a:r>
            <a:r>
              <a:rPr lang="tr-TR" dirty="0" smtClean="0"/>
              <a:t>.</a:t>
            </a:r>
            <a:endParaRPr lang="tr-TR" dirty="0"/>
          </a:p>
        </p:txBody>
      </p:sp>
    </p:spTree>
    <p:extLst>
      <p:ext uri="{BB962C8B-B14F-4D97-AF65-F5344CB8AC3E}">
        <p14:creationId xmlns:p14="http://schemas.microsoft.com/office/powerpoint/2010/main" val="21589388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6477963-F353-209B-44CC-99447803811E}"/>
              </a:ext>
            </a:extLst>
          </p:cNvPr>
          <p:cNvSpPr>
            <a:spLocks noGrp="1"/>
          </p:cNvSpPr>
          <p:nvPr>
            <p:ph idx="1"/>
          </p:nvPr>
        </p:nvSpPr>
        <p:spPr>
          <a:xfrm>
            <a:off x="1069848" y="720436"/>
            <a:ext cx="10058400" cy="5451764"/>
          </a:xfrm>
        </p:spPr>
        <p:txBody>
          <a:bodyPr>
            <a:normAutofit/>
          </a:bodyPr>
          <a:lstStyle/>
          <a:p>
            <a:pPr algn="just"/>
            <a:r>
              <a:rPr lang="tr-TR" i="1" dirty="0"/>
              <a:t>Uzak, i</a:t>
            </a:r>
            <a:r>
              <a:rPr lang="tr-TR" dirty="0"/>
              <a:t>ş bulmak üzere İstanbul’a gelen Yusuf ve akrabası Mahmut arasındaki </a:t>
            </a:r>
            <a:r>
              <a:rPr lang="tr-TR" dirty="0" smtClean="0"/>
              <a:t>gerilime odaklanır</a:t>
            </a:r>
            <a:r>
              <a:rPr lang="tr-TR" dirty="0"/>
              <a:t>. Yusuf, Mahmut’un yanına yerleşmiştir, Mahmut bir süre sonra kentteki özgür yaşamının tehlikeye girdiğini fark edecektir. </a:t>
            </a:r>
          </a:p>
          <a:p>
            <a:pPr algn="just"/>
            <a:r>
              <a:rPr lang="tr-TR" dirty="0"/>
              <a:t>Karakterler arası farklılıklar bağlamında taşra-kent karşıtlığı filmdeki temel meseleler arasındadır. (Taşralının kentli karşısında ikinci sınıf olarak görülmesi). Yusuf kente ayak uyduramaz, dışarıda kalır. Mahmut ise yabancılaşmış, yalnız bir karakterdir. Hayata ve insan ilişkilerine karşı tepkisizdir.</a:t>
            </a:r>
          </a:p>
          <a:p>
            <a:pPr algn="just"/>
            <a:r>
              <a:rPr lang="tr-TR" i="1" dirty="0" smtClean="0">
                <a:solidFill>
                  <a:prstClr val="black"/>
                </a:solidFill>
                <a:latin typeface="Rockwell" panose="02060603020205020403"/>
              </a:rPr>
              <a:t>İklimler</a:t>
            </a:r>
            <a:r>
              <a:rPr lang="tr-TR" dirty="0" smtClean="0">
                <a:solidFill>
                  <a:prstClr val="black"/>
                </a:solidFill>
                <a:latin typeface="Rockwell" panose="02060603020205020403"/>
              </a:rPr>
              <a:t> </a:t>
            </a:r>
            <a:r>
              <a:rPr lang="tr-TR" dirty="0">
                <a:solidFill>
                  <a:prstClr val="black"/>
                </a:solidFill>
                <a:latin typeface="Rockwell" panose="02060603020205020403"/>
              </a:rPr>
              <a:t>İsa ve Bahar arasındaki ilişki çerçevesinde yine yalnızlık, yabancılaşma, iletişimsizlik gibi meselelere odaklanır. Karakterlerin ruh halleri ve birbirleriyle ilişkileri iklimler gibi değişkendir.  Mevsimler ve mekanlar arası yolculukla birlikte aşk, sadakat, bencillik gibi kavram ve duygular sorgulanır. Duygular, diyaloglardan çok imgeler aracılığıyla ve atmosferle aktarılır.</a:t>
            </a:r>
          </a:p>
          <a:p>
            <a:pPr algn="just"/>
            <a:r>
              <a:rPr lang="tr-TR" i="1" dirty="0">
                <a:solidFill>
                  <a:prstClr val="black"/>
                </a:solidFill>
                <a:latin typeface="Rockwell" panose="02060603020205020403"/>
              </a:rPr>
              <a:t>Üç Maymun</a:t>
            </a:r>
            <a:r>
              <a:rPr lang="tr-TR" dirty="0">
                <a:solidFill>
                  <a:prstClr val="black"/>
                </a:solidFill>
                <a:latin typeface="Rockwell" panose="02060603020205020403"/>
              </a:rPr>
              <a:t> ihanet, kıskançlık, suçluluk gibi temaların iç içe geçtiği bir öykü sunar. Para karşılığında </a:t>
            </a:r>
            <a:r>
              <a:rPr lang="tr-TR" dirty="0" smtClean="0">
                <a:solidFill>
                  <a:prstClr val="black"/>
                </a:solidFill>
                <a:latin typeface="Rockwell" panose="02060603020205020403"/>
              </a:rPr>
              <a:t>patronu Servet’in </a:t>
            </a:r>
            <a:r>
              <a:rPr lang="tr-TR" dirty="0">
                <a:solidFill>
                  <a:prstClr val="black"/>
                </a:solidFill>
                <a:latin typeface="Rockwell" panose="02060603020205020403"/>
              </a:rPr>
              <a:t>suçunu üstlenerek hapse giren Eyüp, karısı </a:t>
            </a:r>
            <a:r>
              <a:rPr lang="tr-TR" dirty="0" smtClean="0">
                <a:solidFill>
                  <a:prstClr val="black"/>
                </a:solidFill>
                <a:latin typeface="Rockwell" panose="02060603020205020403"/>
              </a:rPr>
              <a:t>Hacer ve </a:t>
            </a:r>
            <a:r>
              <a:rPr lang="tr-TR" dirty="0">
                <a:solidFill>
                  <a:prstClr val="black"/>
                </a:solidFill>
                <a:latin typeface="Rockwell" panose="02060603020205020403"/>
              </a:rPr>
              <a:t>oğlu İsmail arasındaki ilişkiler gerçekliğin ağırlığıyla ve geçmişte yaşanan bir kaybın gölgesinde biçimlenir. </a:t>
            </a:r>
          </a:p>
        </p:txBody>
      </p:sp>
    </p:spTree>
    <p:extLst>
      <p:ext uri="{BB962C8B-B14F-4D97-AF65-F5344CB8AC3E}">
        <p14:creationId xmlns:p14="http://schemas.microsoft.com/office/powerpoint/2010/main" val="386279811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ood Type">
  <a:themeElements>
    <a:clrScheme name="Wood Type">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Wood Type">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docProps/app.xml><?xml version="1.0" encoding="utf-8"?>
<Properties xmlns="http://schemas.openxmlformats.org/officeDocument/2006/extended-properties" xmlns:vt="http://schemas.openxmlformats.org/officeDocument/2006/docPropsVTypes">
  <Template>Wood Type</Template>
  <TotalTime>1178</TotalTime>
  <Words>1301</Words>
  <Application>Microsoft Office PowerPoint</Application>
  <PresentationFormat>Geniş ekran</PresentationFormat>
  <Paragraphs>56</Paragraphs>
  <Slides>12</Slides>
  <Notes>0</Notes>
  <HiddenSlides>0</HiddenSlides>
  <MMClips>0</MMClips>
  <ScaleCrop>false</ScaleCrop>
  <HeadingPairs>
    <vt:vector size="6" baseType="variant">
      <vt:variant>
        <vt:lpstr>Kullanılan Yazı Tipleri</vt:lpstr>
      </vt:variant>
      <vt:variant>
        <vt:i4>5</vt:i4>
      </vt:variant>
      <vt:variant>
        <vt:lpstr>Tema</vt:lpstr>
      </vt:variant>
      <vt:variant>
        <vt:i4>1</vt:i4>
      </vt:variant>
      <vt:variant>
        <vt:lpstr>Slayt Başlıkları</vt:lpstr>
      </vt:variant>
      <vt:variant>
        <vt:i4>12</vt:i4>
      </vt:variant>
    </vt:vector>
  </HeadingPairs>
  <TitlesOfParts>
    <vt:vector size="18" baseType="lpstr">
      <vt:lpstr>Calibri</vt:lpstr>
      <vt:lpstr>Rockwell</vt:lpstr>
      <vt:lpstr>Rockwell Condensed</vt:lpstr>
      <vt:lpstr>Rockwell Extra Bold</vt:lpstr>
      <vt:lpstr>Wingdings</vt:lpstr>
      <vt:lpstr>Wood Type</vt:lpstr>
      <vt:lpstr>Türk Sineması 11. Hafta</vt:lpstr>
      <vt:lpstr>1990 sonrası yeni politik filmler ve yeni Auteur’ler 2</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Kaynakça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Türk Sineması</dc:title>
  <dc:creator>iletişim</dc:creator>
  <cp:lastModifiedBy>Asus</cp:lastModifiedBy>
  <cp:revision>54</cp:revision>
  <dcterms:created xsi:type="dcterms:W3CDTF">2023-05-24T08:50:33Z</dcterms:created>
  <dcterms:modified xsi:type="dcterms:W3CDTF">2023-05-29T12:00:51Z</dcterms:modified>
</cp:coreProperties>
</file>