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294" r:id="rId4"/>
    <p:sldId id="291" r:id="rId5"/>
    <p:sldId id="293" r:id="rId6"/>
    <p:sldId id="295" r:id="rId7"/>
    <p:sldId id="292" r:id="rId8"/>
    <p:sldId id="288" r:id="rId9"/>
    <p:sldId id="296" r:id="rId10"/>
    <p:sldId id="29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09F5-9F0B-3F49-91EC-8BAB097DE21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5E81-66F8-AF41-90B8-2CCD4E74A229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96C1E-D8B0-7548-95E2-1EB4333DB68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8569-1DED-944D-896F-8673243F5A5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29AB7-7931-1D46-AF8C-02A7388B905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9FCA-A0D8-384E-BC8F-ED2C3E78779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7472-0658-3F4F-A17E-5B95F2CA263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810C-2373-CC42-8EE1-A3FF82D54E0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C04FF-AF75-B241-A234-7B47B64F21A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19C39-51AA-AF4F-8A6F-CE81D15B83E8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C921-31F4-F940-93F3-ED4907DEAF26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EC4E1-9F5D-9044-A392-FEC1390EAA1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7F393-A882-D344-BA75-F1EB1083813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1972-86E1-7543-A4DC-8194A26D70C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344A-E272-8D4B-977E-9CDF427D852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11BE-8CEF-814C-A45E-A7410CA1EEF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17547-3D81-0C4C-B829-161136C7632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urkeygay.net/turkce/escinselhukuk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/>
              <a:t>SOS </a:t>
            </a:r>
            <a:r>
              <a:rPr lang="tr-TR" sz="2400" b="1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Cinsellik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8DA0D1A-C4B8-AF41-B4B5-E037A45A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34" y="1152907"/>
            <a:ext cx="8915400" cy="796128"/>
          </a:xfrm>
        </p:spPr>
        <p:txBody>
          <a:bodyPr/>
          <a:lstStyle/>
          <a:p>
            <a:r>
              <a:rPr lang="tr-TR" b="1" dirty="0"/>
              <a:t>Cinsel Yönelim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8AB9D7-E467-FC4C-BF74-55D9EC33B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ACEF07BE-F2AF-D745-AA11-C131B6CFBBA5}"/>
              </a:ext>
            </a:extLst>
          </p:cNvPr>
          <p:cNvSpPr txBox="1">
            <a:spLocks/>
          </p:cNvSpPr>
          <p:nvPr/>
        </p:nvSpPr>
        <p:spPr>
          <a:xfrm>
            <a:off x="2667034" y="228754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Cinsel Yönelim doğuştan mıdır yoksa sonradan öğrenilebilir mi?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636E74CC-5797-B74B-8865-463F81DEEE8A}"/>
              </a:ext>
            </a:extLst>
          </p:cNvPr>
          <p:cNvSpPr txBox="1">
            <a:spLocks/>
          </p:cNvSpPr>
          <p:nvPr/>
        </p:nvSpPr>
        <p:spPr>
          <a:xfrm>
            <a:off x="2667034" y="3568430"/>
            <a:ext cx="8911687" cy="7326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/>
              <a:t>Batı Kültüründe Eşcinsellik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981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039FA6-3633-464E-ACE6-8929A60B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2E067047-69CF-0B41-BCFC-DFDA7803D8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302" y="787782"/>
            <a:ext cx="11377886" cy="5342655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280812-E599-CC48-8795-66E42B4B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7C9C7D-B073-1D49-A926-2727371D9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CİNSELLİK VE TOPLUMSAL CİNSİYET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860" y="1556425"/>
            <a:ext cx="9590752" cy="4706151"/>
          </a:xfrm>
        </p:spPr>
        <p:txBody>
          <a:bodyPr/>
          <a:lstStyle/>
          <a:p>
            <a:r>
              <a:rPr lang="en-US" err="1"/>
              <a:t>A.B.D'nin</a:t>
            </a:r>
            <a:r>
              <a:rPr lang="en-US"/>
              <a:t> Massachusetts </a:t>
            </a:r>
            <a:r>
              <a:rPr lang="en-US" err="1"/>
              <a:t>eyaleti</a:t>
            </a:r>
            <a:r>
              <a:rPr lang="en-US"/>
              <a:t> </a:t>
            </a:r>
            <a:r>
              <a:rPr lang="en-US" err="1"/>
              <a:t>yasalarına</a:t>
            </a:r>
            <a:r>
              <a:rPr lang="en-US"/>
              <a:t> </a:t>
            </a:r>
            <a:r>
              <a:rPr lang="en-US" err="1"/>
              <a:t>göre</a:t>
            </a:r>
            <a:r>
              <a:rPr lang="en-US"/>
              <a:t> </a:t>
            </a:r>
            <a:r>
              <a:rPr lang="en-US" err="1"/>
              <a:t>resmen</a:t>
            </a:r>
            <a:r>
              <a:rPr lang="en-US"/>
              <a:t> </a:t>
            </a:r>
            <a:r>
              <a:rPr lang="en-US" err="1"/>
              <a:t>evlenecek</a:t>
            </a:r>
            <a:r>
              <a:rPr lang="en-US"/>
              <a:t> </a:t>
            </a:r>
            <a:r>
              <a:rPr lang="en-US" err="1"/>
              <a:t>olan</a:t>
            </a:r>
            <a:r>
              <a:rPr lang="en-US"/>
              <a:t> ilk </a:t>
            </a:r>
            <a:r>
              <a:rPr lang="en-US" err="1"/>
              <a:t>eşcinsel</a:t>
            </a:r>
            <a:r>
              <a:rPr lang="en-US"/>
              <a:t> </a:t>
            </a:r>
            <a:r>
              <a:rPr lang="en-US" err="1"/>
              <a:t>çift</a:t>
            </a:r>
            <a:r>
              <a:rPr lang="en-US"/>
              <a:t>:  Marcia </a:t>
            </a:r>
            <a:r>
              <a:rPr lang="en-US" err="1"/>
              <a:t>Kadish</a:t>
            </a:r>
            <a:r>
              <a:rPr lang="en-US"/>
              <a:t> -Tanya Mc </a:t>
            </a:r>
            <a:r>
              <a:rPr lang="en-US" err="1"/>
              <a:t>Closkey</a:t>
            </a:r>
            <a:r>
              <a:rPr lang="en-US"/>
              <a:t>, 2004</a:t>
            </a:r>
            <a:r>
              <a:rPr lang="tr-TR"/>
              <a:t> </a:t>
            </a:r>
          </a:p>
          <a:p>
            <a:r>
              <a:rPr lang="tr-TR"/>
              <a:t>Güney Afrika, Danimarka, Hollanda, İspanya, Birleşik Krallık, USA</a:t>
            </a:r>
          </a:p>
          <a:p>
            <a:r>
              <a:rPr lang="tr-TR"/>
              <a:t>Evlilik neden önemli?</a:t>
            </a:r>
          </a:p>
          <a:p>
            <a:pPr lvl="1"/>
            <a:r>
              <a:rPr lang="tr-TR"/>
              <a:t>Evlilik, yasal partnerlik / Bağlılık yemini törenleri</a:t>
            </a:r>
          </a:p>
          <a:p>
            <a:pPr lvl="1"/>
            <a:r>
              <a:rPr lang="tr-TR"/>
              <a:t>Duygusal ve yasal akit</a:t>
            </a:r>
          </a:p>
          <a:p>
            <a:r>
              <a:rPr lang="tr-TR"/>
              <a:t>Reaksiyonlar</a:t>
            </a:r>
          </a:p>
          <a:p>
            <a:r>
              <a:rPr lang="en-US"/>
              <a:t>Andrew Sullivan </a:t>
            </a:r>
            <a:r>
              <a:rPr lang="en-US" err="1"/>
              <a:t>Erdemsel</a:t>
            </a:r>
            <a:r>
              <a:rPr lang="en-US"/>
              <a:t> </a:t>
            </a:r>
            <a:r>
              <a:rPr lang="en-US" err="1"/>
              <a:t>Olarak</a:t>
            </a:r>
            <a:r>
              <a:rPr lang="en-US"/>
              <a:t> Normal (Virtually Normal -1995) </a:t>
            </a:r>
          </a:p>
          <a:p>
            <a:pPr lvl="1"/>
            <a:r>
              <a:rPr lang="en-US" err="1"/>
              <a:t>Seçim</a:t>
            </a:r>
            <a:r>
              <a:rPr lang="en-US"/>
              <a:t>?</a:t>
            </a:r>
          </a:p>
          <a:p>
            <a:pPr lvl="1"/>
            <a:r>
              <a:rPr lang="en-US" err="1"/>
              <a:t>Yabancı</a:t>
            </a:r>
            <a:r>
              <a:rPr lang="en-US"/>
              <a:t> </a:t>
            </a:r>
            <a:r>
              <a:rPr lang="en-US" err="1"/>
              <a:t>azınlıklar</a:t>
            </a:r>
            <a:r>
              <a:rPr lang="en-US"/>
              <a:t> </a:t>
            </a:r>
            <a:r>
              <a:rPr lang="en-US" err="1"/>
              <a:t>haline</a:t>
            </a:r>
            <a:r>
              <a:rPr lang="en-US"/>
              <a:t> </a:t>
            </a:r>
            <a:r>
              <a:rPr lang="en-US" err="1"/>
              <a:t>gelmek</a:t>
            </a:r>
            <a:endParaRPr lang="en-US"/>
          </a:p>
          <a:p>
            <a:r>
              <a:rPr lang="en-US" err="1"/>
              <a:t>Cinsel</a:t>
            </a:r>
            <a:r>
              <a:rPr lang="en-US"/>
              <a:t> </a:t>
            </a:r>
            <a:r>
              <a:rPr lang="en-US" err="1"/>
              <a:t>Yönelim</a:t>
            </a:r>
            <a:r>
              <a:rPr lang="en-US"/>
              <a:t> </a:t>
            </a:r>
            <a:r>
              <a:rPr lang="en-US" err="1"/>
              <a:t>toplumsal</a:t>
            </a:r>
            <a:r>
              <a:rPr lang="en-US"/>
              <a:t> </a:t>
            </a:r>
            <a:r>
              <a:rPr lang="en-US" err="1"/>
              <a:t>mı</a:t>
            </a:r>
            <a:r>
              <a:rPr lang="en-US"/>
              <a:t> </a:t>
            </a:r>
            <a:r>
              <a:rPr lang="en-US" err="1"/>
              <a:t>yoksa</a:t>
            </a:r>
            <a:r>
              <a:rPr lang="en-US"/>
              <a:t> </a:t>
            </a:r>
            <a:r>
              <a:rPr lang="en-US" err="1"/>
              <a:t>doğuştan</a:t>
            </a:r>
            <a:r>
              <a:rPr lang="en-US"/>
              <a:t> </a:t>
            </a:r>
            <a:r>
              <a:rPr lang="en-US" err="1"/>
              <a:t>mı</a:t>
            </a:r>
            <a:r>
              <a:rPr lang="en-US"/>
              <a:t> </a:t>
            </a:r>
            <a:r>
              <a:rPr lang="en-US" err="1"/>
              <a:t>gelir</a:t>
            </a:r>
            <a:r>
              <a:rPr lang="en-US"/>
              <a:t>?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4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945" y="590758"/>
            <a:ext cx="5475767" cy="5432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Türkiye? </a:t>
            </a:r>
          </a:p>
          <a:p>
            <a:r>
              <a:rPr lang="tr-TR" dirty="0">
                <a:hlinkClick r:id="rId2"/>
              </a:rPr>
              <a:t>https://www.turkeygay.net/turkce/escinselhukuk.html</a:t>
            </a:r>
            <a:endParaRPr lang="tr-TR" dirty="0"/>
          </a:p>
          <a:p>
            <a:r>
              <a:rPr lang="en-US" dirty="0"/>
              <a:t>Murat </a:t>
            </a:r>
            <a:r>
              <a:rPr lang="en-US" dirty="0" err="1"/>
              <a:t>Bardakçı</a:t>
            </a:r>
            <a:r>
              <a:rPr lang="en-US" dirty="0"/>
              <a:t> </a:t>
            </a:r>
            <a:r>
              <a:rPr lang="en-US" dirty="0" err="1"/>
              <a:t>Osmanlıdaki</a:t>
            </a:r>
            <a:r>
              <a:rPr lang="en-US" dirty="0"/>
              <a:t> </a:t>
            </a:r>
            <a:r>
              <a:rPr lang="en-US" dirty="0" err="1"/>
              <a:t>eşcinselliği</a:t>
            </a:r>
            <a:r>
              <a:rPr lang="en-US" dirty="0"/>
              <a:t> 27 </a:t>
            </a:r>
            <a:r>
              <a:rPr lang="en-US" dirty="0" err="1"/>
              <a:t>Ağustos</a:t>
            </a:r>
            <a:r>
              <a:rPr lang="en-US" dirty="0"/>
              <a:t> 2006 </a:t>
            </a:r>
            <a:r>
              <a:rPr lang="en-US" dirty="0" err="1"/>
              <a:t>tarihli</a:t>
            </a:r>
            <a:r>
              <a:rPr lang="en-US" dirty="0"/>
              <a:t> </a:t>
            </a:r>
            <a:r>
              <a:rPr lang="en-US" dirty="0" err="1"/>
              <a:t>Hürriyet</a:t>
            </a:r>
            <a:r>
              <a:rPr lang="en-US" dirty="0"/>
              <a:t> </a:t>
            </a:r>
            <a:r>
              <a:rPr lang="en-US" dirty="0" err="1"/>
              <a:t>gazetesindeki</a:t>
            </a:r>
            <a:r>
              <a:rPr lang="en-US" dirty="0"/>
              <a:t> </a:t>
            </a:r>
            <a:r>
              <a:rPr lang="en-US" dirty="0" err="1"/>
              <a:t>makalesinde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anlatmaktadır</a:t>
            </a:r>
            <a:r>
              <a:rPr lang="en-US" dirty="0"/>
              <a:t>:</a:t>
            </a:r>
          </a:p>
          <a:p>
            <a:r>
              <a:rPr lang="en-US" dirty="0"/>
              <a:t>"</a:t>
            </a:r>
            <a:r>
              <a:rPr lang="en-US" dirty="0" err="1"/>
              <a:t>Eşcinsellerin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dedeleri</a:t>
            </a:r>
            <a:r>
              <a:rPr lang="en-US" dirty="0"/>
              <a:t>,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asırlarca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"</a:t>
            </a:r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"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edilip</a:t>
            </a:r>
            <a:r>
              <a:rPr lang="en-US" dirty="0"/>
              <a:t> </a:t>
            </a:r>
            <a:r>
              <a:rPr lang="en-US" dirty="0" err="1"/>
              <a:t>esnaftan</a:t>
            </a:r>
            <a:r>
              <a:rPr lang="en-US" dirty="0"/>
              <a:t> </a:t>
            </a:r>
            <a:r>
              <a:rPr lang="en-US" dirty="0" err="1"/>
              <a:t>sayılmış</a:t>
            </a:r>
            <a:r>
              <a:rPr lang="en-US" dirty="0"/>
              <a:t>, </a:t>
            </a:r>
            <a:r>
              <a:rPr lang="en-US" dirty="0" err="1"/>
              <a:t>hatta</a:t>
            </a:r>
            <a:r>
              <a:rPr lang="en-US" dirty="0"/>
              <a:t> </a:t>
            </a:r>
            <a:r>
              <a:rPr lang="en-US" dirty="0" err="1"/>
              <a:t>hükümdarların</a:t>
            </a:r>
            <a:r>
              <a:rPr lang="en-US" dirty="0"/>
              <a:t> </a:t>
            </a:r>
            <a:r>
              <a:rPr lang="en-US" dirty="0" err="1"/>
              <a:t>sefere</a:t>
            </a:r>
            <a:r>
              <a:rPr lang="en-US" dirty="0"/>
              <a:t> </a:t>
            </a:r>
            <a:r>
              <a:rPr lang="en-US" dirty="0" err="1"/>
              <a:t>çıkmalarından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düzenlenen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resmigeçitlere</a:t>
            </a:r>
            <a:r>
              <a:rPr lang="en-US" dirty="0"/>
              <a:t> bile </a:t>
            </a:r>
            <a:r>
              <a:rPr lang="en-US" dirty="0" err="1"/>
              <a:t>katılmışlardı</a:t>
            </a:r>
            <a:r>
              <a:rPr lang="en-US" dirty="0"/>
              <a:t>. </a:t>
            </a:r>
            <a:r>
              <a:rPr lang="en-US" dirty="0" err="1"/>
              <a:t>Evliya</a:t>
            </a:r>
            <a:r>
              <a:rPr lang="en-US" dirty="0"/>
              <a:t> </a:t>
            </a:r>
            <a:r>
              <a:rPr lang="en-US" dirty="0" err="1"/>
              <a:t>Çelebi’nin</a:t>
            </a:r>
            <a:r>
              <a:rPr lang="en-US" dirty="0"/>
              <a:t> </a:t>
            </a:r>
            <a:r>
              <a:rPr lang="en-US" dirty="0" err="1"/>
              <a:t>meşhur</a:t>
            </a:r>
            <a:r>
              <a:rPr lang="en-US" dirty="0"/>
              <a:t> "</a:t>
            </a:r>
            <a:r>
              <a:rPr lang="en-US" dirty="0" err="1"/>
              <a:t>Seyahatname"sinde</a:t>
            </a:r>
            <a:r>
              <a:rPr lang="en-US" dirty="0"/>
              <a:t>, 17. </a:t>
            </a:r>
            <a:r>
              <a:rPr lang="en-US" dirty="0" err="1"/>
              <a:t>asır</a:t>
            </a:r>
            <a:r>
              <a:rPr lang="en-US" dirty="0"/>
              <a:t> </a:t>
            </a:r>
            <a:r>
              <a:rPr lang="en-US" dirty="0" err="1"/>
              <a:t>gay’lerinin</a:t>
            </a:r>
            <a:r>
              <a:rPr lang="en-US" dirty="0"/>
              <a:t> </a:t>
            </a:r>
            <a:r>
              <a:rPr lang="en-US" dirty="0" err="1"/>
              <a:t>Dördüncü</a:t>
            </a:r>
            <a:r>
              <a:rPr lang="en-US" dirty="0"/>
              <a:t> </a:t>
            </a:r>
            <a:r>
              <a:rPr lang="en-US" dirty="0" err="1"/>
              <a:t>Murad’ın</a:t>
            </a:r>
            <a:r>
              <a:rPr lang="en-US" dirty="0"/>
              <a:t> </a:t>
            </a:r>
            <a:r>
              <a:rPr lang="en-US" dirty="0" err="1"/>
              <a:t>huzurunda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geçit</a:t>
            </a:r>
            <a:r>
              <a:rPr lang="en-US" dirty="0"/>
              <a:t> </a:t>
            </a:r>
            <a:r>
              <a:rPr lang="en-US" dirty="0" err="1"/>
              <a:t>resmine</a:t>
            </a:r>
            <a:r>
              <a:rPr lang="en-US" dirty="0"/>
              <a:t> </a:t>
            </a:r>
            <a:r>
              <a:rPr lang="en-US" dirty="0" err="1"/>
              <a:t>yanlarında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</a:t>
            </a:r>
            <a:r>
              <a:rPr lang="en-US" dirty="0" err="1"/>
              <a:t>pazarlayanlar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katılmalarının</a:t>
            </a:r>
            <a:r>
              <a:rPr lang="en-US" dirty="0"/>
              <a:t> </a:t>
            </a:r>
            <a:r>
              <a:rPr lang="en-US" dirty="0" err="1"/>
              <a:t>anlatıldığı</a:t>
            </a:r>
            <a:r>
              <a:rPr lang="en-US" dirty="0"/>
              <a:t> </a:t>
            </a:r>
            <a:r>
              <a:rPr lang="en-US" dirty="0" err="1"/>
              <a:t>bilinir</a:t>
            </a:r>
            <a:r>
              <a:rPr lang="en-US" dirty="0"/>
              <a:t>…”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İçerik Yer Tutucusu 7">
            <a:extLst>
              <a:ext uri="{FF2B5EF4-FFF2-40B4-BE49-F238E27FC236}">
                <a16:creationId xmlns:a16="http://schemas.microsoft.com/office/drawing/2014/main" id="{DE4B6D9A-1718-9449-BEF9-DA563CD43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078" y="531799"/>
            <a:ext cx="3983817" cy="537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89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7C9C7D-B073-1D49-A926-2727371D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400" y="442037"/>
            <a:ext cx="8911687" cy="1280890"/>
          </a:xfrm>
        </p:spPr>
        <p:txBody>
          <a:bodyPr/>
          <a:lstStyle/>
          <a:p>
            <a:r>
              <a:rPr lang="tr-TR" dirty="0"/>
              <a:t>Cinsellik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D0AC7-A324-FD41-9414-697E5667D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400" y="1322961"/>
            <a:ext cx="8837240" cy="521603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cinsellik</a:t>
            </a:r>
            <a:r>
              <a:rPr lang="en-US" dirty="0"/>
              <a:t> </a:t>
            </a:r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sürecine</a:t>
            </a:r>
            <a:r>
              <a:rPr lang="en-US" dirty="0"/>
              <a:t> </a:t>
            </a:r>
            <a:r>
              <a:rPr lang="en-US" dirty="0" err="1"/>
              <a:t>sıkısıkıya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iken</a:t>
            </a:r>
            <a:endParaRPr lang="en-US" dirty="0"/>
          </a:p>
          <a:p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ülkelerinde</a:t>
            </a:r>
            <a:r>
              <a:rPr lang="en-US" dirty="0"/>
              <a:t> son </a:t>
            </a:r>
            <a:r>
              <a:rPr lang="en-US" dirty="0" err="1"/>
              <a:t>yirmi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otuz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hayattan</a:t>
            </a:r>
            <a:r>
              <a:rPr lang="en-US" dirty="0"/>
              <a:t> </a:t>
            </a:r>
            <a:r>
              <a:rPr lang="en-US" dirty="0" err="1"/>
              <a:t>esaslı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uğramıştır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Heteroseksüellikten (tek eşlilik ve evlilik bağlamından) çeşitli cinsel yönelimler ve davranışlara</a:t>
            </a:r>
          </a:p>
          <a:p>
            <a:r>
              <a:rPr lang="tr-TR" dirty="0"/>
              <a:t>Mahrem konu</a:t>
            </a:r>
          </a:p>
          <a:p>
            <a:r>
              <a:rPr lang="tr-TR" dirty="0"/>
              <a:t>Biyolojik temeller</a:t>
            </a:r>
          </a:p>
          <a:p>
            <a:r>
              <a:rPr lang="tr-TR" dirty="0"/>
              <a:t>Üreme</a:t>
            </a:r>
          </a:p>
          <a:p>
            <a:r>
              <a:rPr lang="tr-TR" dirty="0"/>
              <a:t>David </a:t>
            </a:r>
            <a:r>
              <a:rPr lang="tr-TR" dirty="0" err="1"/>
              <a:t>Barash</a:t>
            </a:r>
            <a:endParaRPr lang="tr-TR" dirty="0"/>
          </a:p>
          <a:p>
            <a:pPr lvl="1"/>
            <a:r>
              <a:rPr lang="tr-TR" dirty="0"/>
              <a:t>Çok eşlilik</a:t>
            </a:r>
          </a:p>
          <a:p>
            <a:pPr lvl="1"/>
            <a:r>
              <a:rPr lang="tr-TR" dirty="0"/>
              <a:t>Biyolojik</a:t>
            </a:r>
          </a:p>
          <a:p>
            <a:r>
              <a:rPr lang="tr-TR" dirty="0"/>
              <a:t>Steven </a:t>
            </a:r>
            <a:r>
              <a:rPr lang="tr-TR" dirty="0" err="1"/>
              <a:t>Rose</a:t>
            </a:r>
            <a:endParaRPr lang="tr-TR" dirty="0"/>
          </a:p>
          <a:p>
            <a:pPr lvl="1"/>
            <a:r>
              <a:rPr lang="tr-TR" dirty="0"/>
              <a:t>Çevre</a:t>
            </a:r>
          </a:p>
          <a:p>
            <a:r>
              <a:rPr lang="tr-TR" dirty="0"/>
              <a:t>Cinsellik ve anlam; kim olduğumuz, neler hissettiğimizi anlatan simgesel etkinlik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C9E61D-6F7D-9142-9D39-691FFEE9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82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750F5B-7F9A-8B47-819F-3659C34BB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288" y="514725"/>
            <a:ext cx="8866766" cy="733357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Cinsel davranış üzerindeki toplumsal etkiler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045E9E-8CEA-8548-AB45-BA24280F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822CD4DA-ED6C-D949-A735-3177C38E2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168" y="1531316"/>
            <a:ext cx="9795898" cy="5358808"/>
          </a:xfrm>
        </p:spPr>
        <p:txBody>
          <a:bodyPr>
            <a:normAutofit/>
          </a:bodyPr>
          <a:lstStyle/>
          <a:p>
            <a:r>
              <a:rPr lang="tr-TR" dirty="0"/>
              <a:t>Bütün toplumlardaki insanların çoğu heteroseksüeldir -duygusal yakınlaşma ve cinsel haz amacıyla karşı cinse yönelirler.</a:t>
            </a:r>
          </a:p>
          <a:p>
            <a:r>
              <a:rPr lang="tr-TR" dirty="0" err="1"/>
              <a:t>Judith</a:t>
            </a:r>
            <a:r>
              <a:rPr lang="tr-TR" dirty="0"/>
              <a:t> </a:t>
            </a:r>
            <a:r>
              <a:rPr lang="tr-TR" dirty="0" err="1"/>
              <a:t>Lorber</a:t>
            </a:r>
            <a:r>
              <a:rPr lang="tr-TR" dirty="0"/>
              <a:t> (1994), cinsel kimlikleri ona ayırmıştır:</a:t>
            </a:r>
          </a:p>
          <a:p>
            <a:pPr lvl="1"/>
            <a:r>
              <a:rPr lang="tr-TR" dirty="0"/>
              <a:t>Heteroseksüel kadın, heteroseksüel erkek, lezbiyen kadın, </a:t>
            </a:r>
            <a:r>
              <a:rPr lang="tr-TR" dirty="0" err="1"/>
              <a:t>gay</a:t>
            </a:r>
            <a:r>
              <a:rPr lang="tr-TR" dirty="0"/>
              <a:t> erkek, biseksüel kadın, biseksüel erkek, travesti kadın (sürekli erkek gibi giyinen kadın), travesti erkek (sürekli kadın gibi giyinen erkek), transseksüel kadın (kadın olmuş erkek) ve transseksüel erkek (erkek olmuş kadın)</a:t>
            </a:r>
          </a:p>
          <a:p>
            <a:r>
              <a:rPr lang="tr-TR" dirty="0"/>
              <a:t>Cinsel normlar, zamana ve mekana göre farlıdır; örneğin Eski Yunan toplumu</a:t>
            </a:r>
          </a:p>
          <a:p>
            <a:r>
              <a:rPr lang="en-US" dirty="0" err="1"/>
              <a:t>Clellan</a:t>
            </a:r>
            <a:r>
              <a:rPr lang="en-US" dirty="0"/>
              <a:t> Ford </a:t>
            </a:r>
            <a:r>
              <a:rPr lang="en-US" dirty="0" err="1"/>
              <a:t>ve</a:t>
            </a:r>
            <a:r>
              <a:rPr lang="en-US" dirty="0"/>
              <a:t> Frank Beach (1951)</a:t>
            </a:r>
          </a:p>
          <a:p>
            <a:pPr lvl="1"/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yüzden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toplumda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konuda</a:t>
            </a:r>
            <a:r>
              <a:rPr lang="en-US" dirty="0"/>
              <a:t> </a:t>
            </a:r>
            <a:r>
              <a:rPr lang="en-US" dirty="0" err="1"/>
              <a:t>antropolojik</a:t>
            </a:r>
            <a:r>
              <a:rPr lang="en-US" dirty="0"/>
              <a:t> </a:t>
            </a:r>
            <a:r>
              <a:rPr lang="en-US" dirty="0" err="1"/>
              <a:t>kanıtlar</a:t>
            </a:r>
            <a:r>
              <a:rPr lang="en-US" dirty="0"/>
              <a:t> </a:t>
            </a:r>
            <a:r>
              <a:rPr lang="en-US" dirty="0" err="1"/>
              <a:t>aramışlardır</a:t>
            </a:r>
            <a:r>
              <a:rPr lang="en-US" dirty="0"/>
              <a:t>.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çekicilikle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normlar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, </a:t>
            </a:r>
            <a:r>
              <a:rPr lang="en-US" dirty="0" err="1"/>
              <a:t>neyin</a:t>
            </a:r>
            <a:r>
              <a:rPr lang="en-US" dirty="0"/>
              <a:t> “normal” </a:t>
            </a:r>
            <a:r>
              <a:rPr lang="en-US" dirty="0" err="1"/>
              <a:t>sayıldığına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çarpıcı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çeşitlilik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konmuştur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20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E63335F-035C-AB44-A19F-7463D1A7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003" y="2224530"/>
            <a:ext cx="8911687" cy="1280890"/>
          </a:xfrm>
        </p:spPr>
        <p:txBody>
          <a:bodyPr/>
          <a:lstStyle/>
          <a:p>
            <a:r>
              <a:rPr lang="tr-TR" b="1" dirty="0"/>
              <a:t>Cinsellik ve üreme teknolojileri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590683-8663-C648-964D-4FB6B572E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9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2F5C1F-A813-F241-B557-F7E3FC55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990" y="512462"/>
            <a:ext cx="8911687" cy="1280890"/>
          </a:xfrm>
        </p:spPr>
        <p:txBody>
          <a:bodyPr/>
          <a:lstStyle/>
          <a:p>
            <a:r>
              <a:rPr lang="tr-TR" b="1" dirty="0"/>
              <a:t>Batı kültüründe cinsellik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9A6098-40CE-AB4E-9FE6-3D2ED0A0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3E5515AA-DB0D-4B44-B562-5455D9C85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2774" y="1552353"/>
            <a:ext cx="8745989" cy="4578084"/>
          </a:xfrm>
        </p:spPr>
        <p:txBody>
          <a:bodyPr/>
          <a:lstStyle/>
          <a:p>
            <a:r>
              <a:rPr lang="tr-TR" dirty="0"/>
              <a:t>Hıristiyanlık</a:t>
            </a:r>
          </a:p>
          <a:p>
            <a:pPr lvl="1"/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her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davranışın</a:t>
            </a:r>
            <a:r>
              <a:rPr lang="en-US" dirty="0"/>
              <a:t> </a:t>
            </a:r>
            <a:r>
              <a:rPr lang="en-US" dirty="0" err="1"/>
              <a:t>şüpheyle</a:t>
            </a:r>
            <a:r>
              <a:rPr lang="en-US" dirty="0"/>
              <a:t> </a:t>
            </a:r>
            <a:r>
              <a:rPr lang="en-US" dirty="0" err="1"/>
              <a:t>karşılanması</a:t>
            </a:r>
            <a:endParaRPr lang="en-US" dirty="0"/>
          </a:p>
          <a:p>
            <a:pPr lvl="1"/>
            <a:r>
              <a:rPr lang="en-US" dirty="0"/>
              <a:t>belli </a:t>
            </a:r>
            <a:r>
              <a:rPr lang="en-US" dirty="0" err="1"/>
              <a:t>dönemlerde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tamamını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iffet</a:t>
            </a:r>
            <a:r>
              <a:rPr lang="en-US" dirty="0"/>
              <a:t> </a:t>
            </a:r>
            <a:r>
              <a:rPr lang="en-US" dirty="0" err="1"/>
              <a:t>düşkünlüğü</a:t>
            </a:r>
            <a:endParaRPr lang="en-US" dirty="0"/>
          </a:p>
          <a:p>
            <a:pPr lvl="1"/>
            <a:r>
              <a:rPr lang="en-US" dirty="0"/>
              <a:t>Din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yasaklanan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edimlerin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endParaRPr lang="en-US" dirty="0"/>
          </a:p>
          <a:p>
            <a:pPr lvl="2"/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tatminin</a:t>
            </a:r>
            <a:r>
              <a:rPr lang="en-US" dirty="0"/>
              <a:t>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pek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değildi</a:t>
            </a:r>
            <a:r>
              <a:rPr lang="en-US" dirty="0"/>
              <a:t>.</a:t>
            </a:r>
          </a:p>
          <a:p>
            <a:r>
              <a:rPr lang="en-US" dirty="0"/>
              <a:t>19. </a:t>
            </a:r>
            <a:r>
              <a:rPr lang="en-US" dirty="0" err="1"/>
              <a:t>yy</a:t>
            </a:r>
            <a:r>
              <a:rPr lang="en-US" dirty="0"/>
              <a:t>.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kabuller</a:t>
            </a:r>
            <a:endParaRPr lang="en-US" dirty="0"/>
          </a:p>
          <a:p>
            <a:r>
              <a:rPr lang="en-US" dirty="0" err="1"/>
              <a:t>Üreme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cinsel</a:t>
            </a:r>
            <a:r>
              <a:rPr lang="en-US" dirty="0"/>
              <a:t> </a:t>
            </a:r>
            <a:r>
              <a:rPr lang="en-US" dirty="0" err="1"/>
              <a:t>etkinliklerin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zararı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kanısı</a:t>
            </a:r>
            <a:r>
              <a:rPr lang="en-US" dirty="0"/>
              <a:t>; </a:t>
            </a:r>
            <a:r>
              <a:rPr lang="en-US" dirty="0" err="1"/>
              <a:t>körlük</a:t>
            </a:r>
            <a:r>
              <a:rPr lang="en-US" dirty="0"/>
              <a:t>, </a:t>
            </a:r>
            <a:r>
              <a:rPr lang="en-US" dirty="0" err="1"/>
              <a:t>delilik</a:t>
            </a:r>
            <a:r>
              <a:rPr lang="en-US" dirty="0"/>
              <a:t>, </a:t>
            </a:r>
            <a:r>
              <a:rPr lang="en-US" dirty="0" err="1"/>
              <a:t>kalp</a:t>
            </a:r>
            <a:r>
              <a:rPr lang="en-US" dirty="0"/>
              <a:t> </a:t>
            </a:r>
            <a:r>
              <a:rPr lang="en-US" dirty="0" err="1"/>
              <a:t>hastalıkları</a:t>
            </a:r>
            <a:r>
              <a:rPr lang="en-US" dirty="0"/>
              <a:t>, </a:t>
            </a:r>
            <a:r>
              <a:rPr lang="en-US" dirty="0" err="1"/>
              <a:t>kanser</a:t>
            </a:r>
            <a:r>
              <a:rPr lang="en-US" dirty="0"/>
              <a:t>…</a:t>
            </a:r>
          </a:p>
          <a:p>
            <a:r>
              <a:rPr lang="en-US" dirty="0" err="1"/>
              <a:t>Viktorya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  <a:p>
            <a:r>
              <a:rPr lang="en-US" dirty="0"/>
              <a:t>1960’lar</a:t>
            </a:r>
          </a:p>
          <a:p>
            <a:pPr lvl="1"/>
            <a:r>
              <a:rPr lang="en-US" dirty="0" err="1"/>
              <a:t>Özgürlükler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2890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B16ED8-A003-C64A-A699-61B8D49A3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Alfred</a:t>
            </a:r>
            <a:r>
              <a:rPr lang="tr-TR" dirty="0"/>
              <a:t> </a:t>
            </a:r>
            <a:r>
              <a:rPr lang="tr-TR" dirty="0" err="1"/>
              <a:t>Kinsey’in</a:t>
            </a:r>
            <a:r>
              <a:rPr lang="tr-TR" dirty="0"/>
              <a:t> çalışması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05D475-41FA-474A-923F-307F359DE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7712" y="1400784"/>
            <a:ext cx="9211414" cy="4872426"/>
          </a:xfrm>
        </p:spPr>
        <p:txBody>
          <a:bodyPr/>
          <a:lstStyle/>
          <a:p>
            <a:r>
              <a:rPr lang="tr-TR" dirty="0"/>
              <a:t>1940 – 1950  ABD’de fiili cinsel davranışların ne olduğu konusunda yapılan ilk büyük çalışma</a:t>
            </a:r>
          </a:p>
          <a:p>
            <a:r>
              <a:rPr lang="tr-TR" dirty="0"/>
              <a:t>Halk tarafından kabul gören tutum ve fiili davranışlar ile sonuçların ortaya koyduğu farklılık </a:t>
            </a:r>
          </a:p>
          <a:p>
            <a:r>
              <a:rPr lang="tr-TR" dirty="0"/>
              <a:t>1920’lerde cinsel özgürleşme, ancak yine de açıkça tartışılmıyordu. </a:t>
            </a:r>
          </a:p>
          <a:p>
            <a:r>
              <a:rPr lang="tr-TR" dirty="0"/>
              <a:t>İlişkilerde gizlilik</a:t>
            </a:r>
          </a:p>
          <a:p>
            <a:r>
              <a:rPr lang="tr-TR" dirty="0"/>
              <a:t>1960’lar</a:t>
            </a:r>
          </a:p>
          <a:p>
            <a:pPr lvl="1"/>
            <a:r>
              <a:rPr lang="tr-TR" dirty="0"/>
              <a:t>Cinsel özgürlük, doğum kontrolü, cinsel hazzın üreme sürecinden ayrılması</a:t>
            </a:r>
          </a:p>
          <a:p>
            <a:r>
              <a:rPr lang="tr-TR" dirty="0" err="1"/>
              <a:t>Lillian</a:t>
            </a:r>
            <a:r>
              <a:rPr lang="tr-TR" dirty="0"/>
              <a:t> </a:t>
            </a:r>
            <a:r>
              <a:rPr lang="tr-TR" dirty="0" err="1"/>
              <a:t>Rubin</a:t>
            </a:r>
            <a:r>
              <a:rPr lang="tr-TR" dirty="0"/>
              <a:t> 1980’lerdeki ABD’deki cinsel tutumlar üzerine çalışması</a:t>
            </a:r>
          </a:p>
          <a:p>
            <a:pPr lvl="1"/>
            <a:r>
              <a:rPr lang="tr-TR" dirty="0"/>
              <a:t>13-48 yaşları arasındaki bin Amerikalı üzerinden son 30 yıldaki tutum değişmesi</a:t>
            </a:r>
          </a:p>
          <a:p>
            <a:pPr lvl="1"/>
            <a:r>
              <a:rPr lang="tr-TR" dirty="0"/>
              <a:t>Cinselliğin erken yaşta başlaması, kadınların haz beklentisi ve daha fazla cinsel özgürlük, erkeklerin aşırı güveni ve akabinde korkuları, erilliğin yük olması (kadınları denetim altında tutma isteği)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81C7E5-8514-0040-B84C-40C579C22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582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1212</TotalTime>
  <Words>560</Words>
  <Application>Microsoft Office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Genel Sosyoloji </vt:lpstr>
      <vt:lpstr>PowerPoint Sunusu</vt:lpstr>
      <vt:lpstr>CİNSELLİK VE TOPLUMSAL CİNSİYET</vt:lpstr>
      <vt:lpstr>PowerPoint Sunusu</vt:lpstr>
      <vt:lpstr>Cinsellik</vt:lpstr>
      <vt:lpstr>Cinsel davranış üzerindeki toplumsal etkiler </vt:lpstr>
      <vt:lpstr>Cinsellik ve üreme teknolojileri  </vt:lpstr>
      <vt:lpstr>Batı kültüründe cinsellik </vt:lpstr>
      <vt:lpstr>Alfred Kinsey’in çalışması</vt:lpstr>
      <vt:lpstr>Cinsel Yönelim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43</cp:revision>
  <dcterms:created xsi:type="dcterms:W3CDTF">2018-10-01T18:52:37Z</dcterms:created>
  <dcterms:modified xsi:type="dcterms:W3CDTF">2019-01-09T11:04:57Z</dcterms:modified>
</cp:coreProperties>
</file>