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95" r:id="rId21"/>
    <p:sldId id="294" r:id="rId22"/>
    <p:sldId id="296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4716E35D-32B6-4B06-9794-837A9DBE2EA0}">
          <p14:sldIdLst>
            <p14:sldId id="256"/>
            <p14:sldId id="293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73"/>
            <p14:sldId id="274"/>
            <p14:sldId id="275"/>
            <p14:sldId id="295"/>
            <p14:sldId id="294"/>
            <p14:sldId id="296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A7646-0EF6-4179-8C79-3769207CC4A6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17BD6-B05E-4374-8B2D-7E642B4836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93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7BD6-B05E-4374-8B2D-7E642B48369F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37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206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06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25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648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807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42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873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92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24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94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399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B5D-5556-47D4-A875-244185F15C0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80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NGUAGE&#10;HISTORY AND&#10;CHANGE&#10;Chapter 17 – study of the&#10;language&#10;George YULE&#10;LINGUISTICS&#10;Carlos Lar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Dikdörtgen 4"/>
          <p:cNvSpPr/>
          <p:nvPr/>
        </p:nvSpPr>
        <p:spPr>
          <a:xfrm>
            <a:off x="4978400" y="4445000"/>
            <a:ext cx="2895600" cy="1625600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tr-TR" sz="2800" b="1" dirty="0" err="1">
                <a:solidFill>
                  <a:srgbClr val="C00000"/>
                </a:solidFill>
              </a:rPr>
              <a:t>Chapter</a:t>
            </a:r>
            <a:r>
              <a:rPr lang="tr-TR" sz="2800" b="1" dirty="0">
                <a:solidFill>
                  <a:srgbClr val="C00000"/>
                </a:solidFill>
              </a:rPr>
              <a:t> 17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tr-TR" sz="2800" b="1" dirty="0">
                <a:solidFill>
                  <a:srgbClr val="C00000"/>
                </a:solidFill>
              </a:rPr>
              <a:t>George </a:t>
            </a:r>
            <a:r>
              <a:rPr lang="tr-TR" sz="2800" b="1" dirty="0" err="1">
                <a:solidFill>
                  <a:srgbClr val="C00000"/>
                </a:solidFill>
              </a:rPr>
              <a:t>Yule</a:t>
            </a:r>
            <a:endParaRPr lang="tr-T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 Since the written forms can often be misleading,&#10;we check that the initial sounds of the words in&#10;languages A and B ar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0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ord reconstruction&#10; Looking at a non-Indo-European set of&#10;examples, we can imagine receiving the&#10;following data from a 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5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 Using the majority principle, we can suggest that&#10;the older forms will most likely be based on&#10;language 2 or language 3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3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e history of English&#10; The older letters þ (called “thorn”) and ð (“eth”)&#10;were both replaced by “th” (as in þu→thou,&#10;e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ld English&#10; we have the term Anglo-Saxons to describe these&#10;people, and from the name of the ﬁrst tribe that we get&#10;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5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iddle English&#10; the language of the peasants remained English.&#10;The peasants worked on the land and reared&#10;sheep, cows a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-1778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 he was cleped Madame Eglentyne Ful wel she&#10;song the service dyvyne, Entuned in her nose ful&#10;semely, And Frenche she spak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-889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ound changes&#10; sound loss: a sound change in which a particular&#10;sound is no longer used in a language (e.g. the&#10;velar f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039" y="-13508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6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 The sound change known as metathesis involves a&#10;reversal in position of two sounds in a word. This&#10;type of reversal is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-152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 Another type of sound change, known as&#10;epenthesis, involves the addition of a sound to the&#10;middle of a word.&#10; æmtig →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-2095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amily trees&#10; The Sanskrit language, whatever be its antiquity, is&#10;of a wonderful structure; more perfect than the&#10;Greek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89891" y="1154545"/>
            <a:ext cx="46182" cy="92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0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 One other type of sound change worth noting, though&#10;not found in English, occurs in the development of other&#10;languages.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-889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Syntactic changes&#10; we ﬁnd the Subject-Verb-Object order most&#10;common in Modern English, but we can also ﬁnd a&#10;number of d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-1714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emantic changes&#10; Less obviously, many words have ceased to be&#10;used. Sincewe no longer carry swords (most of us,&#10;at lea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-101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 An example of broadening of meaning is the&#10;change from holy day as a religious feast to the&#10;very general break from work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-152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 The reverse process, called narrowing, has&#10;overtaken the Old English word hund, once used&#10;for any kind of dog, but now,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525" y="-152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iachronic and&#10;synchronic variation&#10; Each new generation has to ﬁnd a way of using&#10;the language of the previous genera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775" y="-1333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tudy Questions&#10; 1 What are cognates?&#10;Cognates are words in different languages that&#10;are similar in form and meaning.&#10; 2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52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 3 On the basis of the following data, what are the&#10;most likely proto-forms?&#10;Most likely proto-forms: cosa, capo, capra (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25" y="-1333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 4 Which of the following words are likely to be&#10;from Old English and which from French: bacon,&#10;beef, calf, deer, ox, pi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25" y="-1333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 6 The Old English verb steorfan (“to die, from any&#10;cause”) is the source of the Modern English verb&#10;starve (“to die, fr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25" y="-1714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 Proto-Indo-European established as some type of&#10;“great- great-grandmother,” scholars set out to&#10;identify the branches o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26" y="-15701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asks&#10; A- We can often trace the roots of several&#10;different words in Modern English back to a single&#10;Indo-European form.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-152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 B Which of these languages cannot be included in&#10;the Indo-European family tree? To which other&#10;language families do the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75" y="-1333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6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 C A Danish linguist, Rasmus Rask, and a German writer more famous for fairy tales,&#10;Jacob Grimm, both working in the ear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-1333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6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 D What happens in the process of change known&#10;as “grammaticalization”? Can you ﬁnd out how&#10;the grammaticalization proc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75" y="-1714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 E Describe what happened in any documented case&#10;of “language death.”&#10;One of the most detailed accounts of language dea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5" y="-1333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 F These four versions of the same biblical event (Matthew 26: 73) are&#10;presentedin Campbell (2004) as a way of illustra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5" y="-1714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6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 Among the changes in vocabulary we can first note the loss of certain letters that were&#10;used in writing Old English (O.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525" y="-2095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6 A number of inflections disappear. These examples show the O.E. third person&#10;plural ending (-on) as it changes then dis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638" y="-19165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8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 Many of these languages are in danger of extinction&#10;while a few are expanding. In terms of number of&#10;speakers, Chinese 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53" y="-15701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amily connections&#10; One way to get a clearer picture of How they&#10;are related is through looking at records of an&#10;older g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62" y="-14778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6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ognates&#10; A cognate of a word in one language (e.g.&#10;English) is a word in another language (e.g.&#10;German) that has a simi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16" y="-13392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1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parative&#10;reconstruction&#10; Using information from these sets of cognates, we&#10;can embark on a procedure called comparati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645" y="-101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 The most natural development principle is based&#10;on the fact that certain types of sound change&#10;are very common whereas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52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und&#10;reconstruction&#10; f we were faced with some examples from three&#10;languages, as shown below, we could make a&#10;start on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5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3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5</Words>
  <Application>Microsoft Office PowerPoint</Application>
  <PresentationFormat>Ekran Gösterisi (4:3)</PresentationFormat>
  <Paragraphs>3</Paragraphs>
  <Slides>37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8</cp:revision>
  <dcterms:created xsi:type="dcterms:W3CDTF">2020-03-30T10:47:33Z</dcterms:created>
  <dcterms:modified xsi:type="dcterms:W3CDTF">2020-03-30T11:49:56Z</dcterms:modified>
</cp:coreProperties>
</file>