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1CD9-90BF-456D-9B93-064B7ED7E437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A35B-5367-4BF4-AEB7-9304D5F6E47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CC3300"/>
                </a:solidFill>
              </a:rPr>
              <a:t>Hücre İçi Birikimler</a:t>
            </a:r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Metabolik bozukluklar sonucu hücre içinde anormal miktarda çeşitli maddeler birikir.</a:t>
            </a:r>
          </a:p>
          <a:p>
            <a:pPr eaLnBrk="1" hangingPunct="1"/>
            <a:r>
              <a:rPr lang="en-US" sz="2400" smtClean="0"/>
              <a:t>Hücre içinde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1-</a:t>
            </a:r>
            <a:r>
              <a:rPr lang="en-US" sz="2400" smtClean="0"/>
              <a:t>hücrede normalde de bulunan bir madde: su,yağ,protein,karbonhidrat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2-</a:t>
            </a:r>
            <a:r>
              <a:rPr lang="en-US" sz="2400" smtClean="0"/>
              <a:t>anormal bir madde:</a:t>
            </a:r>
            <a:endParaRPr lang="tr-TR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</a:t>
            </a:r>
            <a:r>
              <a:rPr lang="tr-TR" sz="2400" smtClean="0"/>
              <a:t>- E</a:t>
            </a:r>
            <a:r>
              <a:rPr lang="en-US" sz="2400" smtClean="0"/>
              <a:t>ksojen; infeksiyöz bir ajana ait bir madde </a:t>
            </a: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- E</a:t>
            </a:r>
            <a:r>
              <a:rPr lang="en-US" sz="2400" smtClean="0"/>
              <a:t>ndojen; anormal metabolizma sonucu ortaya çıkan bir ürün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3-</a:t>
            </a:r>
            <a:r>
              <a:rPr lang="en-US" sz="2400" smtClean="0"/>
              <a:t>bir pigment</a:t>
            </a:r>
            <a:r>
              <a:rPr lang="tr-TR" sz="2400" smtClean="0"/>
              <a:t> </a:t>
            </a:r>
            <a:r>
              <a:rPr lang="en-US" sz="2400" smtClean="0"/>
              <a:t>birikebilir.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tr-TR" sz="2400" smtClean="0"/>
              <a:t>  </a:t>
            </a:r>
            <a:r>
              <a:rPr lang="en-US" sz="2400" smtClean="0">
                <a:solidFill>
                  <a:srgbClr val="FF0000"/>
                </a:solidFill>
              </a:rPr>
              <a:t>Hücre içi madde birikim mekanizmaları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400" smtClean="0"/>
              <a:t>Normal endojen bir madde normalden çok yapılabilir veya normal miktarda yapıldığı</a:t>
            </a:r>
            <a:r>
              <a:rPr lang="tr-TR" sz="2400" smtClean="0"/>
              <a:t> </a:t>
            </a:r>
            <a:r>
              <a:rPr lang="en-US" sz="2400" smtClean="0"/>
              <a:t>halde metabolizma </a:t>
            </a:r>
            <a:r>
              <a:rPr lang="tr-TR" sz="2400" smtClean="0"/>
              <a:t>yavaşlamıştır </a:t>
            </a:r>
          </a:p>
          <a:p>
            <a:pPr marL="457200" indent="-457200" eaLnBrk="1" hangingPunct="1">
              <a:buFontTx/>
              <a:buNone/>
            </a:pPr>
            <a:r>
              <a:rPr lang="tr-TR" sz="2400" smtClean="0"/>
              <a:t>	</a:t>
            </a:r>
            <a:r>
              <a:rPr lang="en-US" sz="2400" smtClean="0"/>
              <a:t>(KC de yağlanma ve renal t</a:t>
            </a:r>
            <a:r>
              <a:rPr lang="tr-TR" sz="2400" smtClean="0"/>
              <a:t>ü</a:t>
            </a:r>
            <a:r>
              <a:rPr lang="en-US" sz="2400" smtClean="0"/>
              <a:t>b</a:t>
            </a:r>
            <a:r>
              <a:rPr lang="tr-TR" sz="2400" smtClean="0"/>
              <a:t>ü</a:t>
            </a:r>
            <a:r>
              <a:rPr lang="en-US" sz="2400" smtClean="0"/>
              <a:t>l epitelinde lipid birikimi)</a:t>
            </a:r>
          </a:p>
          <a:p>
            <a:pPr marL="457200" indent="-457200" eaLnBrk="1" hangingPunct="1">
              <a:buFontTx/>
              <a:buAutoNum type="arabicPeriod" startAt="2"/>
            </a:pPr>
            <a:r>
              <a:rPr lang="en-US" sz="2400" smtClean="0"/>
              <a:t>Genetik veya akkiz metabolizma defekti sonucu endojen veya eksojen bir maddeden anormal bir ürün oluşabilir. (Alfa-1-antitripsin yetmezliği sonucu KC</a:t>
            </a:r>
            <a:r>
              <a:rPr lang="tr-TR" sz="2400" smtClean="0"/>
              <a:t>’</a:t>
            </a:r>
            <a:r>
              <a:rPr lang="en-US" sz="2400" smtClean="0"/>
              <a:t>de eozinofilik globüler madde birikimi)</a:t>
            </a:r>
            <a:endParaRPr lang="tr-TR" sz="2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CC3300"/>
                </a:solidFill>
              </a:rPr>
              <a:t>Hücre İçi Birikimler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040313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3"/>
            </a:pPr>
            <a:r>
              <a:rPr lang="tr-TR" sz="2400" smtClean="0"/>
              <a:t>Enzim eksikliği sonucu endojen materyal birikir</a:t>
            </a:r>
          </a:p>
          <a:p>
            <a:pPr marL="457200" indent="-457200" eaLnBrk="1" hangingPunct="1">
              <a:buFontTx/>
              <a:buNone/>
            </a:pPr>
            <a:r>
              <a:rPr lang="tr-TR" sz="2400" smtClean="0"/>
              <a:t>	Lizozomal depo hastalığı</a:t>
            </a:r>
          </a:p>
          <a:p>
            <a:pPr marL="457200" indent="-457200" eaLnBrk="1" hangingPunct="1">
              <a:buFontTx/>
              <a:buAutoNum type="arabicPeriod" startAt="4"/>
            </a:pPr>
            <a:r>
              <a:rPr lang="en-US" sz="2400" smtClean="0"/>
              <a:t>Anormal bir eksojen </a:t>
            </a:r>
            <a:r>
              <a:rPr lang="tr-TR" sz="2400" smtClean="0"/>
              <a:t>veya endojen </a:t>
            </a:r>
            <a:r>
              <a:rPr lang="en-US" sz="2400" smtClean="0"/>
              <a:t>madde birikimi</a:t>
            </a:r>
            <a:r>
              <a:rPr lang="tr-TR" sz="2400" smtClean="0"/>
              <a:t> (Pigment birikimi)</a:t>
            </a:r>
          </a:p>
          <a:p>
            <a:pPr marL="800100" lvl="1" indent="-342900" eaLnBrk="1" hangingPunct="1"/>
            <a:r>
              <a:rPr lang="tr-TR" sz="2400" smtClean="0"/>
              <a:t>D</a:t>
            </a:r>
            <a:r>
              <a:rPr lang="en-US" sz="2400" smtClean="0"/>
              <a:t>ışardan gelen metabolize edilemeyen veya atılmayan maddeler</a:t>
            </a:r>
            <a:endParaRPr lang="tr-TR" sz="2400" smtClean="0"/>
          </a:p>
          <a:p>
            <a:pPr marL="457200" indent="-457200" eaLnBrk="1" hangingPunct="1">
              <a:buFontTx/>
              <a:buNone/>
            </a:pPr>
            <a:r>
              <a:rPr lang="tr-TR" sz="2400" smtClean="0"/>
              <a:t>	    </a:t>
            </a:r>
            <a:r>
              <a:rPr lang="en-US" sz="2400" smtClean="0"/>
              <a:t>(karbon partikülleri, silika tozları)</a:t>
            </a:r>
            <a:endParaRPr lang="tr-TR" sz="2400" smtClean="0"/>
          </a:p>
          <a:p>
            <a:pPr marL="800100" lvl="1" indent="-342900" eaLnBrk="1" hangingPunct="1"/>
            <a:r>
              <a:rPr lang="tr-TR" sz="2400" smtClean="0"/>
              <a:t>Metabolize edilemeyen endojen pigment birikimi: Lipofuskin, Demir, Melanin</a:t>
            </a:r>
            <a:endParaRPr lang="en-US" sz="2400" smtClean="0"/>
          </a:p>
          <a:p>
            <a:pPr marL="457200" indent="-457200" eaLnBrk="1" hangingPunct="1"/>
            <a:r>
              <a:rPr lang="en-US" sz="2400" smtClean="0"/>
              <a:t>Birikim reversibl olabilir. </a:t>
            </a:r>
            <a:endParaRPr lang="tr-TR" sz="2400" smtClean="0"/>
          </a:p>
          <a:p>
            <a:pPr marL="457200" indent="-457200" eaLnBrk="1" hangingPunct="1"/>
            <a:r>
              <a:rPr lang="en-US" sz="2400" smtClean="0"/>
              <a:t>Depo hastalıklarında birikim ilerleyicidir. Sekonder zedelenme ile hücre ölümüne yol açabilir.</a:t>
            </a:r>
          </a:p>
          <a:p>
            <a:pPr marL="457200" indent="-457200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ylin heper\Belgelerim\Resimlerim\ders\lipofu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32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Documents and Settings\aylin heper\Belgelerim\Resimlerim\ders\hemoside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68961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latin typeface="Times New Roman" pitchFamily="18" charset="0"/>
              </a:rPr>
              <a:t>lipofuskin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764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latin typeface="Times New Roman" pitchFamily="18" charset="0"/>
              </a:rPr>
              <a:t>hemosiderin</a:t>
            </a:r>
          </a:p>
        </p:txBody>
      </p:sp>
      <p:sp>
        <p:nvSpPr>
          <p:cNvPr id="43014" name="5 Metin kutusu"/>
          <p:cNvSpPr txBox="1">
            <a:spLocks noChangeArrowheads="1"/>
          </p:cNvSpPr>
          <p:nvPr/>
        </p:nvSpPr>
        <p:spPr bwMode="auto">
          <a:xfrm>
            <a:off x="2627313" y="6381750"/>
            <a:ext cx="3960812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504825"/>
            <a:ext cx="7734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5 Metin kutusu"/>
          <p:cNvSpPr txBox="1">
            <a:spLocks noChangeArrowheads="1"/>
          </p:cNvSpPr>
          <p:nvPr/>
        </p:nvSpPr>
        <p:spPr bwMode="auto">
          <a:xfrm>
            <a:off x="2627313" y="6464300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7331075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/>
              <a:t>Patolojik Kalsifikasyon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u="sng" smtClean="0"/>
              <a:t>Distrofik kalsifikasyon</a:t>
            </a:r>
          </a:p>
          <a:p>
            <a:pPr eaLnBrk="1" hangingPunct="1">
              <a:buFontTx/>
              <a:buNone/>
            </a:pPr>
            <a:r>
              <a:rPr lang="tr-TR" smtClean="0"/>
              <a:t>		Ölü doku ve hücrelerde</a:t>
            </a:r>
          </a:p>
          <a:p>
            <a:pPr eaLnBrk="1" hangingPunct="1">
              <a:buFontTx/>
              <a:buNone/>
            </a:pPr>
            <a:endParaRPr lang="tr-TR" smtClean="0"/>
          </a:p>
          <a:p>
            <a:pPr eaLnBrk="1" hangingPunct="1"/>
            <a:r>
              <a:rPr lang="tr-TR" u="sng" smtClean="0"/>
              <a:t>Metastatik kalsifikasyon</a:t>
            </a:r>
          </a:p>
          <a:p>
            <a:pPr eaLnBrk="1" hangingPunct="1">
              <a:buFontTx/>
              <a:buNone/>
            </a:pPr>
            <a:r>
              <a:rPr lang="tr-TR" smtClean="0"/>
              <a:t>		Canlı doku veya hücrelerde</a:t>
            </a:r>
          </a:p>
          <a:p>
            <a:pPr eaLnBrk="1" hangingPunct="1">
              <a:buFontTx/>
              <a:buNone/>
            </a:pPr>
            <a:r>
              <a:rPr lang="tr-TR" smtClean="0"/>
              <a:t>		Ca metabolizmasında bozukluk (Hiperkalsemi)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</Words>
  <Application>Microsoft Office PowerPoint</Application>
  <PresentationFormat>Ekran Gösterisi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Hücre İçi Birikimler</vt:lpstr>
      <vt:lpstr>Hücre İçi Birikimler</vt:lpstr>
      <vt:lpstr>Slayt 3</vt:lpstr>
      <vt:lpstr>Slayt 4</vt:lpstr>
      <vt:lpstr>Slayt 5</vt:lpstr>
      <vt:lpstr>Patolojik Kalsifikasyon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İçi Birikimler</dc:title>
  <dc:creator>user</dc:creator>
  <cp:lastModifiedBy>user</cp:lastModifiedBy>
  <cp:revision>2</cp:revision>
  <dcterms:created xsi:type="dcterms:W3CDTF">2018-03-09T07:43:20Z</dcterms:created>
  <dcterms:modified xsi:type="dcterms:W3CDTF">2018-03-09T07:47:51Z</dcterms:modified>
</cp:coreProperties>
</file>