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1"/>
  </p:notesMasterIdLst>
  <p:sldIdLst>
    <p:sldId id="256" r:id="rId2"/>
    <p:sldId id="280" r:id="rId3"/>
    <p:sldId id="316" r:id="rId4"/>
    <p:sldId id="305" r:id="rId5"/>
    <p:sldId id="259" r:id="rId6"/>
    <p:sldId id="306" r:id="rId7"/>
    <p:sldId id="281" r:id="rId8"/>
    <p:sldId id="282" r:id="rId9"/>
    <p:sldId id="283" r:id="rId10"/>
    <p:sldId id="284" r:id="rId11"/>
    <p:sldId id="286" r:id="rId12"/>
    <p:sldId id="285" r:id="rId13"/>
    <p:sldId id="287" r:id="rId14"/>
    <p:sldId id="295" r:id="rId15"/>
    <p:sldId id="297" r:id="rId16"/>
    <p:sldId id="298" r:id="rId17"/>
    <p:sldId id="307" r:id="rId18"/>
    <p:sldId id="299" r:id="rId19"/>
    <p:sldId id="300" r:id="rId20"/>
    <p:sldId id="301" r:id="rId21"/>
    <p:sldId id="309" r:id="rId22"/>
    <p:sldId id="310" r:id="rId23"/>
    <p:sldId id="311" r:id="rId24"/>
    <p:sldId id="312" r:id="rId25"/>
    <p:sldId id="313" r:id="rId26"/>
    <p:sldId id="308" r:id="rId27"/>
    <p:sldId id="303" r:id="rId28"/>
    <p:sldId id="314" r:id="rId29"/>
    <p:sldId id="315"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69" autoAdjust="0"/>
    <p:restoredTop sz="94669" autoAdjust="0"/>
  </p:normalViewPr>
  <p:slideViewPr>
    <p:cSldViewPr snapToGrid="0" showGuides="1">
      <p:cViewPr varScale="1">
        <p:scale>
          <a:sx n="105" d="100"/>
          <a:sy n="105" d="100"/>
        </p:scale>
        <p:origin x="750"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F2907FB-E5D5-4A55-BD1D-82B98D855271}" type="datetimeFigureOut">
              <a:rPr lang="tr-TR" smtClean="0"/>
              <a:t>6.04.2018</a:t>
            </a:fld>
            <a:endParaRPr lang="tr-TR"/>
          </a:p>
        </p:txBody>
      </p:sp>
      <p:sp>
        <p:nvSpPr>
          <p:cNvPr id="4" name="Slayt Görüntüsü Yer Tutucus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A379145-BAEC-41EF-A26F-1BC5C775C28F}" type="slidenum">
              <a:rPr lang="tr-TR" smtClean="0"/>
              <a:t>‹#›</a:t>
            </a:fld>
            <a:endParaRPr lang="tr-TR"/>
          </a:p>
        </p:txBody>
      </p:sp>
    </p:spTree>
    <p:extLst>
      <p:ext uri="{BB962C8B-B14F-4D97-AF65-F5344CB8AC3E}">
        <p14:creationId xmlns:p14="http://schemas.microsoft.com/office/powerpoint/2010/main" val="36666651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4DBAC7B7-7246-41C7-AFEF-F9375B69D9A1}" type="datetime1">
              <a:rPr lang="en-US" smtClean="0"/>
              <a:t>4/6/2018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2C7B95-36F1-431C-9711-374047413C1E}"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151975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3F40DD1-7E75-4CE3-AB85-0C2D70B1E376}" type="datetime1">
              <a:rPr lang="en-US" smtClean="0"/>
              <a:t>4/6/2018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2C7B95-36F1-431C-9711-374047413C1E}" type="slidenum">
              <a:rPr lang="en-US" smtClean="0"/>
              <a:t>‹#›</a:t>
            </a:fld>
            <a:endParaRPr lang="en-US"/>
          </a:p>
        </p:txBody>
      </p:sp>
    </p:spTree>
    <p:extLst>
      <p:ext uri="{BB962C8B-B14F-4D97-AF65-F5344CB8AC3E}">
        <p14:creationId xmlns:p14="http://schemas.microsoft.com/office/powerpoint/2010/main" val="29817704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B0CC522-7FF6-42D9-8140-78BE7AB5C38C}" type="datetime1">
              <a:rPr lang="en-US" smtClean="0"/>
              <a:t>4/6/2018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2C7B95-36F1-431C-9711-374047413C1E}" type="slidenum">
              <a:rPr lang="en-US" smtClean="0"/>
              <a:t>‹#›</a:t>
            </a:fld>
            <a:endParaRPr lang="en-US"/>
          </a:p>
        </p:txBody>
      </p:sp>
    </p:spTree>
    <p:extLst>
      <p:ext uri="{BB962C8B-B14F-4D97-AF65-F5344CB8AC3E}">
        <p14:creationId xmlns:p14="http://schemas.microsoft.com/office/powerpoint/2010/main" val="702944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0839412-E658-4D4E-8E69-3AF99D6CE838}" type="datetime1">
              <a:rPr lang="en-US" smtClean="0"/>
              <a:t>4/6/2018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2C7B95-36F1-431C-9711-374047413C1E}" type="slidenum">
              <a:rPr lang="en-US" smtClean="0"/>
              <a:t>‹#›</a:t>
            </a:fld>
            <a:endParaRPr lang="en-US"/>
          </a:p>
        </p:txBody>
      </p:sp>
    </p:spTree>
    <p:extLst>
      <p:ext uri="{BB962C8B-B14F-4D97-AF65-F5344CB8AC3E}">
        <p14:creationId xmlns:p14="http://schemas.microsoft.com/office/powerpoint/2010/main" val="934719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3D521B45-FCB9-489E-A567-52A47AA3E037}" type="datetime1">
              <a:rPr lang="en-US" smtClean="0"/>
              <a:t>4/6/2018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2C7B95-36F1-431C-9711-374047413C1E}"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72025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BF722C3F-DB3B-441C-8261-EFA378274B98}" type="datetime1">
              <a:rPr lang="en-US" smtClean="0"/>
              <a:t>4/6/2018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2C7B95-36F1-431C-9711-374047413C1E}" type="slidenum">
              <a:rPr lang="en-US" smtClean="0"/>
              <a:t>‹#›</a:t>
            </a:fld>
            <a:endParaRPr lang="en-US"/>
          </a:p>
        </p:txBody>
      </p:sp>
    </p:spTree>
    <p:extLst>
      <p:ext uri="{BB962C8B-B14F-4D97-AF65-F5344CB8AC3E}">
        <p14:creationId xmlns:p14="http://schemas.microsoft.com/office/powerpoint/2010/main" val="191704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1097280" y="2582334"/>
            <a:ext cx="4937760" cy="33782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6217920" y="2582334"/>
            <a:ext cx="4937760" cy="33782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C76C4EF8-298B-4C8E-B607-85BA059811EA}" type="datetime1">
              <a:rPr lang="en-US" smtClean="0"/>
              <a:t>4/6/2018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2C7B95-36F1-431C-9711-374047413C1E}" type="slidenum">
              <a:rPr lang="en-US" smtClean="0"/>
              <a:t>‹#›</a:t>
            </a:fld>
            <a:endParaRPr lang="en-US"/>
          </a:p>
        </p:txBody>
      </p:sp>
    </p:spTree>
    <p:extLst>
      <p:ext uri="{BB962C8B-B14F-4D97-AF65-F5344CB8AC3E}">
        <p14:creationId xmlns:p14="http://schemas.microsoft.com/office/powerpoint/2010/main" val="11555178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413F50CB-FA2F-493C-91CC-149789466E2C}" type="datetime1">
              <a:rPr lang="en-US" smtClean="0"/>
              <a:t>4/6/2018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2C7B95-36F1-431C-9711-374047413C1E}" type="slidenum">
              <a:rPr lang="en-US" smtClean="0"/>
              <a:t>‹#›</a:t>
            </a:fld>
            <a:endParaRPr lang="en-US"/>
          </a:p>
        </p:txBody>
      </p:sp>
    </p:spTree>
    <p:extLst>
      <p:ext uri="{BB962C8B-B14F-4D97-AF65-F5344CB8AC3E}">
        <p14:creationId xmlns:p14="http://schemas.microsoft.com/office/powerpoint/2010/main" val="2102004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6BD27B3-EB37-4E13-A025-64F1A56299C4}" type="datetime1">
              <a:rPr lang="en-US" smtClean="0"/>
              <a:t>4/6/2018</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762C7B95-36F1-431C-9711-374047413C1E}" type="slidenum">
              <a:rPr lang="en-US" smtClean="0"/>
              <a:t>‹#›</a:t>
            </a:fld>
            <a:endParaRPr lang="en-US"/>
          </a:p>
        </p:txBody>
      </p:sp>
    </p:spTree>
    <p:extLst>
      <p:ext uri="{BB962C8B-B14F-4D97-AF65-F5344CB8AC3E}">
        <p14:creationId xmlns:p14="http://schemas.microsoft.com/office/powerpoint/2010/main" val="3335297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F0E076E-FB2C-4F8E-B624-C381A4379D23}" type="datetime1">
              <a:rPr lang="en-US" smtClean="0"/>
              <a:t>4/6/2018</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62C7B95-36F1-431C-9711-374047413C1E}" type="slidenum">
              <a:rPr lang="en-US" smtClean="0"/>
              <a:t>‹#›</a:t>
            </a:fld>
            <a:endParaRPr lang="en-US"/>
          </a:p>
        </p:txBody>
      </p:sp>
    </p:spTree>
    <p:extLst>
      <p:ext uri="{BB962C8B-B14F-4D97-AF65-F5344CB8AC3E}">
        <p14:creationId xmlns:p14="http://schemas.microsoft.com/office/powerpoint/2010/main" val="23104220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6FF0AAF9-AF0B-49CB-BC95-E6A849A562EF}" type="datetime1">
              <a:rPr lang="en-US" smtClean="0"/>
              <a:t>4/6/2018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2C7B95-36F1-431C-9711-374047413C1E}" type="slidenum">
              <a:rPr lang="en-US" smtClean="0"/>
              <a:t>‹#›</a:t>
            </a:fld>
            <a:endParaRPr lang="en-US"/>
          </a:p>
        </p:txBody>
      </p:sp>
    </p:spTree>
    <p:extLst>
      <p:ext uri="{BB962C8B-B14F-4D97-AF65-F5344CB8AC3E}">
        <p14:creationId xmlns:p14="http://schemas.microsoft.com/office/powerpoint/2010/main" val="2191977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3F355589-C2C5-49BD-AA1E-19D5C0D24592}" type="datetime1">
              <a:rPr lang="en-US" smtClean="0"/>
              <a:t>4/6/2018</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62C7B95-36F1-431C-9711-374047413C1E}"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41565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7000" dirty="0"/>
              <a:t>PHA 297: Laboratory </a:t>
            </a:r>
            <a:r>
              <a:rPr lang="tr-TR" sz="7000" dirty="0" err="1"/>
              <a:t>Safety</a:t>
            </a:r>
            <a:endParaRPr lang="en-US" sz="7000" dirty="0"/>
          </a:p>
        </p:txBody>
      </p:sp>
      <p:sp>
        <p:nvSpPr>
          <p:cNvPr id="3" name="Alt Başlık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2433017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en-US" i="1" dirty="0"/>
              <a:t>RETHINKING SAFETY: LEARNING FROM LAB</a:t>
            </a:r>
            <a:br>
              <a:rPr lang="en-US" i="1" dirty="0"/>
            </a:br>
            <a:r>
              <a:rPr lang="en-US" i="1" dirty="0"/>
              <a:t>INCIDENTS</a:t>
            </a:r>
            <a:endParaRPr lang="en-US" dirty="0"/>
          </a:p>
        </p:txBody>
      </p:sp>
      <p:sp>
        <p:nvSpPr>
          <p:cNvPr id="3" name="İçerik Yer Tutucusu 2"/>
          <p:cNvSpPr>
            <a:spLocks noGrp="1"/>
          </p:cNvSpPr>
          <p:nvPr>
            <p:ph idx="1"/>
          </p:nvPr>
        </p:nvSpPr>
        <p:spPr>
          <a:xfrm>
            <a:off x="1097280" y="1845734"/>
            <a:ext cx="10058400" cy="419001"/>
          </a:xfrm>
        </p:spPr>
        <p:txBody>
          <a:bodyPr/>
          <a:lstStyle/>
          <a:p>
            <a:pPr algn="ctr"/>
            <a:r>
              <a:rPr lang="en-US" dirty="0"/>
              <a:t>We present below two series of “five questions” that analyze this incident.</a:t>
            </a:r>
          </a:p>
        </p:txBody>
      </p:sp>
      <p:sp>
        <p:nvSpPr>
          <p:cNvPr id="4" name="Slayt Numarası Yer Tutucusu 3"/>
          <p:cNvSpPr>
            <a:spLocks noGrp="1"/>
          </p:cNvSpPr>
          <p:nvPr>
            <p:ph type="sldNum" sz="quarter" idx="12"/>
          </p:nvPr>
        </p:nvSpPr>
        <p:spPr/>
        <p:txBody>
          <a:bodyPr/>
          <a:lstStyle/>
          <a:p>
            <a:fld id="{762C7B95-36F1-431C-9711-374047413C1E}" type="slidenum">
              <a:rPr lang="en-US" smtClean="0"/>
              <a:t>10</a:t>
            </a:fld>
            <a:endParaRPr lang="en-US"/>
          </a:p>
        </p:txBody>
      </p:sp>
      <p:sp>
        <p:nvSpPr>
          <p:cNvPr id="5" name="İçerik Yer Tutucusu 2"/>
          <p:cNvSpPr txBox="1">
            <a:spLocks/>
          </p:cNvSpPr>
          <p:nvPr/>
        </p:nvSpPr>
        <p:spPr>
          <a:xfrm>
            <a:off x="457200" y="2426114"/>
            <a:ext cx="5369441" cy="3757625"/>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ctr">
              <a:buFont typeface="Wingdings" panose="05000000000000000000" pitchFamily="2" charset="2"/>
              <a:buChar char="Ø"/>
            </a:pPr>
            <a:r>
              <a:rPr lang="en-US" i="1" u="sng" dirty="0">
                <a:effectLst>
                  <a:outerShdw blurRad="38100" dist="38100" dir="2700000" algn="tl">
                    <a:srgbClr val="000000">
                      <a:alpha val="43137"/>
                    </a:srgbClr>
                  </a:outerShdw>
                </a:effectLst>
              </a:rPr>
              <a:t>Why did it happen? </a:t>
            </a:r>
            <a:endParaRPr lang="tr-TR" i="1" u="sng" dirty="0">
              <a:effectLst>
                <a:outerShdw blurRad="38100" dist="38100" dir="2700000" algn="tl">
                  <a:srgbClr val="000000">
                    <a:alpha val="43137"/>
                  </a:srgbClr>
                </a:outerShdw>
              </a:effectLst>
            </a:endParaRPr>
          </a:p>
          <a:p>
            <a:pPr lvl="1">
              <a:buFont typeface="Courier New" panose="02070309020205020404" pitchFamily="49" charset="0"/>
              <a:buChar char="o"/>
            </a:pPr>
            <a:r>
              <a:rPr lang="tr-TR" i="1" dirty="0" err="1"/>
              <a:t>Why</a:t>
            </a:r>
            <a:r>
              <a:rPr lang="tr-TR" i="1" dirty="0"/>
              <a:t>? </a:t>
            </a:r>
            <a:r>
              <a:rPr lang="en-US" i="1" dirty="0"/>
              <a:t>[#1] </a:t>
            </a:r>
            <a:r>
              <a:rPr lang="en-US" dirty="0"/>
              <a:t>The student did not recognize the hazard. </a:t>
            </a:r>
            <a:endParaRPr lang="tr-TR" dirty="0"/>
          </a:p>
          <a:p>
            <a:pPr lvl="1">
              <a:buFont typeface="Courier New" panose="02070309020205020404" pitchFamily="49" charset="0"/>
              <a:buChar char="o"/>
            </a:pPr>
            <a:r>
              <a:rPr lang="en-US" i="1" dirty="0"/>
              <a:t>Why? [#2] </a:t>
            </a:r>
            <a:r>
              <a:rPr lang="en-US" dirty="0"/>
              <a:t>Probably because</a:t>
            </a:r>
            <a:r>
              <a:rPr lang="tr-TR" dirty="0"/>
              <a:t> </a:t>
            </a:r>
            <a:r>
              <a:rPr lang="en-US" dirty="0"/>
              <a:t>the instructor did not alert the student to the potential hazard (hot glass) that resulted from</a:t>
            </a:r>
            <a:r>
              <a:rPr lang="tr-TR" dirty="0"/>
              <a:t> </a:t>
            </a:r>
            <a:r>
              <a:rPr lang="en-US" dirty="0"/>
              <a:t>the heating. </a:t>
            </a:r>
            <a:endParaRPr lang="tr-TR" dirty="0"/>
          </a:p>
          <a:p>
            <a:pPr lvl="1">
              <a:buFont typeface="Courier New" panose="02070309020205020404" pitchFamily="49" charset="0"/>
              <a:buChar char="o"/>
            </a:pPr>
            <a:r>
              <a:rPr lang="en-US" i="1" dirty="0"/>
              <a:t>Why? [#3] </a:t>
            </a:r>
            <a:r>
              <a:rPr lang="en-US" dirty="0"/>
              <a:t>The instructor failed to recognize the potential hazard of hot glass, as</a:t>
            </a:r>
            <a:r>
              <a:rPr lang="tr-TR" dirty="0"/>
              <a:t> </a:t>
            </a:r>
            <a:r>
              <a:rPr lang="en-US" dirty="0"/>
              <a:t>indicated by her acceptance of the hot glass. </a:t>
            </a:r>
            <a:endParaRPr lang="tr-TR" dirty="0"/>
          </a:p>
          <a:p>
            <a:pPr lvl="1">
              <a:buFont typeface="Courier New" panose="02070309020205020404" pitchFamily="49" charset="0"/>
              <a:buChar char="o"/>
            </a:pPr>
            <a:r>
              <a:rPr lang="en-US" i="1" dirty="0"/>
              <a:t>Why? [#4] </a:t>
            </a:r>
            <a:r>
              <a:rPr lang="en-US" dirty="0"/>
              <a:t>The instructor had not taken time to</a:t>
            </a:r>
            <a:r>
              <a:rPr lang="tr-TR" dirty="0"/>
              <a:t> </a:t>
            </a:r>
            <a:r>
              <a:rPr lang="en-US" dirty="0"/>
              <a:t>consider (assess) the potential hazards of the experiment prior to the start of the laboratory.</a:t>
            </a:r>
            <a:r>
              <a:rPr lang="tr-TR" dirty="0"/>
              <a:t> </a:t>
            </a:r>
          </a:p>
          <a:p>
            <a:pPr lvl="1">
              <a:buFont typeface="Courier New" panose="02070309020205020404" pitchFamily="49" charset="0"/>
              <a:buChar char="o"/>
            </a:pPr>
            <a:r>
              <a:rPr lang="en-US" i="1" dirty="0"/>
              <a:t>Why? [#5] </a:t>
            </a:r>
            <a:r>
              <a:rPr lang="en-US" dirty="0"/>
              <a:t>The instructor had not been taught about the hazards of this experiment.</a:t>
            </a:r>
          </a:p>
        </p:txBody>
      </p:sp>
      <p:sp>
        <p:nvSpPr>
          <p:cNvPr id="6" name="İçerik Yer Tutucusu 2"/>
          <p:cNvSpPr txBox="1">
            <a:spLocks/>
          </p:cNvSpPr>
          <p:nvPr/>
        </p:nvSpPr>
        <p:spPr>
          <a:xfrm>
            <a:off x="6159796" y="2516487"/>
            <a:ext cx="5546653" cy="3635352"/>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ctr">
              <a:buFont typeface="Wingdings" panose="05000000000000000000" pitchFamily="2" charset="2"/>
              <a:buChar char="Ø"/>
            </a:pPr>
            <a:r>
              <a:rPr lang="en-US" i="1" u="sng" dirty="0">
                <a:effectLst>
                  <a:outerShdw blurRad="38100" dist="38100" dir="2700000" algn="tl">
                    <a:srgbClr val="000000">
                      <a:alpha val="43137"/>
                    </a:srgbClr>
                  </a:outerShdw>
                </a:effectLst>
              </a:rPr>
              <a:t>Why did it happen? </a:t>
            </a:r>
            <a:endParaRPr lang="tr-TR" i="1" u="sng" dirty="0">
              <a:effectLst>
                <a:outerShdw blurRad="38100" dist="38100" dir="2700000" algn="tl">
                  <a:srgbClr val="000000">
                    <a:alpha val="43137"/>
                  </a:srgbClr>
                </a:outerShdw>
              </a:effectLst>
            </a:endParaRPr>
          </a:p>
          <a:p>
            <a:pPr lvl="1" algn="just">
              <a:buFont typeface="Courier New" panose="02070309020205020404" pitchFamily="49" charset="0"/>
              <a:buChar char="o"/>
            </a:pPr>
            <a:r>
              <a:rPr lang="tr-TR" i="1" dirty="0" err="1"/>
              <a:t>Why</a:t>
            </a:r>
            <a:r>
              <a:rPr lang="tr-TR" i="1" dirty="0"/>
              <a:t>? </a:t>
            </a:r>
            <a:r>
              <a:rPr lang="en-US" i="1" dirty="0"/>
              <a:t>[#1] </a:t>
            </a:r>
            <a:r>
              <a:rPr lang="en-US" dirty="0"/>
              <a:t>The instructor did not recognize the hazard. </a:t>
            </a:r>
            <a:endParaRPr lang="tr-TR" dirty="0"/>
          </a:p>
          <a:p>
            <a:pPr lvl="1" algn="just">
              <a:buFont typeface="Courier New" panose="02070309020205020404" pitchFamily="49" charset="0"/>
              <a:buChar char="o"/>
            </a:pPr>
            <a:r>
              <a:rPr lang="en-US" i="1" dirty="0"/>
              <a:t>Why? [#2] </a:t>
            </a:r>
            <a:r>
              <a:rPr lang="en-US" dirty="0"/>
              <a:t>Hot glass looks</a:t>
            </a:r>
            <a:r>
              <a:rPr lang="tr-TR" dirty="0"/>
              <a:t> </a:t>
            </a:r>
            <a:r>
              <a:rPr lang="en-US" dirty="0"/>
              <a:t>like cold glass and the instructor did not think a student would hand a hot object to another</a:t>
            </a:r>
            <a:r>
              <a:rPr lang="tr-TR" dirty="0"/>
              <a:t> </a:t>
            </a:r>
            <a:r>
              <a:rPr lang="en-US" dirty="0"/>
              <a:t>person. </a:t>
            </a:r>
            <a:endParaRPr lang="tr-TR" dirty="0"/>
          </a:p>
          <a:p>
            <a:pPr lvl="1" algn="just">
              <a:buFont typeface="Courier New" panose="02070309020205020404" pitchFamily="49" charset="0"/>
              <a:buChar char="o"/>
            </a:pPr>
            <a:r>
              <a:rPr lang="en-US" i="1" dirty="0"/>
              <a:t>Why? [#3] </a:t>
            </a:r>
            <a:r>
              <a:rPr lang="en-US" dirty="0"/>
              <a:t>The instructor did not have enough safety education or experience in</a:t>
            </a:r>
            <a:r>
              <a:rPr lang="tr-TR" dirty="0"/>
              <a:t> </a:t>
            </a:r>
            <a:r>
              <a:rPr lang="en-US" dirty="0"/>
              <a:t>working with students.</a:t>
            </a:r>
            <a:endParaRPr lang="tr-TR" dirty="0"/>
          </a:p>
          <a:p>
            <a:pPr lvl="1" algn="just">
              <a:buFont typeface="Courier New" panose="02070309020205020404" pitchFamily="49" charset="0"/>
              <a:buChar char="o"/>
            </a:pPr>
            <a:r>
              <a:rPr lang="en-US" dirty="0"/>
              <a:t> </a:t>
            </a:r>
            <a:r>
              <a:rPr lang="en-US" i="1" dirty="0"/>
              <a:t>Why? [#4] </a:t>
            </a:r>
            <a:r>
              <a:rPr lang="en-US" dirty="0"/>
              <a:t>The safety education the instructor received did not address</a:t>
            </a:r>
            <a:r>
              <a:rPr lang="tr-TR" dirty="0"/>
              <a:t> </a:t>
            </a:r>
            <a:r>
              <a:rPr lang="en-US" dirty="0"/>
              <a:t>this topic. </a:t>
            </a:r>
            <a:endParaRPr lang="tr-TR" dirty="0"/>
          </a:p>
          <a:p>
            <a:pPr lvl="1" algn="just">
              <a:buFont typeface="Courier New" panose="02070309020205020404" pitchFamily="49" charset="0"/>
              <a:buChar char="o"/>
            </a:pPr>
            <a:r>
              <a:rPr lang="en-US" i="1" dirty="0"/>
              <a:t>Why? [#5] </a:t>
            </a:r>
            <a:r>
              <a:rPr lang="en-US" dirty="0"/>
              <a:t>The organization (college) failed to adequately educate instructors about</a:t>
            </a:r>
            <a:r>
              <a:rPr lang="tr-TR" dirty="0"/>
              <a:t> </a:t>
            </a:r>
            <a:r>
              <a:rPr lang="en-US" dirty="0"/>
              <a:t>the specific and general risks in chemistry labs.</a:t>
            </a:r>
          </a:p>
        </p:txBody>
      </p:sp>
      <p:sp>
        <p:nvSpPr>
          <p:cNvPr id="7" name="Yuvarlatılmış Dikdörtgen 6"/>
          <p:cNvSpPr/>
          <p:nvPr/>
        </p:nvSpPr>
        <p:spPr>
          <a:xfrm>
            <a:off x="552892" y="2308210"/>
            <a:ext cx="5326911" cy="3842689"/>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Yuvarlatılmış Dikdörtgen 7"/>
          <p:cNvSpPr/>
          <p:nvPr/>
        </p:nvSpPr>
        <p:spPr>
          <a:xfrm>
            <a:off x="6273208" y="2277251"/>
            <a:ext cx="5521841" cy="3842689"/>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116554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en-US" i="1" dirty="0"/>
              <a:t>RETHINKING SAFETY: LEARNING FROM LAB</a:t>
            </a:r>
            <a:br>
              <a:rPr lang="en-US" i="1" dirty="0"/>
            </a:br>
            <a:r>
              <a:rPr lang="en-US" i="1" dirty="0"/>
              <a:t>INCIDENTS</a:t>
            </a:r>
            <a:endParaRPr lang="en-US" dirty="0"/>
          </a:p>
        </p:txBody>
      </p:sp>
      <p:sp>
        <p:nvSpPr>
          <p:cNvPr id="3" name="İçerik Yer Tutucusu 2"/>
          <p:cNvSpPr>
            <a:spLocks noGrp="1"/>
          </p:cNvSpPr>
          <p:nvPr>
            <p:ph idx="1"/>
          </p:nvPr>
        </p:nvSpPr>
        <p:spPr/>
        <p:txBody>
          <a:bodyPr>
            <a:normAutofit/>
          </a:bodyPr>
          <a:lstStyle/>
          <a:p>
            <a:pPr>
              <a:buFont typeface="Wingdings" panose="05000000000000000000" pitchFamily="2" charset="2"/>
              <a:buChar char="Ø"/>
            </a:pPr>
            <a:endParaRPr lang="tr-TR" dirty="0"/>
          </a:p>
          <a:p>
            <a:pPr>
              <a:buFont typeface="Wingdings" panose="05000000000000000000" pitchFamily="2" charset="2"/>
              <a:buChar char="Ø"/>
            </a:pPr>
            <a:r>
              <a:rPr lang="en-US" dirty="0"/>
              <a:t>While each series starts with a different answer to the first “Why?” they both end up at the same</a:t>
            </a:r>
            <a:r>
              <a:rPr lang="tr-TR" dirty="0"/>
              <a:t> </a:t>
            </a:r>
            <a:r>
              <a:rPr lang="en-US" dirty="0"/>
              <a:t>root cause: inadequate instructor education in safety.</a:t>
            </a:r>
            <a:endParaRPr lang="tr-TR" dirty="0"/>
          </a:p>
          <a:p>
            <a:pPr>
              <a:buFont typeface="Wingdings" panose="05000000000000000000" pitchFamily="2" charset="2"/>
              <a:buChar char="Ø"/>
            </a:pPr>
            <a:r>
              <a:rPr lang="en-US" dirty="0"/>
              <a:t>You could at this point continue to ask “Why?” Also, other potential reasons could be offered,</a:t>
            </a:r>
            <a:r>
              <a:rPr lang="tr-TR" dirty="0"/>
              <a:t> </a:t>
            </a:r>
            <a:r>
              <a:rPr lang="en-US" dirty="0"/>
              <a:t>depending on the “facts”—these may have entered your thoughts as we went through this </a:t>
            </a:r>
            <a:r>
              <a:rPr lang="tr-TR" dirty="0"/>
              <a:t> </a:t>
            </a:r>
            <a:r>
              <a:rPr lang="en-US" dirty="0"/>
              <a:t>example.</a:t>
            </a:r>
            <a:endParaRPr lang="tr-TR" dirty="0"/>
          </a:p>
          <a:p>
            <a:pPr>
              <a:buFont typeface="Wingdings" panose="05000000000000000000" pitchFamily="2" charset="2"/>
              <a:buChar char="Ø"/>
            </a:pPr>
            <a:r>
              <a:rPr lang="en-US" dirty="0"/>
              <a:t>For instance, the instructor had not been taught how to conduct risk assessments of experiments, or</a:t>
            </a:r>
            <a:r>
              <a:rPr lang="tr-TR" dirty="0"/>
              <a:t> </a:t>
            </a:r>
            <a:r>
              <a:rPr lang="en-US" dirty="0"/>
              <a:t>the instructor failed to conduct the needed assessment of the hazards. If you were able to question the</a:t>
            </a:r>
            <a:r>
              <a:rPr lang="tr-TR" dirty="0"/>
              <a:t> </a:t>
            </a:r>
            <a:r>
              <a:rPr lang="en-US" dirty="0"/>
              <a:t>student and instructor you might be able to more precisely determine the root causes.</a:t>
            </a:r>
          </a:p>
        </p:txBody>
      </p:sp>
      <p:sp>
        <p:nvSpPr>
          <p:cNvPr id="4" name="Slayt Numarası Yer Tutucusu 3"/>
          <p:cNvSpPr>
            <a:spLocks noGrp="1"/>
          </p:cNvSpPr>
          <p:nvPr>
            <p:ph type="sldNum" sz="quarter" idx="12"/>
          </p:nvPr>
        </p:nvSpPr>
        <p:spPr/>
        <p:txBody>
          <a:bodyPr/>
          <a:lstStyle/>
          <a:p>
            <a:fld id="{762C7B95-36F1-431C-9711-374047413C1E}" type="slidenum">
              <a:rPr lang="en-US" smtClean="0"/>
              <a:t>11</a:t>
            </a:fld>
            <a:endParaRPr lang="en-US"/>
          </a:p>
        </p:txBody>
      </p:sp>
    </p:spTree>
    <p:extLst>
      <p:ext uri="{BB962C8B-B14F-4D97-AF65-F5344CB8AC3E}">
        <p14:creationId xmlns:p14="http://schemas.microsoft.com/office/powerpoint/2010/main" val="23556623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en-US" i="1" dirty="0"/>
              <a:t>RETHINKING SAFETY: LEARNING FROM LAB</a:t>
            </a:r>
            <a:br>
              <a:rPr lang="en-US" i="1" dirty="0"/>
            </a:br>
            <a:r>
              <a:rPr lang="en-US" i="1" dirty="0"/>
              <a:t>INCIDENTS</a:t>
            </a:r>
            <a:endParaRPr lang="en-US" dirty="0"/>
          </a:p>
        </p:txBody>
      </p:sp>
      <p:sp>
        <p:nvSpPr>
          <p:cNvPr id="4" name="Slayt Numarası Yer Tutucusu 3"/>
          <p:cNvSpPr>
            <a:spLocks noGrp="1"/>
          </p:cNvSpPr>
          <p:nvPr>
            <p:ph type="sldNum" sz="quarter" idx="12"/>
          </p:nvPr>
        </p:nvSpPr>
        <p:spPr/>
        <p:txBody>
          <a:bodyPr/>
          <a:lstStyle/>
          <a:p>
            <a:fld id="{762C7B95-36F1-431C-9711-374047413C1E}" type="slidenum">
              <a:rPr lang="en-US" smtClean="0"/>
              <a:t>12</a:t>
            </a:fld>
            <a:endParaRPr lang="en-US"/>
          </a:p>
        </p:txBody>
      </p:sp>
      <p:sp>
        <p:nvSpPr>
          <p:cNvPr id="5" name="İçerik Yer Tutucusu 4"/>
          <p:cNvSpPr>
            <a:spLocks noGrp="1"/>
          </p:cNvSpPr>
          <p:nvPr>
            <p:ph idx="1"/>
          </p:nvPr>
        </p:nvSpPr>
        <p:spPr/>
        <p:txBody>
          <a:bodyPr/>
          <a:lstStyle/>
          <a:p>
            <a:pPr>
              <a:buFont typeface="Wingdings" panose="05000000000000000000" pitchFamily="2" charset="2"/>
              <a:buChar char="Ø"/>
            </a:pPr>
            <a:endParaRPr lang="tr-TR" dirty="0"/>
          </a:p>
          <a:p>
            <a:pPr>
              <a:buFont typeface="Wingdings" panose="05000000000000000000" pitchFamily="2" charset="2"/>
              <a:buChar char="Ø"/>
            </a:pPr>
            <a:r>
              <a:rPr lang="en-US" dirty="0"/>
              <a:t>However, if we learned during our incident investigation that the instructor had been educated in the hazards of the experiment, then there would have been a different answer to the last “Why?” It may have been one of communication in which the instructor failed to provide adequate safety instructions to the student for some reason, or perhaps the instructor gave the proper instructions but the student failed to hear or understand or forgot the instructions because there were too many things to remember.</a:t>
            </a:r>
            <a:endParaRPr lang="tr-TR" dirty="0"/>
          </a:p>
          <a:p>
            <a:pPr>
              <a:buFont typeface="Wingdings" panose="05000000000000000000" pitchFamily="2" charset="2"/>
              <a:buChar char="Ø"/>
            </a:pPr>
            <a:r>
              <a:rPr lang="en-US" dirty="0"/>
              <a:t>The point here is that the causes are dependent on the incident and the facts of the incident as best and as honestly as they can be determined. </a:t>
            </a:r>
            <a:endParaRPr lang="tr-TR" dirty="0"/>
          </a:p>
          <a:p>
            <a:pPr>
              <a:buFont typeface="Wingdings" panose="05000000000000000000" pitchFamily="2" charset="2"/>
              <a:buChar char="Ø"/>
            </a:pPr>
            <a:r>
              <a:rPr lang="en-US" dirty="0"/>
              <a:t>If you are involved in an incident or near miss, it is important that you consider carefully what happened and attempt to determine why this happened so you can develop steps to prevent it from happening again</a:t>
            </a:r>
            <a:r>
              <a:rPr lang="tr-TR" dirty="0"/>
              <a:t>.</a:t>
            </a:r>
          </a:p>
        </p:txBody>
      </p:sp>
    </p:spTree>
    <p:extLst>
      <p:ext uri="{BB962C8B-B14F-4D97-AF65-F5344CB8AC3E}">
        <p14:creationId xmlns:p14="http://schemas.microsoft.com/office/powerpoint/2010/main" val="13238491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en-US" i="1" dirty="0"/>
              <a:t>RETHINKING SAFETY: LEARNING FROM LAB</a:t>
            </a:r>
            <a:br>
              <a:rPr lang="en-US" i="1" dirty="0"/>
            </a:br>
            <a:r>
              <a:rPr lang="en-US" i="1" dirty="0"/>
              <a:t>INCIDENTS</a:t>
            </a:r>
            <a:endParaRPr lang="en-US" dirty="0"/>
          </a:p>
        </p:txBody>
      </p:sp>
      <p:sp>
        <p:nvSpPr>
          <p:cNvPr id="3" name="İçerik Yer Tutucusu 2"/>
          <p:cNvSpPr>
            <a:spLocks noGrp="1"/>
          </p:cNvSpPr>
          <p:nvPr>
            <p:ph idx="1"/>
          </p:nvPr>
        </p:nvSpPr>
        <p:spPr>
          <a:xfrm>
            <a:off x="1097280" y="1845734"/>
            <a:ext cx="10058400" cy="4246722"/>
          </a:xfrm>
        </p:spPr>
        <p:txBody>
          <a:bodyPr>
            <a:noAutofit/>
          </a:bodyPr>
          <a:lstStyle/>
          <a:p>
            <a:pPr>
              <a:spcBef>
                <a:spcPts val="600"/>
              </a:spcBef>
            </a:pPr>
            <a:r>
              <a:rPr lang="en-US" sz="1800" b="1" dirty="0"/>
              <a:t>How Might We Prevent This Incident From Happening Again?</a:t>
            </a:r>
            <a:endParaRPr lang="tr-TR" sz="1800" b="1" dirty="0"/>
          </a:p>
          <a:p>
            <a:pPr>
              <a:spcBef>
                <a:spcPts val="600"/>
              </a:spcBef>
            </a:pPr>
            <a:endParaRPr lang="en-US" sz="1800" b="1" dirty="0"/>
          </a:p>
          <a:p>
            <a:pPr>
              <a:spcBef>
                <a:spcPts val="600"/>
              </a:spcBef>
              <a:buFont typeface="Wingdings" panose="05000000000000000000" pitchFamily="2" charset="2"/>
              <a:buChar char="Ø"/>
            </a:pPr>
            <a:r>
              <a:rPr lang="en-US" sz="1800" dirty="0"/>
              <a:t>We have now answered the question “Why?” five times, and we are near a “root” cause for the incident.</a:t>
            </a:r>
            <a:r>
              <a:rPr lang="tr-TR" sz="1800" dirty="0"/>
              <a:t> </a:t>
            </a:r>
            <a:r>
              <a:rPr lang="en-US" sz="1800" dirty="0"/>
              <a:t>So what would be the recommendations or steps to prevention (lessons learned) for this incident?</a:t>
            </a:r>
          </a:p>
          <a:p>
            <a:pPr marL="635508" lvl="1" indent="-342900">
              <a:spcBef>
                <a:spcPts val="600"/>
              </a:spcBef>
              <a:buFont typeface="+mj-lt"/>
              <a:buAutoNum type="arabicParenR"/>
            </a:pPr>
            <a:r>
              <a:rPr lang="en-US" dirty="0"/>
              <a:t>Instructors should be educated about assessing, recognizing, and managing the hazards of experiments.</a:t>
            </a:r>
            <a:endParaRPr lang="tr-TR" dirty="0"/>
          </a:p>
          <a:p>
            <a:pPr marL="635508" lvl="1" indent="-342900">
              <a:spcBef>
                <a:spcPts val="600"/>
              </a:spcBef>
              <a:buFont typeface="+mj-lt"/>
              <a:buAutoNum type="arabicParenR"/>
            </a:pPr>
            <a:r>
              <a:rPr lang="en-US" dirty="0"/>
              <a:t>Instructors need to know or be able to determine the specific hazards of the specific experiments</a:t>
            </a:r>
            <a:r>
              <a:rPr lang="tr-TR" dirty="0"/>
              <a:t> </a:t>
            </a:r>
            <a:r>
              <a:rPr lang="en-US" sz="1800" dirty="0"/>
              <a:t>that are being carried out under their direction.</a:t>
            </a:r>
            <a:endParaRPr lang="tr-TR" sz="1800" dirty="0"/>
          </a:p>
          <a:p>
            <a:pPr marL="635508" lvl="1" indent="-342900">
              <a:spcBef>
                <a:spcPts val="600"/>
              </a:spcBef>
              <a:buFont typeface="+mj-lt"/>
              <a:buAutoNum type="arabicParenR"/>
            </a:pPr>
            <a:r>
              <a:rPr lang="en-US" sz="1800" dirty="0"/>
              <a:t>Instructors should communicate the hazards to the students before the experiments begin.</a:t>
            </a:r>
            <a:endParaRPr lang="tr-TR" sz="1800" dirty="0"/>
          </a:p>
          <a:p>
            <a:pPr marL="635508" lvl="1" indent="-342900">
              <a:spcBef>
                <a:spcPts val="600"/>
              </a:spcBef>
              <a:buFont typeface="+mj-lt"/>
              <a:buAutoNum type="arabicParenR"/>
            </a:pPr>
            <a:r>
              <a:rPr lang="en-US" sz="1800" dirty="0"/>
              <a:t>For this specific experiment, instructors should not hold out their hands to receive tubing that</a:t>
            </a:r>
            <a:r>
              <a:rPr lang="tr-TR" sz="1800" dirty="0"/>
              <a:t> </a:t>
            </a:r>
            <a:r>
              <a:rPr lang="en-US" sz="1800" dirty="0"/>
              <a:t>may be hot; instructors should keep their hands in their pockets or behind their backs.</a:t>
            </a:r>
            <a:endParaRPr lang="tr-TR" sz="1800" dirty="0"/>
          </a:p>
          <a:p>
            <a:pPr marL="635508" lvl="1" indent="-342900">
              <a:spcBef>
                <a:spcPts val="600"/>
              </a:spcBef>
              <a:buFont typeface="+mj-lt"/>
              <a:buAutoNum type="arabicParenR"/>
            </a:pPr>
            <a:r>
              <a:rPr lang="en-US" sz="1800" dirty="0"/>
              <a:t>The instructor should pass on this lesson learned to other instructors so they are also aware of</a:t>
            </a:r>
            <a:r>
              <a:rPr lang="tr-TR" sz="1800" dirty="0"/>
              <a:t> </a:t>
            </a:r>
            <a:r>
              <a:rPr lang="en-US" sz="1800" dirty="0"/>
              <a:t>this hazard and will not make the same mistake.</a:t>
            </a:r>
          </a:p>
        </p:txBody>
      </p:sp>
      <p:sp>
        <p:nvSpPr>
          <p:cNvPr id="4" name="Slayt Numarası Yer Tutucusu 3"/>
          <p:cNvSpPr>
            <a:spLocks noGrp="1"/>
          </p:cNvSpPr>
          <p:nvPr>
            <p:ph type="sldNum" sz="quarter" idx="12"/>
          </p:nvPr>
        </p:nvSpPr>
        <p:spPr/>
        <p:txBody>
          <a:bodyPr/>
          <a:lstStyle/>
          <a:p>
            <a:fld id="{762C7B95-36F1-431C-9711-374047413C1E}" type="slidenum">
              <a:rPr lang="en-US" smtClean="0"/>
              <a:t>13</a:t>
            </a:fld>
            <a:endParaRPr lang="en-US"/>
          </a:p>
        </p:txBody>
      </p:sp>
    </p:spTree>
    <p:extLst>
      <p:ext uri="{BB962C8B-B14F-4D97-AF65-F5344CB8AC3E}">
        <p14:creationId xmlns:p14="http://schemas.microsoft.com/office/powerpoint/2010/main" val="13738146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nSpc>
                <a:spcPct val="100000"/>
              </a:lnSpc>
            </a:pPr>
            <a:r>
              <a:rPr lang="en-US" i="1" dirty="0"/>
              <a:t>FOSTER</a:t>
            </a:r>
            <a:r>
              <a:rPr lang="tr-TR" i="1" dirty="0"/>
              <a:t>IN</a:t>
            </a:r>
            <a:r>
              <a:rPr lang="en-US" i="1" dirty="0"/>
              <a:t>G A SAFETY CULTURE</a:t>
            </a:r>
          </a:p>
        </p:txBody>
      </p:sp>
      <p:sp>
        <p:nvSpPr>
          <p:cNvPr id="3" name="İçerik Yer Tutucusu 2"/>
          <p:cNvSpPr>
            <a:spLocks noGrp="1"/>
          </p:cNvSpPr>
          <p:nvPr>
            <p:ph idx="1"/>
          </p:nvPr>
        </p:nvSpPr>
        <p:spPr>
          <a:xfrm>
            <a:off x="1097280" y="1845734"/>
            <a:ext cx="10584968" cy="4023360"/>
          </a:xfrm>
        </p:spPr>
        <p:txBody>
          <a:bodyPr>
            <a:normAutofit fontScale="25000" lnSpcReduction="20000"/>
          </a:bodyPr>
          <a:lstStyle/>
          <a:p>
            <a:r>
              <a:rPr lang="en-US" sz="8000" b="1" dirty="0"/>
              <a:t>Safety Follows the Leader—What If You Are the Leader?</a:t>
            </a:r>
          </a:p>
          <a:p>
            <a:pPr>
              <a:lnSpc>
                <a:spcPct val="110000"/>
              </a:lnSpc>
              <a:buFont typeface="Wingdings" panose="05000000000000000000" pitchFamily="2" charset="2"/>
              <a:buChar char="Ø"/>
            </a:pPr>
            <a:r>
              <a:rPr lang="en-US" sz="8000" dirty="0"/>
              <a:t>When you graduate and become employed, you may find the safety of a laboratory and the people</a:t>
            </a:r>
            <a:r>
              <a:rPr lang="tr-TR" sz="8000" dirty="0"/>
              <a:t> </a:t>
            </a:r>
            <a:r>
              <a:rPr lang="en-US" sz="8000" dirty="0"/>
              <a:t>working in it are now your responsibility. That is, you will be officially charged with ensuring the safety</a:t>
            </a:r>
            <a:r>
              <a:rPr lang="tr-TR" sz="8000" dirty="0"/>
              <a:t> </a:t>
            </a:r>
            <a:r>
              <a:rPr lang="en-US" sz="8000" dirty="0"/>
              <a:t>of the laboratories that you will manage. </a:t>
            </a:r>
            <a:endParaRPr lang="tr-TR" sz="8000" dirty="0"/>
          </a:p>
          <a:p>
            <a:pPr>
              <a:lnSpc>
                <a:spcPct val="110000"/>
              </a:lnSpc>
              <a:buFont typeface="Wingdings" panose="05000000000000000000" pitchFamily="2" charset="2"/>
              <a:buChar char="Ø"/>
            </a:pPr>
            <a:r>
              <a:rPr lang="en-US" sz="8000" dirty="0"/>
              <a:t>You may be in charge if you become a teaching assistant in a</a:t>
            </a:r>
            <a:r>
              <a:rPr lang="tr-TR" sz="8000" dirty="0"/>
              <a:t> </a:t>
            </a:r>
            <a:r>
              <a:rPr lang="tr-TR" sz="8000" dirty="0" err="1"/>
              <a:t>university</a:t>
            </a:r>
            <a:r>
              <a:rPr lang="en-US" sz="8000" dirty="0"/>
              <a:t>, and suddenly you are the “resident expert” who is responsible for establishing and</a:t>
            </a:r>
            <a:r>
              <a:rPr lang="tr-TR" sz="8000" dirty="0"/>
              <a:t> </a:t>
            </a:r>
            <a:r>
              <a:rPr lang="en-US" sz="8000" dirty="0"/>
              <a:t>maintaining safety for students using the laboratories in the school where you work. This encompasses</a:t>
            </a:r>
            <a:r>
              <a:rPr lang="tr-TR" sz="8000" dirty="0"/>
              <a:t> </a:t>
            </a:r>
            <a:r>
              <a:rPr lang="en-US" sz="8000" dirty="0"/>
              <a:t>safety for all parts of programs and facilities, including conducting experiments safely, maintaining</a:t>
            </a:r>
            <a:r>
              <a:rPr lang="tr-TR" sz="8000" dirty="0"/>
              <a:t> </a:t>
            </a:r>
            <a:r>
              <a:rPr lang="en-US" sz="8000" dirty="0"/>
              <a:t>the facilities themselves (laboratory, stockroom) and safety equipment, preparing reagents, managing</a:t>
            </a:r>
            <a:r>
              <a:rPr lang="tr-TR" sz="8000" dirty="0"/>
              <a:t> </a:t>
            </a:r>
            <a:r>
              <a:rPr lang="en-US" sz="8000" dirty="0"/>
              <a:t>chemical waste, teaching safety, and conducting safe demonstrations. </a:t>
            </a:r>
            <a:endParaRPr lang="tr-TR" sz="8000" dirty="0"/>
          </a:p>
          <a:p>
            <a:pPr>
              <a:lnSpc>
                <a:spcPct val="110000"/>
              </a:lnSpc>
              <a:buFont typeface="Wingdings" panose="05000000000000000000" pitchFamily="2" charset="2"/>
              <a:buChar char="Ø"/>
            </a:pPr>
            <a:r>
              <a:rPr lang="en-US" sz="8000" dirty="0"/>
              <a:t>This may also be the case if you</a:t>
            </a:r>
            <a:r>
              <a:rPr lang="tr-TR" sz="8000" dirty="0"/>
              <a:t> </a:t>
            </a:r>
            <a:r>
              <a:rPr lang="en-US" sz="8000" dirty="0"/>
              <a:t>go to work in an industrial operation, where you must not only do your own work but are assigned</a:t>
            </a:r>
            <a:r>
              <a:rPr lang="tr-TR" sz="8000" dirty="0"/>
              <a:t> </a:t>
            </a:r>
            <a:r>
              <a:rPr lang="en-US" sz="8000" dirty="0"/>
              <a:t>responsibility for safety of laboratory operations and those people working in those laboratories. The most important thing that you must do is to establish and promote a strong, enthusiastic,</a:t>
            </a:r>
            <a:r>
              <a:rPr lang="tr-TR" sz="8000" dirty="0"/>
              <a:t> </a:t>
            </a:r>
            <a:r>
              <a:rPr lang="tr-TR" sz="8000" dirty="0" err="1"/>
              <a:t>vibrant</a:t>
            </a:r>
            <a:r>
              <a:rPr lang="tr-TR" sz="8000" dirty="0"/>
              <a:t> </a:t>
            </a:r>
            <a:r>
              <a:rPr lang="tr-TR" sz="8000" dirty="0" err="1"/>
              <a:t>safety</a:t>
            </a:r>
            <a:r>
              <a:rPr lang="tr-TR" sz="8000" dirty="0"/>
              <a:t> </a:t>
            </a:r>
            <a:r>
              <a:rPr lang="tr-TR" sz="8000" dirty="0" err="1"/>
              <a:t>culture</a:t>
            </a:r>
            <a:r>
              <a:rPr lang="tr-TR" sz="8000" dirty="0"/>
              <a:t>.</a:t>
            </a:r>
            <a:endParaRPr lang="en-US" sz="8000" dirty="0"/>
          </a:p>
          <a:p>
            <a:pPr>
              <a:lnSpc>
                <a:spcPct val="110000"/>
              </a:lnSpc>
            </a:pPr>
            <a:endParaRPr lang="en-US" dirty="0"/>
          </a:p>
        </p:txBody>
      </p:sp>
      <p:sp>
        <p:nvSpPr>
          <p:cNvPr id="4" name="Slayt Numarası Yer Tutucusu 3"/>
          <p:cNvSpPr>
            <a:spLocks noGrp="1"/>
          </p:cNvSpPr>
          <p:nvPr>
            <p:ph type="sldNum" sz="quarter" idx="12"/>
          </p:nvPr>
        </p:nvSpPr>
        <p:spPr/>
        <p:txBody>
          <a:bodyPr/>
          <a:lstStyle/>
          <a:p>
            <a:fld id="{762C7B95-36F1-431C-9711-374047413C1E}" type="slidenum">
              <a:rPr lang="en-US" smtClean="0"/>
              <a:t>14</a:t>
            </a:fld>
            <a:endParaRPr lang="en-US"/>
          </a:p>
        </p:txBody>
      </p:sp>
    </p:spTree>
    <p:extLst>
      <p:ext uri="{BB962C8B-B14F-4D97-AF65-F5344CB8AC3E}">
        <p14:creationId xmlns:p14="http://schemas.microsoft.com/office/powerpoint/2010/main" val="24006349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en-US" i="1" dirty="0"/>
              <a:t>FOSTER</a:t>
            </a:r>
            <a:r>
              <a:rPr lang="tr-TR" i="1" dirty="0"/>
              <a:t>I</a:t>
            </a:r>
            <a:r>
              <a:rPr lang="en-US" i="1" dirty="0"/>
              <a:t>NG A SAFETY CULTURE</a:t>
            </a:r>
            <a:r>
              <a:rPr lang="tr-TR" dirty="0"/>
              <a:t>-</a:t>
            </a:r>
          </a:p>
        </p:txBody>
      </p:sp>
      <p:sp>
        <p:nvSpPr>
          <p:cNvPr id="3" name="İçerik Yer Tutucusu 2"/>
          <p:cNvSpPr>
            <a:spLocks noGrp="1"/>
          </p:cNvSpPr>
          <p:nvPr>
            <p:ph idx="1"/>
          </p:nvPr>
        </p:nvSpPr>
        <p:spPr>
          <a:xfrm>
            <a:off x="1097280" y="1845734"/>
            <a:ext cx="10683594" cy="4023360"/>
          </a:xfrm>
        </p:spPr>
        <p:txBody>
          <a:bodyPr>
            <a:normAutofit fontScale="25000" lnSpcReduction="20000"/>
          </a:bodyPr>
          <a:lstStyle/>
          <a:p>
            <a:pPr marL="0" indent="0">
              <a:buNone/>
            </a:pPr>
            <a:r>
              <a:rPr lang="tr-TR" sz="6000" b="1" dirty="0" err="1"/>
              <a:t>Traits</a:t>
            </a:r>
            <a:r>
              <a:rPr lang="tr-TR" sz="6000" b="1" dirty="0"/>
              <a:t> of </a:t>
            </a:r>
            <a:r>
              <a:rPr lang="tr-TR" sz="6000" b="1" dirty="0" err="1"/>
              <a:t>Safety</a:t>
            </a:r>
            <a:r>
              <a:rPr lang="tr-TR" sz="6000" b="1" dirty="0"/>
              <a:t> </a:t>
            </a:r>
            <a:r>
              <a:rPr lang="tr-TR" sz="6000" b="1" dirty="0" err="1"/>
              <a:t>Leaders</a:t>
            </a:r>
            <a:endParaRPr lang="tr-TR" sz="6000" b="1" dirty="0"/>
          </a:p>
          <a:p>
            <a:pPr marL="0" indent="0">
              <a:buNone/>
            </a:pPr>
            <a:r>
              <a:rPr lang="en-US" sz="6000" dirty="0"/>
              <a:t>• Inspire people so that they want to be safe—so they are passionate about safety.</a:t>
            </a:r>
          </a:p>
          <a:p>
            <a:pPr marL="0" indent="0">
              <a:buNone/>
            </a:pPr>
            <a:r>
              <a:rPr lang="en-US" sz="6000" dirty="0"/>
              <a:t>• Seek open and transparent communication to build an honest and trustworthy relationship.</a:t>
            </a:r>
          </a:p>
          <a:p>
            <a:pPr marL="0" indent="0">
              <a:buNone/>
            </a:pPr>
            <a:r>
              <a:rPr lang="en-US" sz="6000" dirty="0"/>
              <a:t>• Lead by example, supporting safety in their actions and in their investments in time and resources.</a:t>
            </a:r>
          </a:p>
          <a:p>
            <a:pPr marL="0" indent="0">
              <a:buNone/>
            </a:pPr>
            <a:r>
              <a:rPr lang="en-US" sz="6000" dirty="0"/>
              <a:t>• Hold people accountable for safety processes and activities, rather than specific outcomes.</a:t>
            </a:r>
          </a:p>
          <a:p>
            <a:pPr marL="0" indent="0">
              <a:buNone/>
            </a:pPr>
            <a:r>
              <a:rPr lang="en-US" sz="6000" dirty="0"/>
              <a:t>• Educate others in safety with examples and rationale, using opportunities for instructing, coaching, mentoring, and</a:t>
            </a:r>
            <a:r>
              <a:rPr lang="tr-TR" sz="6000" dirty="0"/>
              <a:t> </a:t>
            </a:r>
            <a:r>
              <a:rPr lang="tr-TR" sz="6000" dirty="0" err="1"/>
              <a:t>delegating</a:t>
            </a:r>
            <a:r>
              <a:rPr lang="tr-TR" sz="6000" dirty="0"/>
              <a:t>.</a:t>
            </a:r>
          </a:p>
          <a:p>
            <a:pPr marL="0" indent="0">
              <a:buNone/>
            </a:pPr>
            <a:r>
              <a:rPr lang="en-US" sz="6000" dirty="0"/>
              <a:t>• Listen first. Try to understand the other person’s perspective before offering advice, support, or direction.</a:t>
            </a:r>
          </a:p>
          <a:p>
            <a:pPr marL="0" indent="0">
              <a:buNone/>
            </a:pPr>
            <a:r>
              <a:rPr lang="en-US" sz="6000" dirty="0"/>
              <a:t>• Promote ownership of the safety process by seeking others’ involvement in the safety process and allowing them</a:t>
            </a:r>
            <a:r>
              <a:rPr lang="tr-TR" sz="6000" dirty="0"/>
              <a:t> </a:t>
            </a:r>
            <a:r>
              <a:rPr lang="en-US" sz="6000" dirty="0"/>
              <a:t>opportunities to achieve desired outcomes.</a:t>
            </a:r>
          </a:p>
          <a:p>
            <a:pPr marL="0" indent="0">
              <a:buNone/>
            </a:pPr>
            <a:r>
              <a:rPr lang="en-US" sz="6000" dirty="0"/>
              <a:t>• Provide expectations rather than mandates—giving people opportunities to make their own decisions.</a:t>
            </a:r>
          </a:p>
          <a:p>
            <a:pPr marL="0" indent="0">
              <a:buNone/>
            </a:pPr>
            <a:r>
              <a:rPr lang="en-US" sz="6000" dirty="0"/>
              <a:t>• Express some “uncertainty” as to how to reach safety goals—giving great latitude to others to figure out how to</a:t>
            </a:r>
            <a:r>
              <a:rPr lang="tr-TR" sz="6000" dirty="0"/>
              <a:t> </a:t>
            </a:r>
            <a:r>
              <a:rPr lang="tr-TR" sz="6000" dirty="0" err="1"/>
              <a:t>accomplish</a:t>
            </a:r>
            <a:r>
              <a:rPr lang="tr-TR" sz="6000" dirty="0"/>
              <a:t> </a:t>
            </a:r>
            <a:r>
              <a:rPr lang="tr-TR" sz="6000" dirty="0" err="1"/>
              <a:t>these</a:t>
            </a:r>
            <a:r>
              <a:rPr lang="tr-TR" sz="6000" dirty="0"/>
              <a:t> </a:t>
            </a:r>
            <a:r>
              <a:rPr lang="tr-TR" sz="6000" dirty="0" err="1"/>
              <a:t>goals</a:t>
            </a:r>
            <a:r>
              <a:rPr lang="tr-TR" sz="6000" dirty="0"/>
              <a:t>.</a:t>
            </a:r>
          </a:p>
          <a:p>
            <a:pPr marL="0" indent="0">
              <a:buNone/>
            </a:pPr>
            <a:r>
              <a:rPr lang="en-US" sz="6000" dirty="0"/>
              <a:t>• Understand that some things cannot be measured, but it is important to increase self-esteem, personal control,</a:t>
            </a:r>
            <a:r>
              <a:rPr lang="tr-TR" sz="6000" dirty="0"/>
              <a:t> </a:t>
            </a:r>
            <a:r>
              <a:rPr lang="en-US" sz="6000" dirty="0"/>
              <a:t>optimism, and a strong sense of being a part of the safety culture.</a:t>
            </a:r>
          </a:p>
          <a:p>
            <a:pPr marL="0" indent="0">
              <a:buNone/>
            </a:pPr>
            <a:r>
              <a:rPr lang="en-US" sz="6000" dirty="0"/>
              <a:t>• Perceive that people have skills and attributes over a continuum, so that individuals have particular abilities to</a:t>
            </a:r>
            <a:r>
              <a:rPr lang="tr-TR" sz="6000" dirty="0"/>
              <a:t> </a:t>
            </a:r>
            <a:r>
              <a:rPr lang="en-US" sz="6000" dirty="0"/>
              <a:t>accomplish certain things well and others not as well.</a:t>
            </a:r>
            <a:endParaRPr lang="tr-TR" sz="6000" dirty="0"/>
          </a:p>
          <a:p>
            <a:endParaRPr lang="tr-TR" dirty="0"/>
          </a:p>
        </p:txBody>
      </p:sp>
      <p:sp>
        <p:nvSpPr>
          <p:cNvPr id="4" name="Slayt Numarası Yer Tutucusu 3"/>
          <p:cNvSpPr>
            <a:spLocks noGrp="1"/>
          </p:cNvSpPr>
          <p:nvPr>
            <p:ph type="sldNum" sz="quarter" idx="12"/>
          </p:nvPr>
        </p:nvSpPr>
        <p:spPr/>
        <p:txBody>
          <a:bodyPr/>
          <a:lstStyle/>
          <a:p>
            <a:fld id="{762C7B95-36F1-431C-9711-374047413C1E}" type="slidenum">
              <a:rPr lang="en-US" smtClean="0"/>
              <a:t>15</a:t>
            </a:fld>
            <a:endParaRPr lang="en-US"/>
          </a:p>
        </p:txBody>
      </p:sp>
      <p:sp>
        <p:nvSpPr>
          <p:cNvPr id="6" name="Dikdörtgen 5"/>
          <p:cNvSpPr/>
          <p:nvPr/>
        </p:nvSpPr>
        <p:spPr>
          <a:xfrm>
            <a:off x="8058954" y="299116"/>
            <a:ext cx="3538148" cy="369332"/>
          </a:xfrm>
          <a:prstGeom prst="rect">
            <a:avLst/>
          </a:prstGeom>
        </p:spPr>
        <p:txBody>
          <a:bodyPr wrap="none">
            <a:spAutoFit/>
          </a:bodyPr>
          <a:lstStyle/>
          <a:p>
            <a:r>
              <a:rPr lang="tr-TR" dirty="0"/>
              <a:t>“</a:t>
            </a:r>
            <a:r>
              <a:rPr lang="tr-TR" dirty="0" err="1"/>
              <a:t>Safety</a:t>
            </a:r>
            <a:r>
              <a:rPr lang="tr-TR" dirty="0"/>
              <a:t> is </a:t>
            </a:r>
            <a:r>
              <a:rPr lang="tr-TR" dirty="0" err="1"/>
              <a:t>everyone’s</a:t>
            </a:r>
            <a:r>
              <a:rPr lang="tr-TR" dirty="0"/>
              <a:t> </a:t>
            </a:r>
            <a:r>
              <a:rPr lang="tr-TR" dirty="0" err="1"/>
              <a:t>responsibility</a:t>
            </a:r>
            <a:r>
              <a:rPr lang="tr-TR" dirty="0"/>
              <a:t>.”</a:t>
            </a:r>
          </a:p>
        </p:txBody>
      </p:sp>
    </p:spTree>
    <p:extLst>
      <p:ext uri="{BB962C8B-B14F-4D97-AF65-F5344CB8AC3E}">
        <p14:creationId xmlns:p14="http://schemas.microsoft.com/office/powerpoint/2010/main" val="20447162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en-US" i="1" dirty="0"/>
              <a:t>FOSTER</a:t>
            </a:r>
            <a:r>
              <a:rPr lang="tr-TR" i="1" dirty="0"/>
              <a:t>I</a:t>
            </a:r>
            <a:r>
              <a:rPr lang="en-US" i="1" dirty="0"/>
              <a:t>NG A SAFETY CULTURE</a:t>
            </a:r>
            <a:endParaRPr lang="tr-TR" dirty="0"/>
          </a:p>
        </p:txBody>
      </p:sp>
      <p:sp>
        <p:nvSpPr>
          <p:cNvPr id="3" name="İçerik Yer Tutucusu 2"/>
          <p:cNvSpPr>
            <a:spLocks noGrp="1"/>
          </p:cNvSpPr>
          <p:nvPr>
            <p:ph idx="1"/>
          </p:nvPr>
        </p:nvSpPr>
        <p:spPr/>
        <p:txBody>
          <a:bodyPr/>
          <a:lstStyle/>
          <a:p>
            <a:pPr marL="0" indent="0">
              <a:buNone/>
            </a:pPr>
            <a:r>
              <a:rPr lang="en-US" b="1" dirty="0"/>
              <a:t>A Battle Between Safety and Human Nature</a:t>
            </a:r>
            <a:endParaRPr lang="tr-TR" b="1" dirty="0"/>
          </a:p>
          <a:p>
            <a:pPr>
              <a:buFont typeface="Wingdings" panose="05000000000000000000" pitchFamily="2" charset="2"/>
              <a:buChar char="Ø"/>
            </a:pPr>
            <a:r>
              <a:rPr lang="en-US" dirty="0"/>
              <a:t>Scott Geller, a psychologist who specializes in safety,</a:t>
            </a:r>
            <a:r>
              <a:rPr lang="tr-TR" dirty="0"/>
              <a:t> </a:t>
            </a:r>
            <a:r>
              <a:rPr lang="en-US" dirty="0"/>
              <a:t>provides 50 principles for establishing a strong safety culture. Some of these principles are: safety should be an internally driven value, people should understand safety theory, people should teach safety, safety leaders can be developed, and the focus of safety should be safety processes not safety outcomes. These principles lead you to continually work on how to do things safely rather than just emphasizing a “zero” incident rate or time away from work for an incident. Geller points out that safety continually conflicts with human nature, which seeks to do those things that are convenient, comfortable, and expedient since safety can sometimes lead to discomfort, inconvenience, and inefficiency of time.</a:t>
            </a:r>
            <a:endParaRPr lang="tr-TR" dirty="0"/>
          </a:p>
        </p:txBody>
      </p:sp>
      <p:sp>
        <p:nvSpPr>
          <p:cNvPr id="4" name="Slayt Numarası Yer Tutucusu 3"/>
          <p:cNvSpPr>
            <a:spLocks noGrp="1"/>
          </p:cNvSpPr>
          <p:nvPr>
            <p:ph type="sldNum" sz="quarter" idx="12"/>
          </p:nvPr>
        </p:nvSpPr>
        <p:spPr/>
        <p:txBody>
          <a:bodyPr/>
          <a:lstStyle/>
          <a:p>
            <a:fld id="{762C7B95-36F1-431C-9711-374047413C1E}" type="slidenum">
              <a:rPr lang="en-US" smtClean="0"/>
              <a:t>16</a:t>
            </a:fld>
            <a:endParaRPr lang="en-US"/>
          </a:p>
        </p:txBody>
      </p:sp>
    </p:spTree>
    <p:extLst>
      <p:ext uri="{BB962C8B-B14F-4D97-AF65-F5344CB8AC3E}">
        <p14:creationId xmlns:p14="http://schemas.microsoft.com/office/powerpoint/2010/main" val="19947724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en-US" i="1" dirty="0"/>
              <a:t>FOSTER</a:t>
            </a:r>
            <a:r>
              <a:rPr lang="tr-TR" i="1" dirty="0"/>
              <a:t>I</a:t>
            </a:r>
            <a:r>
              <a:rPr lang="en-US" i="1" dirty="0"/>
              <a:t>NG A SAFETY CULTURE</a:t>
            </a:r>
            <a:endParaRPr lang="tr-TR" dirty="0"/>
          </a:p>
        </p:txBody>
      </p:sp>
      <p:sp>
        <p:nvSpPr>
          <p:cNvPr id="3" name="İçerik Yer Tutucusu 2"/>
          <p:cNvSpPr>
            <a:spLocks noGrp="1"/>
          </p:cNvSpPr>
          <p:nvPr>
            <p:ph idx="1"/>
          </p:nvPr>
        </p:nvSpPr>
        <p:spPr/>
        <p:txBody>
          <a:bodyPr/>
          <a:lstStyle/>
          <a:p>
            <a:pPr marL="0" indent="0" algn="ctr">
              <a:buNone/>
            </a:pPr>
            <a:r>
              <a:rPr lang="tr-TR" b="1" dirty="0" err="1"/>
              <a:t>The</a:t>
            </a:r>
            <a:r>
              <a:rPr lang="tr-TR" b="1" dirty="0"/>
              <a:t> </a:t>
            </a:r>
            <a:r>
              <a:rPr lang="tr-TR" b="1" dirty="0" err="1"/>
              <a:t>Safety</a:t>
            </a:r>
            <a:r>
              <a:rPr lang="tr-TR" b="1" dirty="0"/>
              <a:t> </a:t>
            </a:r>
            <a:r>
              <a:rPr lang="tr-TR" b="1" dirty="0" err="1"/>
              <a:t>Ethic</a:t>
            </a:r>
            <a:endParaRPr lang="tr-TR" b="1" dirty="0"/>
          </a:p>
          <a:p>
            <a:pPr algn="ctr">
              <a:buFont typeface="Wingdings" panose="05000000000000000000" pitchFamily="2" charset="2"/>
              <a:buChar char="ü"/>
            </a:pPr>
            <a:r>
              <a:rPr lang="tr-TR" dirty="0"/>
              <a:t>I </a:t>
            </a:r>
            <a:r>
              <a:rPr lang="tr-TR" dirty="0" err="1"/>
              <a:t>work</a:t>
            </a:r>
            <a:r>
              <a:rPr lang="tr-TR" dirty="0"/>
              <a:t> </a:t>
            </a:r>
            <a:r>
              <a:rPr lang="tr-TR" dirty="0" err="1"/>
              <a:t>safely</a:t>
            </a:r>
            <a:endParaRPr lang="tr-TR" dirty="0"/>
          </a:p>
          <a:p>
            <a:pPr algn="ctr">
              <a:buFont typeface="Wingdings" panose="05000000000000000000" pitchFamily="2" charset="2"/>
              <a:buChar char="ü"/>
            </a:pPr>
            <a:r>
              <a:rPr lang="tr-TR" dirty="0" err="1"/>
              <a:t>value</a:t>
            </a:r>
            <a:r>
              <a:rPr lang="tr-TR" dirty="0"/>
              <a:t> </a:t>
            </a:r>
            <a:r>
              <a:rPr lang="tr-TR" dirty="0" err="1"/>
              <a:t>safely</a:t>
            </a:r>
            <a:endParaRPr lang="tr-TR" dirty="0"/>
          </a:p>
          <a:p>
            <a:pPr algn="ctr">
              <a:buFont typeface="Wingdings" panose="05000000000000000000" pitchFamily="2" charset="2"/>
              <a:buChar char="ü"/>
            </a:pPr>
            <a:r>
              <a:rPr lang="tr-TR" dirty="0" err="1"/>
              <a:t>prevent</a:t>
            </a:r>
            <a:r>
              <a:rPr lang="tr-TR" dirty="0"/>
              <a:t> at-risk </a:t>
            </a:r>
            <a:r>
              <a:rPr lang="tr-TR" dirty="0" err="1"/>
              <a:t>behavior</a:t>
            </a:r>
            <a:endParaRPr lang="tr-TR" dirty="0"/>
          </a:p>
          <a:p>
            <a:pPr algn="ctr">
              <a:buFont typeface="Wingdings" panose="05000000000000000000" pitchFamily="2" charset="2"/>
              <a:buChar char="ü"/>
            </a:pPr>
            <a:r>
              <a:rPr lang="tr-TR" dirty="0" err="1"/>
              <a:t>promote</a:t>
            </a:r>
            <a:r>
              <a:rPr lang="tr-TR" dirty="0"/>
              <a:t> </a:t>
            </a:r>
            <a:r>
              <a:rPr lang="tr-TR" dirty="0" err="1"/>
              <a:t>safety</a:t>
            </a:r>
            <a:r>
              <a:rPr lang="tr-TR" dirty="0"/>
              <a:t> </a:t>
            </a:r>
            <a:r>
              <a:rPr lang="tr-TR" dirty="0" err="1"/>
              <a:t>and</a:t>
            </a:r>
            <a:endParaRPr lang="tr-TR" dirty="0"/>
          </a:p>
          <a:p>
            <a:pPr algn="ctr">
              <a:buFont typeface="Wingdings" panose="05000000000000000000" pitchFamily="2" charset="2"/>
              <a:buChar char="ü"/>
            </a:pPr>
            <a:r>
              <a:rPr lang="tr-TR" dirty="0" err="1"/>
              <a:t>accept</a:t>
            </a:r>
            <a:r>
              <a:rPr lang="tr-TR" dirty="0"/>
              <a:t> </a:t>
            </a:r>
            <a:r>
              <a:rPr lang="tr-TR" dirty="0" err="1"/>
              <a:t>responsibility</a:t>
            </a:r>
            <a:r>
              <a:rPr lang="tr-TR" dirty="0"/>
              <a:t> </a:t>
            </a:r>
            <a:r>
              <a:rPr lang="tr-TR" dirty="0" err="1"/>
              <a:t>for</a:t>
            </a:r>
            <a:r>
              <a:rPr lang="tr-TR" dirty="0"/>
              <a:t> </a:t>
            </a:r>
            <a:r>
              <a:rPr lang="tr-TR" dirty="0" err="1"/>
              <a:t>safety</a:t>
            </a:r>
            <a:endParaRPr lang="tr-TR" dirty="0"/>
          </a:p>
          <a:p>
            <a:pPr marL="0" indent="0" algn="ctr">
              <a:buNone/>
            </a:pPr>
            <a:endParaRPr lang="tr-TR" dirty="0"/>
          </a:p>
          <a:p>
            <a:pPr marL="0" indent="0" algn="ctr">
              <a:buNone/>
            </a:pPr>
            <a:r>
              <a:rPr lang="en-US" dirty="0"/>
              <a:t>In the workplace, this safety ethic reflects a mindset of attitude and responsibility that keeps you, and others, safe in the laboratory</a:t>
            </a:r>
            <a:r>
              <a:rPr lang="tr-TR" dirty="0"/>
              <a:t>.</a:t>
            </a:r>
          </a:p>
        </p:txBody>
      </p:sp>
      <p:sp>
        <p:nvSpPr>
          <p:cNvPr id="4" name="Slayt Numarası Yer Tutucusu 3"/>
          <p:cNvSpPr>
            <a:spLocks noGrp="1"/>
          </p:cNvSpPr>
          <p:nvPr>
            <p:ph type="sldNum" sz="quarter" idx="12"/>
          </p:nvPr>
        </p:nvSpPr>
        <p:spPr/>
        <p:txBody>
          <a:bodyPr/>
          <a:lstStyle/>
          <a:p>
            <a:fld id="{762C7B95-36F1-431C-9711-374047413C1E}" type="slidenum">
              <a:rPr lang="en-US" smtClean="0"/>
              <a:t>17</a:t>
            </a:fld>
            <a:endParaRPr lang="en-US"/>
          </a:p>
        </p:txBody>
      </p:sp>
    </p:spTree>
    <p:extLst>
      <p:ext uri="{BB962C8B-B14F-4D97-AF65-F5344CB8AC3E}">
        <p14:creationId xmlns:p14="http://schemas.microsoft.com/office/powerpoint/2010/main" val="42926897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en-US" i="1" dirty="0"/>
              <a:t>RESPOND</a:t>
            </a:r>
            <a:r>
              <a:rPr lang="tr-TR" i="1" dirty="0"/>
              <a:t>I</a:t>
            </a:r>
            <a:r>
              <a:rPr lang="en-US" i="1" dirty="0"/>
              <a:t>NG TO LABORATORY EMERGENC</a:t>
            </a:r>
            <a:r>
              <a:rPr lang="tr-TR" i="1" dirty="0"/>
              <a:t>I</a:t>
            </a:r>
            <a:r>
              <a:rPr lang="en-US" i="1" dirty="0"/>
              <a:t>ES</a:t>
            </a:r>
            <a:endParaRPr lang="tr-TR" i="1" dirty="0"/>
          </a:p>
        </p:txBody>
      </p:sp>
      <p:sp>
        <p:nvSpPr>
          <p:cNvPr id="3" name="İçerik Yer Tutucusu 2"/>
          <p:cNvSpPr>
            <a:spLocks noGrp="1"/>
          </p:cNvSpPr>
          <p:nvPr>
            <p:ph idx="1"/>
          </p:nvPr>
        </p:nvSpPr>
        <p:spPr/>
        <p:txBody>
          <a:bodyPr/>
          <a:lstStyle/>
          <a:p>
            <a:pPr marL="0" indent="0">
              <a:buNone/>
            </a:pPr>
            <a:r>
              <a:rPr lang="tr-TR" b="1" dirty="0" err="1"/>
              <a:t>Incident</a:t>
            </a:r>
            <a:r>
              <a:rPr lang="tr-TR" b="1" dirty="0"/>
              <a:t>: </a:t>
            </a:r>
            <a:r>
              <a:rPr lang="tr-TR" b="1" dirty="0" err="1"/>
              <a:t>Sulfuric</a:t>
            </a:r>
            <a:r>
              <a:rPr lang="tr-TR" b="1" dirty="0"/>
              <a:t> </a:t>
            </a:r>
            <a:r>
              <a:rPr lang="tr-TR" b="1" dirty="0" err="1"/>
              <a:t>Acid</a:t>
            </a:r>
            <a:r>
              <a:rPr lang="tr-TR" b="1" dirty="0"/>
              <a:t> </a:t>
            </a:r>
            <a:r>
              <a:rPr lang="tr-TR" b="1" dirty="0" err="1"/>
              <a:t>Spill</a:t>
            </a:r>
            <a:endParaRPr lang="tr-TR" b="1" dirty="0"/>
          </a:p>
          <a:p>
            <a:pPr marL="0" indent="0">
              <a:buNone/>
            </a:pPr>
            <a:r>
              <a:rPr lang="en-US" dirty="0"/>
              <a:t>A student was working in a laboratory handling an Erlenmeyer flask containing sulfuric acid. Someone was</a:t>
            </a:r>
            <a:r>
              <a:rPr lang="tr-TR" dirty="0"/>
              <a:t> </a:t>
            </a:r>
            <a:r>
              <a:rPr lang="en-US" dirty="0"/>
              <a:t>not careful and knocked the flask off the bench and it hit the floor, spattering acid onto the student’s shirt and</a:t>
            </a:r>
            <a:r>
              <a:rPr lang="tr-TR" dirty="0"/>
              <a:t> </a:t>
            </a:r>
            <a:r>
              <a:rPr lang="en-US" dirty="0"/>
              <a:t>jeans. He went to the emergency shower across the room and on the way took off his shirt that was already</a:t>
            </a:r>
            <a:r>
              <a:rPr lang="tr-TR" dirty="0"/>
              <a:t> </a:t>
            </a:r>
            <a:r>
              <a:rPr lang="en-US" dirty="0"/>
              <a:t>in shreds from the acid—he dropped it into the sink. Using the safety shower he was able to wash off the</a:t>
            </a:r>
            <a:r>
              <a:rPr lang="tr-TR" dirty="0"/>
              <a:t> </a:t>
            </a:r>
            <a:r>
              <a:rPr lang="en-US" dirty="0"/>
              <a:t>acid quickly so that it only left temporary red marks on his skin. His jeans were also shredded by the acid.</a:t>
            </a:r>
            <a:r>
              <a:rPr lang="tr-TR" dirty="0"/>
              <a:t> </a:t>
            </a:r>
            <a:r>
              <a:rPr lang="en-US" dirty="0"/>
              <a:t>His rapid response prevented any serious burns.</a:t>
            </a:r>
            <a:endParaRPr lang="tr-TR" dirty="0"/>
          </a:p>
          <a:p>
            <a:pPr marL="0" indent="0">
              <a:buNone/>
            </a:pPr>
            <a:r>
              <a:rPr lang="en-US" i="1" dirty="0"/>
              <a:t>What lessons can be learned from this incident?</a:t>
            </a:r>
            <a:endParaRPr lang="tr-TR" i="1" dirty="0"/>
          </a:p>
        </p:txBody>
      </p:sp>
      <p:sp>
        <p:nvSpPr>
          <p:cNvPr id="4" name="Slayt Numarası Yer Tutucusu 3"/>
          <p:cNvSpPr>
            <a:spLocks noGrp="1"/>
          </p:cNvSpPr>
          <p:nvPr>
            <p:ph type="sldNum" sz="quarter" idx="12"/>
          </p:nvPr>
        </p:nvSpPr>
        <p:spPr/>
        <p:txBody>
          <a:bodyPr/>
          <a:lstStyle/>
          <a:p>
            <a:fld id="{762C7B95-36F1-431C-9711-374047413C1E}" type="slidenum">
              <a:rPr lang="en-US" smtClean="0"/>
              <a:t>18</a:t>
            </a:fld>
            <a:endParaRPr lang="en-US"/>
          </a:p>
        </p:txBody>
      </p:sp>
    </p:spTree>
    <p:extLst>
      <p:ext uri="{BB962C8B-B14F-4D97-AF65-F5344CB8AC3E}">
        <p14:creationId xmlns:p14="http://schemas.microsoft.com/office/powerpoint/2010/main" val="2066708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arn(inVertical)">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en-US" i="1" dirty="0"/>
              <a:t>RESPOND</a:t>
            </a:r>
            <a:r>
              <a:rPr lang="tr-TR" i="1" dirty="0"/>
              <a:t>I</a:t>
            </a:r>
            <a:r>
              <a:rPr lang="en-US" i="1" dirty="0"/>
              <a:t>NG TO LABORATORY EMERGENC</a:t>
            </a:r>
            <a:r>
              <a:rPr lang="tr-TR" i="1" dirty="0"/>
              <a:t>I</a:t>
            </a:r>
            <a:r>
              <a:rPr lang="en-US" i="1" dirty="0"/>
              <a:t>ES</a:t>
            </a:r>
            <a:endParaRPr lang="tr-TR" i="1" dirty="0"/>
          </a:p>
        </p:txBody>
      </p:sp>
      <p:sp>
        <p:nvSpPr>
          <p:cNvPr id="3" name="İçerik Yer Tutucusu 2"/>
          <p:cNvSpPr>
            <a:spLocks noGrp="1"/>
          </p:cNvSpPr>
          <p:nvPr>
            <p:ph idx="1"/>
          </p:nvPr>
        </p:nvSpPr>
        <p:spPr/>
        <p:txBody>
          <a:bodyPr/>
          <a:lstStyle/>
          <a:p>
            <a:pPr algn="ctr"/>
            <a:endParaRPr lang="tr-TR" b="1" dirty="0"/>
          </a:p>
          <a:p>
            <a:pPr algn="ctr"/>
            <a:r>
              <a:rPr lang="en-US" b="1" dirty="0"/>
              <a:t>Emergencies Requiring Evacuation—Being Prepared to Act Immediately!</a:t>
            </a:r>
            <a:endParaRPr lang="tr-TR" b="1" dirty="0"/>
          </a:p>
          <a:p>
            <a:pPr>
              <a:buFont typeface="Wingdings" panose="05000000000000000000" pitchFamily="2" charset="2"/>
              <a:buChar char="Ø"/>
            </a:pPr>
            <a:r>
              <a:rPr lang="en-US" dirty="0"/>
              <a:t>The most likely laboratory emergencies, although rare, are fires, chemical spills, or common injuries</a:t>
            </a:r>
            <a:r>
              <a:rPr lang="tr-TR" dirty="0"/>
              <a:t> </a:t>
            </a:r>
            <a:r>
              <a:rPr lang="en-US" dirty="0"/>
              <a:t>such as minor burns and cuts.</a:t>
            </a:r>
            <a:endParaRPr lang="tr-TR" dirty="0"/>
          </a:p>
          <a:p>
            <a:pPr>
              <a:buFont typeface="Wingdings" panose="05000000000000000000" pitchFamily="2" charset="2"/>
              <a:buChar char="Ø"/>
            </a:pPr>
            <a:r>
              <a:rPr lang="en-US" dirty="0"/>
              <a:t>This section is about responding to fires and chemical spills</a:t>
            </a:r>
            <a:r>
              <a:rPr lang="tr-TR" dirty="0"/>
              <a:t>.</a:t>
            </a:r>
          </a:p>
          <a:p>
            <a:pPr>
              <a:buFont typeface="Wingdings" panose="05000000000000000000" pitchFamily="2" charset="2"/>
              <a:buChar char="Ø"/>
            </a:pPr>
            <a:r>
              <a:rPr lang="en-US" dirty="0"/>
              <a:t>The first and most natural response to some emergency is a moment of panic, particularly if you</a:t>
            </a:r>
            <a:r>
              <a:rPr lang="tr-TR" dirty="0"/>
              <a:t> </a:t>
            </a:r>
            <a:r>
              <a:rPr lang="en-US" dirty="0"/>
              <a:t>fear that your own safety is in jeopardy. So, the first, best response is simply to recognize that moment</a:t>
            </a:r>
            <a:r>
              <a:rPr lang="tr-TR" dirty="0"/>
              <a:t> </a:t>
            </a:r>
            <a:r>
              <a:rPr lang="en-US" dirty="0"/>
              <a:t>of panic, take a deep breath to calm down (a bit), and then decide how to respond.</a:t>
            </a:r>
            <a:endParaRPr lang="tr-TR" dirty="0"/>
          </a:p>
          <a:p>
            <a:endParaRPr lang="tr-TR" dirty="0"/>
          </a:p>
        </p:txBody>
      </p:sp>
      <p:sp>
        <p:nvSpPr>
          <p:cNvPr id="4" name="Slayt Numarası Yer Tutucusu 3"/>
          <p:cNvSpPr>
            <a:spLocks noGrp="1"/>
          </p:cNvSpPr>
          <p:nvPr>
            <p:ph type="sldNum" sz="quarter" idx="12"/>
          </p:nvPr>
        </p:nvSpPr>
        <p:spPr/>
        <p:txBody>
          <a:bodyPr/>
          <a:lstStyle/>
          <a:p>
            <a:fld id="{762C7B95-36F1-431C-9711-374047413C1E}" type="slidenum">
              <a:rPr lang="en-US" smtClean="0"/>
              <a:t>19</a:t>
            </a:fld>
            <a:endParaRPr lang="en-US"/>
          </a:p>
        </p:txBody>
      </p:sp>
    </p:spTree>
    <p:extLst>
      <p:ext uri="{BB962C8B-B14F-4D97-AF65-F5344CB8AC3E}">
        <p14:creationId xmlns:p14="http://schemas.microsoft.com/office/powerpoint/2010/main" val="24039530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dirty="0"/>
              <a:t>PHA 297: </a:t>
            </a:r>
            <a:r>
              <a:rPr lang="tr-TR" dirty="0" err="1"/>
              <a:t>Laboratory</a:t>
            </a:r>
            <a:r>
              <a:rPr lang="tr-TR" dirty="0"/>
              <a:t> </a:t>
            </a:r>
            <a:r>
              <a:rPr lang="tr-TR" dirty="0" err="1"/>
              <a:t>Safety</a:t>
            </a:r>
            <a:endParaRPr lang="en-US" dirty="0"/>
          </a:p>
        </p:txBody>
      </p:sp>
      <p:sp>
        <p:nvSpPr>
          <p:cNvPr id="3" name="İçerik Yer Tutucusu 2"/>
          <p:cNvSpPr>
            <a:spLocks noGrp="1"/>
          </p:cNvSpPr>
          <p:nvPr>
            <p:ph idx="1"/>
          </p:nvPr>
        </p:nvSpPr>
        <p:spPr/>
        <p:txBody>
          <a:bodyPr>
            <a:normAutofit/>
          </a:bodyPr>
          <a:lstStyle/>
          <a:p>
            <a:pPr algn="ctr"/>
            <a:endParaRPr lang="tr-TR" i="1" dirty="0"/>
          </a:p>
          <a:p>
            <a:pPr algn="ctr"/>
            <a:endParaRPr lang="tr-TR" i="1" dirty="0"/>
          </a:p>
          <a:p>
            <a:pPr algn="ctr"/>
            <a:r>
              <a:rPr lang="en-US" i="1" dirty="0"/>
              <a:t>RETHINKING SAFETY: LEARNING FROM LAB</a:t>
            </a:r>
            <a:r>
              <a:rPr lang="tr-TR" i="1" dirty="0"/>
              <a:t> </a:t>
            </a:r>
            <a:r>
              <a:rPr lang="en-US" i="1" dirty="0"/>
              <a:t>INCIDENTS</a:t>
            </a:r>
            <a:endParaRPr lang="tr-TR" i="1" dirty="0"/>
          </a:p>
          <a:p>
            <a:pPr algn="ctr"/>
            <a:r>
              <a:rPr lang="en-US" i="1" dirty="0"/>
              <a:t>FOSTER</a:t>
            </a:r>
            <a:r>
              <a:rPr lang="tr-TR" i="1" dirty="0"/>
              <a:t>IN</a:t>
            </a:r>
            <a:r>
              <a:rPr lang="en-US" i="1" dirty="0"/>
              <a:t>G A SAFETY CULTURE</a:t>
            </a:r>
            <a:endParaRPr lang="tr-TR" i="1" dirty="0"/>
          </a:p>
          <a:p>
            <a:pPr algn="ctr"/>
            <a:r>
              <a:rPr lang="en-US" i="1" dirty="0"/>
              <a:t>RESPOND</a:t>
            </a:r>
            <a:r>
              <a:rPr lang="tr-TR" i="1" dirty="0"/>
              <a:t>I</a:t>
            </a:r>
            <a:r>
              <a:rPr lang="en-US" i="1" dirty="0"/>
              <a:t>NG TO LABORATORY EMERGENC</a:t>
            </a:r>
            <a:r>
              <a:rPr lang="tr-TR" i="1" dirty="0"/>
              <a:t>I</a:t>
            </a:r>
            <a:r>
              <a:rPr lang="en-US" i="1" dirty="0"/>
              <a:t>ES</a:t>
            </a:r>
            <a:endParaRPr lang="tr-TR" b="1" dirty="0"/>
          </a:p>
        </p:txBody>
      </p:sp>
      <p:sp>
        <p:nvSpPr>
          <p:cNvPr id="5" name="Slayt Numarası Yer Tutucusu 4"/>
          <p:cNvSpPr>
            <a:spLocks noGrp="1"/>
          </p:cNvSpPr>
          <p:nvPr>
            <p:ph type="sldNum" sz="quarter" idx="12"/>
          </p:nvPr>
        </p:nvSpPr>
        <p:spPr/>
        <p:txBody>
          <a:bodyPr/>
          <a:lstStyle/>
          <a:p>
            <a:fld id="{762C7B95-36F1-431C-9711-374047413C1E}" type="slidenum">
              <a:rPr lang="en-US" smtClean="0"/>
              <a:t>2</a:t>
            </a:fld>
            <a:endParaRPr lang="en-US"/>
          </a:p>
        </p:txBody>
      </p:sp>
    </p:spTree>
    <p:extLst>
      <p:ext uri="{BB962C8B-B14F-4D97-AF65-F5344CB8AC3E}">
        <p14:creationId xmlns:p14="http://schemas.microsoft.com/office/powerpoint/2010/main" val="8694510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en-US" i="1" dirty="0"/>
              <a:t>RESPOND</a:t>
            </a:r>
            <a:r>
              <a:rPr lang="tr-TR" i="1" dirty="0"/>
              <a:t>I</a:t>
            </a:r>
            <a:r>
              <a:rPr lang="en-US" i="1" dirty="0"/>
              <a:t>NG TO LABORATORY EMERGENC</a:t>
            </a:r>
            <a:r>
              <a:rPr lang="tr-TR" i="1" dirty="0"/>
              <a:t>I</a:t>
            </a:r>
            <a:r>
              <a:rPr lang="en-US" i="1" dirty="0"/>
              <a:t>ES</a:t>
            </a:r>
            <a:endParaRPr lang="tr-TR" i="1" dirty="0"/>
          </a:p>
        </p:txBody>
      </p:sp>
      <p:sp>
        <p:nvSpPr>
          <p:cNvPr id="3" name="İçerik Yer Tutucusu 2"/>
          <p:cNvSpPr>
            <a:spLocks noGrp="1"/>
          </p:cNvSpPr>
          <p:nvPr>
            <p:ph idx="1"/>
          </p:nvPr>
        </p:nvSpPr>
        <p:spPr/>
        <p:txBody>
          <a:bodyPr>
            <a:normAutofit/>
          </a:bodyPr>
          <a:lstStyle/>
          <a:p>
            <a:pPr algn="ctr"/>
            <a:endParaRPr lang="tr-TR" b="1" dirty="0"/>
          </a:p>
          <a:p>
            <a:pPr algn="ctr"/>
            <a:r>
              <a:rPr lang="en-US" b="1" dirty="0"/>
              <a:t>‘‘Fight or Flight?’’ When You Need to Leave the Lab</a:t>
            </a:r>
            <a:endParaRPr lang="tr-TR" b="1" dirty="0"/>
          </a:p>
          <a:p>
            <a:pPr>
              <a:buFont typeface="Wingdings" panose="05000000000000000000" pitchFamily="2" charset="2"/>
              <a:buChar char="Ø"/>
            </a:pPr>
            <a:r>
              <a:rPr lang="en-US" dirty="0"/>
              <a:t>If you hear a fire alarm</a:t>
            </a:r>
            <a:r>
              <a:rPr lang="tr-TR" dirty="0"/>
              <a:t>?</a:t>
            </a:r>
          </a:p>
          <a:p>
            <a:pPr marL="0" indent="0">
              <a:buNone/>
            </a:pPr>
            <a:endParaRPr lang="tr-TR" dirty="0"/>
          </a:p>
          <a:p>
            <a:pPr lvl="1">
              <a:buFont typeface="Courier New" panose="02070309020205020404" pitchFamily="49" charset="0"/>
              <a:buChar char="o"/>
            </a:pPr>
            <a:r>
              <a:rPr lang="tr-TR" sz="2100" dirty="0"/>
              <a:t>Y</a:t>
            </a:r>
            <a:r>
              <a:rPr lang="en-US" sz="2100" dirty="0" err="1"/>
              <a:t>ou</a:t>
            </a:r>
            <a:r>
              <a:rPr lang="en-US" sz="2100" dirty="0"/>
              <a:t> should immediately leave the laboratory. If you are using a gas burner or something electrical and you have time to turn this off without putting yourself at risk, then turn it off.</a:t>
            </a:r>
            <a:endParaRPr lang="tr-TR" sz="2100" dirty="0"/>
          </a:p>
          <a:p>
            <a:pPr marL="0" indent="0">
              <a:buNone/>
            </a:pPr>
            <a:endParaRPr lang="tr-TR" dirty="0"/>
          </a:p>
        </p:txBody>
      </p:sp>
      <p:sp>
        <p:nvSpPr>
          <p:cNvPr id="4" name="Slayt Numarası Yer Tutucusu 3"/>
          <p:cNvSpPr>
            <a:spLocks noGrp="1"/>
          </p:cNvSpPr>
          <p:nvPr>
            <p:ph type="sldNum" sz="quarter" idx="12"/>
          </p:nvPr>
        </p:nvSpPr>
        <p:spPr/>
        <p:txBody>
          <a:bodyPr/>
          <a:lstStyle/>
          <a:p>
            <a:fld id="{762C7B95-36F1-431C-9711-374047413C1E}" type="slidenum">
              <a:rPr lang="en-US" smtClean="0"/>
              <a:t>20</a:t>
            </a:fld>
            <a:endParaRPr lang="en-US"/>
          </a:p>
        </p:txBody>
      </p:sp>
    </p:spTree>
    <p:extLst>
      <p:ext uri="{BB962C8B-B14F-4D97-AF65-F5344CB8AC3E}">
        <p14:creationId xmlns:p14="http://schemas.microsoft.com/office/powerpoint/2010/main" val="3773281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1000"/>
                                        <p:tgtEl>
                                          <p:spTgt spid="3">
                                            <p:txEl>
                                              <p:pRg st="4" end="4"/>
                                            </p:txEl>
                                          </p:spTgt>
                                        </p:tgtEl>
                                      </p:cBhvr>
                                    </p:animEffect>
                                    <p:anim calcmode="lin" valueType="num">
                                      <p:cBhvr>
                                        <p:cTn id="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en-US" i="1" dirty="0"/>
              <a:t>RESPOND</a:t>
            </a:r>
            <a:r>
              <a:rPr lang="tr-TR" i="1" dirty="0"/>
              <a:t>I</a:t>
            </a:r>
            <a:r>
              <a:rPr lang="en-US" i="1" dirty="0"/>
              <a:t>NG TO LABORATORY EMERGENC</a:t>
            </a:r>
            <a:r>
              <a:rPr lang="tr-TR" i="1" dirty="0"/>
              <a:t>I</a:t>
            </a:r>
            <a:r>
              <a:rPr lang="en-US" i="1" dirty="0"/>
              <a:t>ES</a:t>
            </a:r>
            <a:endParaRPr lang="tr-TR" i="1" dirty="0"/>
          </a:p>
        </p:txBody>
      </p:sp>
      <p:sp>
        <p:nvSpPr>
          <p:cNvPr id="3" name="İçerik Yer Tutucusu 2"/>
          <p:cNvSpPr>
            <a:spLocks noGrp="1"/>
          </p:cNvSpPr>
          <p:nvPr>
            <p:ph idx="1"/>
          </p:nvPr>
        </p:nvSpPr>
        <p:spPr/>
        <p:txBody>
          <a:bodyPr>
            <a:normAutofit/>
          </a:bodyPr>
          <a:lstStyle/>
          <a:p>
            <a:pPr algn="ctr"/>
            <a:endParaRPr lang="tr-TR" b="1" dirty="0"/>
          </a:p>
          <a:p>
            <a:pPr algn="ctr"/>
            <a:r>
              <a:rPr lang="en-US" b="1" dirty="0"/>
              <a:t>‘‘Fight or Flight?’’ When You Need to Leave the Lab</a:t>
            </a:r>
            <a:endParaRPr lang="tr-TR" b="1" dirty="0"/>
          </a:p>
          <a:p>
            <a:pPr>
              <a:buFont typeface="Wingdings" panose="05000000000000000000" pitchFamily="2" charset="2"/>
              <a:buChar char="Ø"/>
            </a:pPr>
            <a:r>
              <a:rPr lang="en-US" dirty="0"/>
              <a:t>What if the emergency is closer to you?</a:t>
            </a:r>
            <a:endParaRPr lang="tr-TR" dirty="0"/>
          </a:p>
          <a:p>
            <a:pPr lvl="1">
              <a:buFont typeface="Courier New" panose="02070309020205020404" pitchFamily="49" charset="0"/>
              <a:buChar char="o"/>
            </a:pPr>
            <a:r>
              <a:rPr lang="en-US" sz="2100" dirty="0"/>
              <a:t>First, you should loudly call or shout to everyone in the vicinity that there is an emergency. The next choice that you have to make in any emergency is to either try to deal with the emergency or simply to leave the area or building (while being sure that someone in charge knows about the problem). </a:t>
            </a:r>
            <a:r>
              <a:rPr lang="en-US" sz="2100" dirty="0">
                <a:solidFill>
                  <a:srgbClr val="FF0000"/>
                </a:solidFill>
              </a:rPr>
              <a:t>Don’t put yourself at unnecessary risk</a:t>
            </a:r>
            <a:r>
              <a:rPr lang="en-US" sz="2100" dirty="0"/>
              <a:t>. </a:t>
            </a:r>
            <a:r>
              <a:rPr lang="tr-TR" dirty="0"/>
              <a:t>	</a:t>
            </a:r>
          </a:p>
          <a:p>
            <a:pPr>
              <a:buFont typeface="Wingdings" panose="05000000000000000000" pitchFamily="2" charset="2"/>
              <a:buChar char="Ø"/>
            </a:pPr>
            <a:r>
              <a:rPr lang="en-US" dirty="0"/>
              <a:t>Professional emergency responders, such as firefighters, </a:t>
            </a:r>
            <a:r>
              <a:rPr lang="en-US" dirty="0" err="1"/>
              <a:t>hav</a:t>
            </a:r>
            <a:r>
              <a:rPr lang="tr-TR" dirty="0"/>
              <a:t>e a </a:t>
            </a:r>
            <a:r>
              <a:rPr lang="tr-TR" dirty="0" err="1"/>
              <a:t>clear</a:t>
            </a:r>
            <a:r>
              <a:rPr lang="tr-TR" dirty="0"/>
              <a:t> p</a:t>
            </a:r>
            <a:r>
              <a:rPr lang="en-US" dirty="0" err="1"/>
              <a:t>riority</a:t>
            </a:r>
            <a:r>
              <a:rPr lang="en-US" dirty="0"/>
              <a:t> of objectives when faced with hazardous situations:</a:t>
            </a:r>
            <a:endParaRPr lang="tr-TR" dirty="0"/>
          </a:p>
          <a:p>
            <a:pPr marL="749808" lvl="1" indent="-457200">
              <a:buFont typeface="+mj-lt"/>
              <a:buAutoNum type="arabicParenR"/>
            </a:pPr>
            <a:r>
              <a:rPr lang="tr-TR" dirty="0"/>
              <a:t>Life </a:t>
            </a:r>
            <a:r>
              <a:rPr lang="tr-TR" dirty="0" err="1"/>
              <a:t>safety</a:t>
            </a:r>
            <a:r>
              <a:rPr lang="tr-TR" dirty="0"/>
              <a:t>.</a:t>
            </a:r>
          </a:p>
          <a:p>
            <a:pPr marL="749808" lvl="1" indent="-457200">
              <a:buFont typeface="+mj-lt"/>
              <a:buAutoNum type="arabicParenR"/>
            </a:pPr>
            <a:r>
              <a:rPr lang="tr-TR" dirty="0"/>
              <a:t>Minimize </a:t>
            </a:r>
            <a:r>
              <a:rPr lang="tr-TR" dirty="0" err="1"/>
              <a:t>property</a:t>
            </a:r>
            <a:r>
              <a:rPr lang="tr-TR" dirty="0"/>
              <a:t> </a:t>
            </a:r>
            <a:r>
              <a:rPr lang="tr-TR" dirty="0" err="1"/>
              <a:t>loss</a:t>
            </a:r>
            <a:r>
              <a:rPr lang="tr-TR" dirty="0"/>
              <a:t>.</a:t>
            </a:r>
          </a:p>
          <a:p>
            <a:endParaRPr lang="tr-TR" dirty="0"/>
          </a:p>
        </p:txBody>
      </p:sp>
      <p:sp>
        <p:nvSpPr>
          <p:cNvPr id="4" name="Slayt Numarası Yer Tutucusu 3"/>
          <p:cNvSpPr>
            <a:spLocks noGrp="1"/>
          </p:cNvSpPr>
          <p:nvPr>
            <p:ph type="sldNum" sz="quarter" idx="12"/>
          </p:nvPr>
        </p:nvSpPr>
        <p:spPr/>
        <p:txBody>
          <a:bodyPr/>
          <a:lstStyle/>
          <a:p>
            <a:fld id="{762C7B95-36F1-431C-9711-374047413C1E}" type="slidenum">
              <a:rPr lang="en-US" smtClean="0"/>
              <a:t>21</a:t>
            </a:fld>
            <a:endParaRPr lang="en-US"/>
          </a:p>
        </p:txBody>
      </p:sp>
    </p:spTree>
    <p:extLst>
      <p:ext uri="{BB962C8B-B14F-4D97-AF65-F5344CB8AC3E}">
        <p14:creationId xmlns:p14="http://schemas.microsoft.com/office/powerpoint/2010/main" val="329788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wipe(down)">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en-US" i="1" dirty="0"/>
              <a:t>RESPOND</a:t>
            </a:r>
            <a:r>
              <a:rPr lang="tr-TR" i="1" dirty="0"/>
              <a:t>I</a:t>
            </a:r>
            <a:r>
              <a:rPr lang="en-US" i="1" dirty="0"/>
              <a:t>NG TO LABORATORY EMERGENC</a:t>
            </a:r>
            <a:r>
              <a:rPr lang="tr-TR" i="1" dirty="0"/>
              <a:t>I</a:t>
            </a:r>
            <a:r>
              <a:rPr lang="en-US" i="1" dirty="0"/>
              <a:t>ES</a:t>
            </a:r>
            <a:endParaRPr lang="tr-TR" i="1" dirty="0"/>
          </a:p>
        </p:txBody>
      </p:sp>
      <p:sp>
        <p:nvSpPr>
          <p:cNvPr id="3" name="İçerik Yer Tutucusu 2"/>
          <p:cNvSpPr>
            <a:spLocks noGrp="1"/>
          </p:cNvSpPr>
          <p:nvPr>
            <p:ph idx="1"/>
          </p:nvPr>
        </p:nvSpPr>
        <p:spPr/>
        <p:txBody>
          <a:bodyPr>
            <a:normAutofit lnSpcReduction="10000"/>
          </a:bodyPr>
          <a:lstStyle/>
          <a:p>
            <a:pPr algn="ctr"/>
            <a:endParaRPr lang="tr-TR" b="1" dirty="0"/>
          </a:p>
          <a:p>
            <a:pPr algn="ctr"/>
            <a:r>
              <a:rPr lang="en-US" b="1" dirty="0"/>
              <a:t>‘‘Fight or Flight?’’ When You Need to Leave the Lab</a:t>
            </a:r>
            <a:endParaRPr lang="tr-TR" b="1" dirty="0"/>
          </a:p>
          <a:p>
            <a:pPr>
              <a:buFont typeface="Wingdings" panose="05000000000000000000" pitchFamily="2" charset="2"/>
              <a:buChar char="Ø"/>
            </a:pPr>
            <a:r>
              <a:rPr lang="en-US" dirty="0"/>
              <a:t>Firefighters make careful judgments about their own safety as they try to rescue others and/or minimize property loss. The 21st century motto in the United States fire service is: “Everybody goes home.” No one should ever die trying to save a building; this is not good risk-reward analysis. </a:t>
            </a:r>
            <a:endParaRPr lang="tr-TR" dirty="0"/>
          </a:p>
          <a:p>
            <a:pPr>
              <a:buFont typeface="Wingdings" panose="05000000000000000000" pitchFamily="2" charset="2"/>
              <a:buChar char="Ø"/>
            </a:pPr>
            <a:r>
              <a:rPr lang="en-US" dirty="0"/>
              <a:t>The firefighters’ priorities should be your priorities, too. </a:t>
            </a:r>
            <a:endParaRPr lang="tr-TR" dirty="0"/>
          </a:p>
          <a:p>
            <a:pPr>
              <a:buFont typeface="Wingdings" panose="05000000000000000000" pitchFamily="2" charset="2"/>
              <a:buChar char="Ø"/>
            </a:pPr>
            <a:r>
              <a:rPr lang="en-US" dirty="0"/>
              <a:t>If you have any concerns about your own safety and/or the safety of others, the first and best response is to leave the area. In doing so, you should alert others in the same lab, or nearby labs, of the emergency. </a:t>
            </a:r>
            <a:r>
              <a:rPr lang="en-US" i="1" dirty="0"/>
              <a:t>As a student, you should also alert a teaching assistant or instructor about the emergency. These individuals may have more safety training and ultimately are more responsible for the lab and lab incidents than you are (as a student).</a:t>
            </a:r>
            <a:endParaRPr lang="tr-TR" i="1" dirty="0"/>
          </a:p>
        </p:txBody>
      </p:sp>
      <p:sp>
        <p:nvSpPr>
          <p:cNvPr id="4" name="Slayt Numarası Yer Tutucusu 3"/>
          <p:cNvSpPr>
            <a:spLocks noGrp="1"/>
          </p:cNvSpPr>
          <p:nvPr>
            <p:ph type="sldNum" sz="quarter" idx="12"/>
          </p:nvPr>
        </p:nvSpPr>
        <p:spPr/>
        <p:txBody>
          <a:bodyPr/>
          <a:lstStyle/>
          <a:p>
            <a:fld id="{762C7B95-36F1-431C-9711-374047413C1E}" type="slidenum">
              <a:rPr lang="en-US" smtClean="0"/>
              <a:t>22</a:t>
            </a:fld>
            <a:endParaRPr lang="en-US"/>
          </a:p>
        </p:txBody>
      </p:sp>
    </p:spTree>
    <p:extLst>
      <p:ext uri="{BB962C8B-B14F-4D97-AF65-F5344CB8AC3E}">
        <p14:creationId xmlns:p14="http://schemas.microsoft.com/office/powerpoint/2010/main" val="10210018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en-US" i="1" dirty="0"/>
              <a:t>RESPOND</a:t>
            </a:r>
            <a:r>
              <a:rPr lang="tr-TR" i="1" dirty="0"/>
              <a:t>I</a:t>
            </a:r>
            <a:r>
              <a:rPr lang="en-US" i="1" dirty="0"/>
              <a:t>NG TO LABORATORY EMERGENC</a:t>
            </a:r>
            <a:r>
              <a:rPr lang="tr-TR" i="1" dirty="0"/>
              <a:t>I</a:t>
            </a:r>
            <a:r>
              <a:rPr lang="en-US" i="1" dirty="0"/>
              <a:t>ES</a:t>
            </a:r>
            <a:endParaRPr lang="tr-TR" i="1" dirty="0"/>
          </a:p>
        </p:txBody>
      </p:sp>
      <p:sp>
        <p:nvSpPr>
          <p:cNvPr id="3" name="İçerik Yer Tutucusu 2"/>
          <p:cNvSpPr>
            <a:spLocks noGrp="1"/>
          </p:cNvSpPr>
          <p:nvPr>
            <p:ph idx="1"/>
          </p:nvPr>
        </p:nvSpPr>
        <p:spPr/>
        <p:txBody>
          <a:bodyPr>
            <a:normAutofit/>
          </a:bodyPr>
          <a:lstStyle/>
          <a:p>
            <a:pPr algn="ctr"/>
            <a:endParaRPr lang="tr-TR" b="1" dirty="0"/>
          </a:p>
          <a:p>
            <a:pPr algn="ctr"/>
            <a:r>
              <a:rPr lang="en-US" b="1" dirty="0"/>
              <a:t>‘‘Fight or Flight?’’ When You Need to Leave the Lab</a:t>
            </a:r>
            <a:endParaRPr lang="tr-TR" b="1" dirty="0"/>
          </a:p>
          <a:p>
            <a:pPr>
              <a:buFont typeface="Wingdings" panose="05000000000000000000" pitchFamily="2" charset="2"/>
              <a:buChar char="Ø"/>
            </a:pPr>
            <a:r>
              <a:rPr lang="en-US" dirty="0"/>
              <a:t>Depending on the size of the emergency, you may also wish to consider pulling a fire alarm since this will effect an evacuation of the building. </a:t>
            </a:r>
            <a:endParaRPr lang="tr-TR" dirty="0"/>
          </a:p>
          <a:p>
            <a:pPr>
              <a:buFont typeface="Wingdings" panose="05000000000000000000" pitchFamily="2" charset="2"/>
              <a:buChar char="Ø"/>
            </a:pPr>
            <a:r>
              <a:rPr lang="en-US" dirty="0"/>
              <a:t>Fire alarm stations are almost always located near exterior exit doors or stairwell doors. </a:t>
            </a:r>
            <a:endParaRPr lang="tr-TR" dirty="0"/>
          </a:p>
          <a:p>
            <a:pPr>
              <a:buFont typeface="Wingdings" panose="05000000000000000000" pitchFamily="2" charset="2"/>
              <a:buChar char="Ø"/>
            </a:pPr>
            <a:r>
              <a:rPr lang="en-US" dirty="0"/>
              <a:t>Pulling a fire alarm to evacuate a building in the event of a significant chemical spill that presents a health hazard to building occupants is a reasonable action, even if there is not a fire</a:t>
            </a:r>
            <a:r>
              <a:rPr lang="tr-TR" dirty="0"/>
              <a:t>.</a:t>
            </a:r>
          </a:p>
        </p:txBody>
      </p:sp>
      <p:sp>
        <p:nvSpPr>
          <p:cNvPr id="4" name="Slayt Numarası Yer Tutucusu 3"/>
          <p:cNvSpPr>
            <a:spLocks noGrp="1"/>
          </p:cNvSpPr>
          <p:nvPr>
            <p:ph type="sldNum" sz="quarter" idx="12"/>
          </p:nvPr>
        </p:nvSpPr>
        <p:spPr/>
        <p:txBody>
          <a:bodyPr/>
          <a:lstStyle/>
          <a:p>
            <a:fld id="{762C7B95-36F1-431C-9711-374047413C1E}" type="slidenum">
              <a:rPr lang="en-US" smtClean="0"/>
              <a:t>23</a:t>
            </a:fld>
            <a:endParaRPr lang="en-US"/>
          </a:p>
        </p:txBody>
      </p:sp>
    </p:spTree>
    <p:extLst>
      <p:ext uri="{BB962C8B-B14F-4D97-AF65-F5344CB8AC3E}">
        <p14:creationId xmlns:p14="http://schemas.microsoft.com/office/powerpoint/2010/main" val="17673463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en-US" i="1" dirty="0"/>
              <a:t>RESPOND</a:t>
            </a:r>
            <a:r>
              <a:rPr lang="tr-TR" i="1" dirty="0"/>
              <a:t>I</a:t>
            </a:r>
            <a:r>
              <a:rPr lang="en-US" i="1" dirty="0"/>
              <a:t>NG TO LABORATORY EMERGENC</a:t>
            </a:r>
            <a:r>
              <a:rPr lang="tr-TR" i="1" dirty="0"/>
              <a:t>I</a:t>
            </a:r>
            <a:r>
              <a:rPr lang="en-US" i="1" dirty="0"/>
              <a:t>ES</a:t>
            </a:r>
            <a:endParaRPr lang="tr-TR" i="1" dirty="0"/>
          </a:p>
        </p:txBody>
      </p:sp>
      <p:sp>
        <p:nvSpPr>
          <p:cNvPr id="3" name="İçerik Yer Tutucusu 2"/>
          <p:cNvSpPr>
            <a:spLocks noGrp="1"/>
          </p:cNvSpPr>
          <p:nvPr>
            <p:ph idx="1"/>
          </p:nvPr>
        </p:nvSpPr>
        <p:spPr/>
        <p:txBody>
          <a:bodyPr>
            <a:normAutofit/>
          </a:bodyPr>
          <a:lstStyle/>
          <a:p>
            <a:pPr algn="ctr"/>
            <a:endParaRPr lang="tr-TR" b="1" dirty="0"/>
          </a:p>
          <a:p>
            <a:pPr algn="ctr"/>
            <a:r>
              <a:rPr lang="en-US" b="1" dirty="0"/>
              <a:t>‘‘Fight or Flight?’’ When You Need to Leave the Lab</a:t>
            </a:r>
            <a:endParaRPr lang="tr-TR" b="1" dirty="0"/>
          </a:p>
          <a:p>
            <a:pPr>
              <a:buFont typeface="Wingdings" panose="05000000000000000000" pitchFamily="2" charset="2"/>
              <a:buChar char="Ø"/>
            </a:pPr>
            <a:r>
              <a:rPr lang="en-US" dirty="0"/>
              <a:t>In order to leave a building you must know where the exits are! </a:t>
            </a:r>
            <a:endParaRPr lang="tr-TR" dirty="0"/>
          </a:p>
          <a:p>
            <a:pPr>
              <a:buFont typeface="Wingdings" panose="05000000000000000000" pitchFamily="2" charset="2"/>
              <a:buChar char="Ø"/>
            </a:pPr>
            <a:r>
              <a:rPr lang="en-US" dirty="0"/>
              <a:t>Fire codes require that exit signs be clearly marked so finding an exit should be easy. </a:t>
            </a:r>
            <a:endParaRPr lang="tr-TR" dirty="0"/>
          </a:p>
          <a:p>
            <a:pPr>
              <a:buFont typeface="Wingdings" panose="05000000000000000000" pitchFamily="2" charset="2"/>
              <a:buChar char="Ø"/>
            </a:pPr>
            <a:r>
              <a:rPr lang="en-US" dirty="0"/>
              <a:t>Exit signs are typically located well above eye level near exit doors and stairwells, but it is possible, under heavy fire conditions, that smoke will obscure these signs. </a:t>
            </a:r>
            <a:endParaRPr lang="tr-TR" dirty="0"/>
          </a:p>
          <a:p>
            <a:pPr>
              <a:buFont typeface="Wingdings" panose="05000000000000000000" pitchFamily="2" charset="2"/>
              <a:buChar char="Ø"/>
            </a:pPr>
            <a:r>
              <a:rPr lang="en-US" dirty="0"/>
              <a:t>This discussion assumes that you are making a choice to leave the building far sooner than when “heavy smoke conditions” develop.</a:t>
            </a:r>
            <a:endParaRPr lang="tr-TR" dirty="0"/>
          </a:p>
        </p:txBody>
      </p:sp>
      <p:sp>
        <p:nvSpPr>
          <p:cNvPr id="4" name="Slayt Numarası Yer Tutucusu 3"/>
          <p:cNvSpPr>
            <a:spLocks noGrp="1"/>
          </p:cNvSpPr>
          <p:nvPr>
            <p:ph type="sldNum" sz="quarter" idx="12"/>
          </p:nvPr>
        </p:nvSpPr>
        <p:spPr/>
        <p:txBody>
          <a:bodyPr/>
          <a:lstStyle/>
          <a:p>
            <a:fld id="{762C7B95-36F1-431C-9711-374047413C1E}" type="slidenum">
              <a:rPr lang="en-US" smtClean="0"/>
              <a:t>24</a:t>
            </a:fld>
            <a:endParaRPr lang="en-US"/>
          </a:p>
        </p:txBody>
      </p:sp>
    </p:spTree>
    <p:extLst>
      <p:ext uri="{BB962C8B-B14F-4D97-AF65-F5344CB8AC3E}">
        <p14:creationId xmlns:p14="http://schemas.microsoft.com/office/powerpoint/2010/main" val="41863903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en-US" i="1" dirty="0"/>
              <a:t>RESPOND</a:t>
            </a:r>
            <a:r>
              <a:rPr lang="tr-TR" i="1" dirty="0"/>
              <a:t>I</a:t>
            </a:r>
            <a:r>
              <a:rPr lang="en-US" i="1" dirty="0"/>
              <a:t>NG TO LABORATORY EMERGENC</a:t>
            </a:r>
            <a:r>
              <a:rPr lang="tr-TR" i="1" dirty="0"/>
              <a:t>I</a:t>
            </a:r>
            <a:r>
              <a:rPr lang="en-US" i="1" dirty="0"/>
              <a:t>ES</a:t>
            </a:r>
            <a:endParaRPr lang="tr-TR" i="1" dirty="0"/>
          </a:p>
        </p:txBody>
      </p:sp>
      <p:sp>
        <p:nvSpPr>
          <p:cNvPr id="3" name="İçerik Yer Tutucusu 2"/>
          <p:cNvSpPr>
            <a:spLocks noGrp="1"/>
          </p:cNvSpPr>
          <p:nvPr>
            <p:ph idx="1"/>
          </p:nvPr>
        </p:nvSpPr>
        <p:spPr/>
        <p:txBody>
          <a:bodyPr>
            <a:normAutofit lnSpcReduction="10000"/>
          </a:bodyPr>
          <a:lstStyle/>
          <a:p>
            <a:pPr algn="ctr"/>
            <a:r>
              <a:rPr lang="en-US" b="1" dirty="0"/>
              <a:t>‘‘Fight or Flight?’’ When You Need to Leave the Lab</a:t>
            </a:r>
            <a:endParaRPr lang="tr-TR" b="1" dirty="0"/>
          </a:p>
          <a:p>
            <a:pPr>
              <a:buFont typeface="Wingdings" panose="05000000000000000000" pitchFamily="2" charset="2"/>
              <a:buChar char="Ø"/>
            </a:pPr>
            <a:r>
              <a:rPr lang="en-US" dirty="0"/>
              <a:t>Knowing where exits are located is a good personal safe practice, not only for the laboratory, but for other places you go, such as your dormitory, the theater, shopping malls, a hotel, a restaurant, or a place of business. </a:t>
            </a:r>
            <a:endParaRPr lang="tr-TR" dirty="0"/>
          </a:p>
          <a:p>
            <a:pPr>
              <a:buFont typeface="Wingdings" panose="05000000000000000000" pitchFamily="2" charset="2"/>
              <a:buChar char="Ø"/>
            </a:pPr>
            <a:r>
              <a:rPr lang="en-US" dirty="0"/>
              <a:t>Take notice of these when you enter a building. </a:t>
            </a:r>
            <a:endParaRPr lang="tr-TR" dirty="0"/>
          </a:p>
          <a:p>
            <a:pPr>
              <a:buFont typeface="Wingdings" panose="05000000000000000000" pitchFamily="2" charset="2"/>
              <a:buChar char="Ø"/>
            </a:pPr>
            <a:r>
              <a:rPr lang="en-US" dirty="0"/>
              <a:t>When staying in a hotel with a long corridor of rooms, count the number of doors between your room and the exit so you can find the exit when crawling in heavy smoke!</a:t>
            </a:r>
            <a:endParaRPr lang="tr-TR" dirty="0"/>
          </a:p>
          <a:p>
            <a:pPr>
              <a:buFont typeface="Wingdings" panose="05000000000000000000" pitchFamily="2" charset="2"/>
              <a:buChar char="Ø"/>
            </a:pPr>
            <a:r>
              <a:rPr lang="en-US" dirty="0"/>
              <a:t>Perhaps surprisingly, humans tend to leave a building or room by the same door that they entered, even if that is not the closest exit! </a:t>
            </a:r>
            <a:endParaRPr lang="tr-TR" dirty="0"/>
          </a:p>
          <a:p>
            <a:pPr>
              <a:buFont typeface="Wingdings" panose="05000000000000000000" pitchFamily="2" charset="2"/>
              <a:buChar char="Ø"/>
            </a:pPr>
            <a:r>
              <a:rPr lang="en-US" dirty="0"/>
              <a:t>Modern laboratories are required to have at least two exits; when you first enter a lab you should take note of the location of the “other” exit since it may be the preferred route in an emergency.</a:t>
            </a:r>
            <a:endParaRPr lang="tr-TR" dirty="0"/>
          </a:p>
        </p:txBody>
      </p:sp>
      <p:sp>
        <p:nvSpPr>
          <p:cNvPr id="4" name="Slayt Numarası Yer Tutucusu 3"/>
          <p:cNvSpPr>
            <a:spLocks noGrp="1"/>
          </p:cNvSpPr>
          <p:nvPr>
            <p:ph type="sldNum" sz="quarter" idx="12"/>
          </p:nvPr>
        </p:nvSpPr>
        <p:spPr/>
        <p:txBody>
          <a:bodyPr/>
          <a:lstStyle/>
          <a:p>
            <a:fld id="{762C7B95-36F1-431C-9711-374047413C1E}" type="slidenum">
              <a:rPr lang="en-US" smtClean="0"/>
              <a:t>25</a:t>
            </a:fld>
            <a:endParaRPr lang="en-US"/>
          </a:p>
        </p:txBody>
      </p:sp>
    </p:spTree>
    <p:extLst>
      <p:ext uri="{BB962C8B-B14F-4D97-AF65-F5344CB8AC3E}">
        <p14:creationId xmlns:p14="http://schemas.microsoft.com/office/powerpoint/2010/main" val="36471001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en-US" i="1" dirty="0"/>
              <a:t>RESPOND</a:t>
            </a:r>
            <a:r>
              <a:rPr lang="tr-TR" i="1" dirty="0"/>
              <a:t>I</a:t>
            </a:r>
            <a:r>
              <a:rPr lang="en-US" i="1" dirty="0"/>
              <a:t>NG TO LABORATORY EMERGENC</a:t>
            </a:r>
            <a:r>
              <a:rPr lang="tr-TR" i="1" dirty="0"/>
              <a:t>I</a:t>
            </a:r>
            <a:r>
              <a:rPr lang="en-US" i="1" dirty="0"/>
              <a:t>ES</a:t>
            </a:r>
            <a:endParaRPr lang="tr-TR" i="1" dirty="0"/>
          </a:p>
        </p:txBody>
      </p:sp>
      <p:sp>
        <p:nvSpPr>
          <p:cNvPr id="3" name="İçerik Yer Tutucusu 2"/>
          <p:cNvSpPr>
            <a:spLocks noGrp="1"/>
          </p:cNvSpPr>
          <p:nvPr>
            <p:ph idx="1"/>
          </p:nvPr>
        </p:nvSpPr>
        <p:spPr/>
        <p:txBody>
          <a:bodyPr>
            <a:normAutofit/>
          </a:bodyPr>
          <a:lstStyle/>
          <a:p>
            <a:pPr algn="ctr"/>
            <a:r>
              <a:rPr lang="en-US" b="1" dirty="0"/>
              <a:t>‘‘Fight or Flight?’’ When You Need to Leave the Lab</a:t>
            </a:r>
            <a:endParaRPr lang="tr-TR" b="1" dirty="0"/>
          </a:p>
          <a:p>
            <a:pPr>
              <a:buFont typeface="Wingdings" panose="05000000000000000000" pitchFamily="2" charset="2"/>
              <a:buChar char="Ø"/>
            </a:pPr>
            <a:r>
              <a:rPr lang="en-US" dirty="0"/>
              <a:t>Call 110 and 112</a:t>
            </a:r>
            <a:r>
              <a:rPr lang="tr-TR" dirty="0"/>
              <a:t> </a:t>
            </a:r>
            <a:r>
              <a:rPr lang="en-US" dirty="0"/>
              <a:t>(if necessary)</a:t>
            </a:r>
            <a:r>
              <a:rPr lang="tr-TR" dirty="0"/>
              <a:t> - </a:t>
            </a:r>
            <a:r>
              <a:rPr lang="en-US" dirty="0"/>
              <a:t>Do not assume that pulling a fire alarm</a:t>
            </a:r>
            <a:r>
              <a:rPr lang="tr-TR" dirty="0"/>
              <a:t> </a:t>
            </a:r>
            <a:r>
              <a:rPr lang="en-US" dirty="0"/>
              <a:t>notifies the fire department; sometimes it does and sometimes it doesn’t</a:t>
            </a:r>
            <a:r>
              <a:rPr lang="tr-TR" dirty="0"/>
              <a:t> </a:t>
            </a:r>
            <a:r>
              <a:rPr lang="en-US" dirty="0"/>
              <a:t>depending on how the system is designed.</a:t>
            </a:r>
            <a:endParaRPr lang="tr-TR" dirty="0"/>
          </a:p>
          <a:p>
            <a:pPr>
              <a:buFont typeface="Wingdings" panose="05000000000000000000" pitchFamily="2" charset="2"/>
              <a:buChar char="Ø"/>
            </a:pPr>
            <a:r>
              <a:rPr lang="en-US" dirty="0"/>
              <a:t>You should not reenter a building after an evacuation until specifically instructed to do so by emergency personnel.</a:t>
            </a:r>
            <a:endParaRPr lang="tr-TR" dirty="0"/>
          </a:p>
          <a:p>
            <a:pPr>
              <a:buFont typeface="Wingdings" panose="05000000000000000000" pitchFamily="2" charset="2"/>
              <a:buChar char="Ø"/>
            </a:pPr>
            <a:r>
              <a:rPr lang="tr-TR" dirty="0"/>
              <a:t>Y</a:t>
            </a:r>
            <a:r>
              <a:rPr lang="en-US" dirty="0"/>
              <a:t>our primary responsibility is your own safety and you should not attempt to fight fires that are too big or that you have not been trained to fight. Nor should you try to clean up chemical spills unless you can so this safely and appropriately. Your instructor will help you determine what is a reasonable, and an unreasonable, response. </a:t>
            </a:r>
            <a:endParaRPr lang="tr-TR" dirty="0"/>
          </a:p>
        </p:txBody>
      </p:sp>
      <p:sp>
        <p:nvSpPr>
          <p:cNvPr id="4" name="Slayt Numarası Yer Tutucusu 3"/>
          <p:cNvSpPr>
            <a:spLocks noGrp="1"/>
          </p:cNvSpPr>
          <p:nvPr>
            <p:ph type="sldNum" sz="quarter" idx="12"/>
          </p:nvPr>
        </p:nvSpPr>
        <p:spPr/>
        <p:txBody>
          <a:bodyPr/>
          <a:lstStyle/>
          <a:p>
            <a:fld id="{762C7B95-36F1-431C-9711-374047413C1E}" type="slidenum">
              <a:rPr lang="en-US" smtClean="0"/>
              <a:t>26</a:t>
            </a:fld>
            <a:endParaRPr lang="en-US"/>
          </a:p>
        </p:txBody>
      </p:sp>
    </p:spTree>
    <p:extLst>
      <p:ext uri="{BB962C8B-B14F-4D97-AF65-F5344CB8AC3E}">
        <p14:creationId xmlns:p14="http://schemas.microsoft.com/office/powerpoint/2010/main" val="39730329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en-US" i="1" dirty="0"/>
              <a:t>RESPOND</a:t>
            </a:r>
            <a:r>
              <a:rPr lang="tr-TR" i="1" dirty="0"/>
              <a:t>I</a:t>
            </a:r>
            <a:r>
              <a:rPr lang="en-US" i="1" dirty="0"/>
              <a:t>NG TO LABORATORY EMERGENC</a:t>
            </a:r>
            <a:r>
              <a:rPr lang="tr-TR" i="1" dirty="0"/>
              <a:t>I</a:t>
            </a:r>
            <a:r>
              <a:rPr lang="en-US" i="1" dirty="0"/>
              <a:t>ES</a:t>
            </a:r>
            <a:endParaRPr lang="tr-TR" i="1" dirty="0"/>
          </a:p>
        </p:txBody>
      </p:sp>
      <p:sp>
        <p:nvSpPr>
          <p:cNvPr id="3" name="İçerik Yer Tutucusu 2"/>
          <p:cNvSpPr>
            <a:spLocks noGrp="1"/>
          </p:cNvSpPr>
          <p:nvPr>
            <p:ph idx="1"/>
          </p:nvPr>
        </p:nvSpPr>
        <p:spPr/>
        <p:txBody>
          <a:bodyPr/>
          <a:lstStyle/>
          <a:p>
            <a:pPr algn="ctr"/>
            <a:r>
              <a:rPr lang="tr-TR" b="1" dirty="0" err="1"/>
              <a:t>Nonlaboratory-Related</a:t>
            </a:r>
            <a:r>
              <a:rPr lang="tr-TR" b="1" dirty="0"/>
              <a:t> </a:t>
            </a:r>
            <a:r>
              <a:rPr lang="tr-TR" b="1" dirty="0" err="1"/>
              <a:t>Emergencies</a:t>
            </a:r>
            <a:endParaRPr lang="tr-TR" b="1" dirty="0"/>
          </a:p>
          <a:p>
            <a:pPr>
              <a:buFont typeface="Wingdings" panose="05000000000000000000" pitchFamily="2" charset="2"/>
              <a:buChar char="Ø"/>
            </a:pPr>
            <a:r>
              <a:rPr lang="en-US" dirty="0"/>
              <a:t>There may be emergencies that require you to seek shelter rather than evacuating. </a:t>
            </a:r>
            <a:endParaRPr lang="tr-TR" dirty="0"/>
          </a:p>
          <a:p>
            <a:pPr>
              <a:buFont typeface="Wingdings" panose="05000000000000000000" pitchFamily="2" charset="2"/>
              <a:buChar char="Ø"/>
            </a:pPr>
            <a:r>
              <a:rPr lang="en-US" dirty="0"/>
              <a:t>These emergencies could be storms, tornadoes, or police emergencies. </a:t>
            </a:r>
            <a:endParaRPr lang="tr-TR" dirty="0"/>
          </a:p>
          <a:p>
            <a:pPr>
              <a:buFont typeface="Wingdings" panose="05000000000000000000" pitchFamily="2" charset="2"/>
              <a:buChar char="Ø"/>
            </a:pPr>
            <a:r>
              <a:rPr lang="en-US" dirty="0"/>
              <a:t>Usually there are designated places known as “shelter</a:t>
            </a:r>
            <a:r>
              <a:rPr lang="tr-TR" dirty="0"/>
              <a:t>-</a:t>
            </a:r>
            <a:r>
              <a:rPr lang="en-US" dirty="0"/>
              <a:t>in-place” locations within buildings and these are the safest locations for people to gather during these emergencies. </a:t>
            </a:r>
            <a:endParaRPr lang="tr-TR" dirty="0"/>
          </a:p>
          <a:p>
            <a:pPr>
              <a:buFont typeface="Wingdings" panose="05000000000000000000" pitchFamily="2" charset="2"/>
              <a:buChar char="Ø"/>
            </a:pPr>
            <a:r>
              <a:rPr lang="en-US" dirty="0"/>
              <a:t>These locations may be interior hallways, stairwells, closets, or other interior rooms without windows but with adequate architectural support for shelter. </a:t>
            </a:r>
            <a:endParaRPr lang="tr-TR" dirty="0"/>
          </a:p>
          <a:p>
            <a:pPr>
              <a:buFont typeface="Wingdings" panose="05000000000000000000" pitchFamily="2" charset="2"/>
              <a:buChar char="Ø"/>
            </a:pPr>
            <a:r>
              <a:rPr lang="en-US" dirty="0"/>
              <a:t>Always avoid windows or glass doors that may be shattered and become flying shrapnel that could seriously injury you or others. It is best to learn about shelter-in-place locations before emergencies take place</a:t>
            </a:r>
            <a:r>
              <a:rPr lang="tr-TR" dirty="0"/>
              <a:t>.</a:t>
            </a:r>
          </a:p>
        </p:txBody>
      </p:sp>
      <p:sp>
        <p:nvSpPr>
          <p:cNvPr id="4" name="Slayt Numarası Yer Tutucusu 3"/>
          <p:cNvSpPr>
            <a:spLocks noGrp="1"/>
          </p:cNvSpPr>
          <p:nvPr>
            <p:ph type="sldNum" sz="quarter" idx="12"/>
          </p:nvPr>
        </p:nvSpPr>
        <p:spPr/>
        <p:txBody>
          <a:bodyPr/>
          <a:lstStyle/>
          <a:p>
            <a:fld id="{762C7B95-36F1-431C-9711-374047413C1E}" type="slidenum">
              <a:rPr lang="en-US" smtClean="0"/>
              <a:t>27</a:t>
            </a:fld>
            <a:endParaRPr lang="en-US"/>
          </a:p>
        </p:txBody>
      </p:sp>
    </p:spTree>
    <p:extLst>
      <p:ext uri="{BB962C8B-B14F-4D97-AF65-F5344CB8AC3E}">
        <p14:creationId xmlns:p14="http://schemas.microsoft.com/office/powerpoint/2010/main" val="31114130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en-US" i="1" dirty="0"/>
              <a:t>RESPOND</a:t>
            </a:r>
            <a:r>
              <a:rPr lang="tr-TR" i="1" dirty="0"/>
              <a:t>I</a:t>
            </a:r>
            <a:r>
              <a:rPr lang="en-US" i="1" dirty="0"/>
              <a:t>NG TO LABORATORY EMERGENC</a:t>
            </a:r>
            <a:r>
              <a:rPr lang="tr-TR" i="1" dirty="0"/>
              <a:t>I</a:t>
            </a:r>
            <a:r>
              <a:rPr lang="en-US" i="1" dirty="0"/>
              <a:t>ES</a:t>
            </a:r>
            <a:endParaRPr lang="tr-TR" i="1" dirty="0"/>
          </a:p>
        </p:txBody>
      </p:sp>
      <p:sp>
        <p:nvSpPr>
          <p:cNvPr id="3" name="İçerik Yer Tutucusu 2"/>
          <p:cNvSpPr>
            <a:spLocks noGrp="1"/>
          </p:cNvSpPr>
          <p:nvPr>
            <p:ph idx="1"/>
          </p:nvPr>
        </p:nvSpPr>
        <p:spPr/>
        <p:txBody>
          <a:bodyPr/>
          <a:lstStyle/>
          <a:p>
            <a:pPr algn="ctr"/>
            <a:endParaRPr lang="tr-TR" b="1" dirty="0"/>
          </a:p>
          <a:p>
            <a:pPr algn="ctr"/>
            <a:r>
              <a:rPr lang="tr-TR" b="1" dirty="0" err="1"/>
              <a:t>Nonlaboratory-Related</a:t>
            </a:r>
            <a:r>
              <a:rPr lang="tr-TR" b="1" dirty="0"/>
              <a:t> </a:t>
            </a:r>
            <a:r>
              <a:rPr lang="tr-TR" b="1" dirty="0" err="1"/>
              <a:t>Emergencies</a:t>
            </a:r>
            <a:endParaRPr lang="tr-TR" b="1" dirty="0"/>
          </a:p>
          <a:p>
            <a:pPr>
              <a:buFont typeface="Wingdings" panose="05000000000000000000" pitchFamily="2" charset="2"/>
              <a:buChar char="Ø"/>
            </a:pPr>
            <a:r>
              <a:rPr lang="en-US" dirty="0"/>
              <a:t>In the case of a police emergency, you will need to follow the instructions of law enforcement officials. Many campuses now have elaborate protocols in place to respond to terrorist acts or other similar threats and situations. </a:t>
            </a:r>
            <a:endParaRPr lang="tr-TR" dirty="0"/>
          </a:p>
          <a:p>
            <a:pPr>
              <a:buFont typeface="Wingdings" panose="05000000000000000000" pitchFamily="2" charset="2"/>
              <a:buChar char="Ø"/>
            </a:pPr>
            <a:r>
              <a:rPr lang="en-US" dirty="0"/>
              <a:t>As in the situation with fires or spills, it is best to turn off equipment before leaving a lab if it is possible to do so safely. If electrical power is lost in a building, laboratory fume hoods will not work. Any materials in the hoods should be “capped,” if it is possible to do so safely before leaving. </a:t>
            </a:r>
            <a:endParaRPr lang="tr-TR" dirty="0"/>
          </a:p>
        </p:txBody>
      </p:sp>
      <p:sp>
        <p:nvSpPr>
          <p:cNvPr id="4" name="Slayt Numarası Yer Tutucusu 3"/>
          <p:cNvSpPr>
            <a:spLocks noGrp="1"/>
          </p:cNvSpPr>
          <p:nvPr>
            <p:ph type="sldNum" sz="quarter" idx="12"/>
          </p:nvPr>
        </p:nvSpPr>
        <p:spPr/>
        <p:txBody>
          <a:bodyPr/>
          <a:lstStyle/>
          <a:p>
            <a:fld id="{762C7B95-36F1-431C-9711-374047413C1E}" type="slidenum">
              <a:rPr lang="en-US" smtClean="0"/>
              <a:t>28</a:t>
            </a:fld>
            <a:endParaRPr lang="en-US"/>
          </a:p>
        </p:txBody>
      </p:sp>
    </p:spTree>
    <p:extLst>
      <p:ext uri="{BB962C8B-B14F-4D97-AF65-F5344CB8AC3E}">
        <p14:creationId xmlns:p14="http://schemas.microsoft.com/office/powerpoint/2010/main" val="4503136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en-US" i="1" dirty="0"/>
              <a:t>RESPOND</a:t>
            </a:r>
            <a:r>
              <a:rPr lang="tr-TR" i="1" dirty="0"/>
              <a:t>I</a:t>
            </a:r>
            <a:r>
              <a:rPr lang="en-US" i="1" dirty="0"/>
              <a:t>NG TO LABORATORY EMERGENC</a:t>
            </a:r>
            <a:r>
              <a:rPr lang="tr-TR" i="1" dirty="0"/>
              <a:t>I</a:t>
            </a:r>
            <a:r>
              <a:rPr lang="en-US" i="1" dirty="0"/>
              <a:t>ES</a:t>
            </a:r>
            <a:endParaRPr lang="tr-TR" i="1" dirty="0"/>
          </a:p>
        </p:txBody>
      </p:sp>
      <p:sp>
        <p:nvSpPr>
          <p:cNvPr id="3" name="İçerik Yer Tutucusu 2"/>
          <p:cNvSpPr>
            <a:spLocks noGrp="1"/>
          </p:cNvSpPr>
          <p:nvPr>
            <p:ph idx="1"/>
          </p:nvPr>
        </p:nvSpPr>
        <p:spPr>
          <a:xfrm>
            <a:off x="1097280" y="1845733"/>
            <a:ext cx="10058400" cy="4299885"/>
          </a:xfrm>
        </p:spPr>
        <p:txBody>
          <a:bodyPr>
            <a:normAutofit fontScale="70000" lnSpcReduction="20000"/>
          </a:bodyPr>
          <a:lstStyle/>
          <a:p>
            <a:pPr marL="0" indent="0">
              <a:buNone/>
            </a:pPr>
            <a:r>
              <a:rPr lang="tr-TR" sz="2900" b="1" dirty="0" err="1"/>
              <a:t>Summary</a:t>
            </a:r>
            <a:endParaRPr lang="tr-TR" sz="2900" b="1" dirty="0"/>
          </a:p>
          <a:p>
            <a:pPr marL="0" indent="0">
              <a:buNone/>
            </a:pPr>
            <a:r>
              <a:rPr lang="tr-TR" sz="2600" dirty="0" err="1"/>
              <a:t>In</a:t>
            </a:r>
            <a:r>
              <a:rPr lang="tr-TR" sz="2600" dirty="0"/>
              <a:t> an </a:t>
            </a:r>
            <a:r>
              <a:rPr lang="tr-TR" sz="2600" dirty="0" err="1"/>
              <a:t>emergency</a:t>
            </a:r>
            <a:r>
              <a:rPr lang="tr-TR" sz="2600" dirty="0"/>
              <a:t>:</a:t>
            </a:r>
          </a:p>
          <a:p>
            <a:pPr>
              <a:buFont typeface="Wingdings" panose="05000000000000000000" pitchFamily="2" charset="2"/>
              <a:buChar char="ü"/>
            </a:pPr>
            <a:r>
              <a:rPr lang="tr-TR" sz="2600" dirty="0" err="1"/>
              <a:t>Stay</a:t>
            </a:r>
            <a:r>
              <a:rPr lang="tr-TR" sz="2600" dirty="0"/>
              <a:t> </a:t>
            </a:r>
            <a:r>
              <a:rPr lang="tr-TR" sz="2600" dirty="0" err="1"/>
              <a:t>calm</a:t>
            </a:r>
            <a:r>
              <a:rPr lang="tr-TR" sz="2600" dirty="0"/>
              <a:t>.</a:t>
            </a:r>
          </a:p>
          <a:p>
            <a:pPr>
              <a:buFont typeface="Wingdings" panose="05000000000000000000" pitchFamily="2" charset="2"/>
              <a:buChar char="ü"/>
            </a:pPr>
            <a:r>
              <a:rPr lang="en-US" sz="2600" dirty="0"/>
              <a:t>Mitigate the emergency, if you are trained to do so and can do so safely.</a:t>
            </a:r>
            <a:endParaRPr lang="tr-TR" sz="2600" dirty="0"/>
          </a:p>
          <a:p>
            <a:pPr>
              <a:buFont typeface="Wingdings" panose="05000000000000000000" pitchFamily="2" charset="2"/>
              <a:buChar char="ü"/>
            </a:pPr>
            <a:r>
              <a:rPr lang="en-US" sz="2600" dirty="0"/>
              <a:t>Leave the area if instructed to do so, or if you think it is unsafe to remain.</a:t>
            </a:r>
            <a:endParaRPr lang="tr-TR" sz="2600" dirty="0"/>
          </a:p>
          <a:p>
            <a:pPr>
              <a:buFont typeface="Wingdings" panose="05000000000000000000" pitchFamily="2" charset="2"/>
              <a:buChar char="ü"/>
            </a:pPr>
            <a:r>
              <a:rPr lang="en-US" sz="2600" dirty="0"/>
              <a:t>Pull fire alarms to evacuate buildings, if necessary.</a:t>
            </a:r>
            <a:endParaRPr lang="tr-TR" sz="2600" dirty="0"/>
          </a:p>
          <a:p>
            <a:pPr>
              <a:buFont typeface="Wingdings" panose="05000000000000000000" pitchFamily="2" charset="2"/>
              <a:buChar char="ü"/>
            </a:pPr>
            <a:r>
              <a:rPr lang="en-US" sz="2600" dirty="0"/>
              <a:t>Call </a:t>
            </a:r>
            <a:r>
              <a:rPr lang="tr-TR" sz="2600" dirty="0"/>
              <a:t>110</a:t>
            </a:r>
            <a:r>
              <a:rPr lang="en-US" sz="2600" dirty="0"/>
              <a:t> and provide specific details about the emergency.</a:t>
            </a:r>
            <a:endParaRPr lang="tr-TR" sz="2600" dirty="0"/>
          </a:p>
          <a:p>
            <a:pPr>
              <a:buFont typeface="Wingdings" panose="05000000000000000000" pitchFamily="2" charset="2"/>
              <a:buChar char="ü"/>
            </a:pPr>
            <a:r>
              <a:rPr lang="en-US" sz="2600" dirty="0"/>
              <a:t>Know where the exits are located.</a:t>
            </a:r>
            <a:endParaRPr lang="tr-TR" sz="2600" dirty="0"/>
          </a:p>
          <a:p>
            <a:pPr>
              <a:buFont typeface="Wingdings" panose="05000000000000000000" pitchFamily="2" charset="2"/>
              <a:buChar char="ü"/>
            </a:pPr>
            <a:r>
              <a:rPr lang="en-US" sz="2600" dirty="0"/>
              <a:t>Help injured persons, if it is safe to do so.</a:t>
            </a:r>
            <a:endParaRPr lang="tr-TR" sz="2600" dirty="0"/>
          </a:p>
          <a:p>
            <a:pPr>
              <a:buFont typeface="Wingdings" panose="05000000000000000000" pitchFamily="2" charset="2"/>
              <a:buChar char="ü"/>
            </a:pPr>
            <a:r>
              <a:rPr lang="en-US" sz="2600" dirty="0"/>
              <a:t>Know where “sheltered locations” are in your building.</a:t>
            </a:r>
            <a:endParaRPr lang="tr-TR" sz="2600" dirty="0"/>
          </a:p>
          <a:p>
            <a:pPr>
              <a:buFont typeface="Wingdings" panose="05000000000000000000" pitchFamily="2" charset="2"/>
              <a:buChar char="ü"/>
            </a:pPr>
            <a:r>
              <a:rPr lang="en-US" sz="2600" dirty="0"/>
              <a:t>Have someone with specific knowledge of the emergency meet emergency responders to provide</a:t>
            </a:r>
            <a:r>
              <a:rPr lang="tr-TR" sz="2600" dirty="0"/>
              <a:t> </a:t>
            </a:r>
            <a:r>
              <a:rPr lang="en-US" sz="2600" dirty="0"/>
              <a:t>them with information they will need about the emergency.</a:t>
            </a:r>
            <a:endParaRPr lang="tr-TR" sz="2600" dirty="0"/>
          </a:p>
          <a:p>
            <a:endParaRPr lang="tr-TR" dirty="0"/>
          </a:p>
        </p:txBody>
      </p:sp>
      <p:sp>
        <p:nvSpPr>
          <p:cNvPr id="4" name="Slayt Numarası Yer Tutucusu 3"/>
          <p:cNvSpPr>
            <a:spLocks noGrp="1"/>
          </p:cNvSpPr>
          <p:nvPr>
            <p:ph type="sldNum" sz="quarter" idx="12"/>
          </p:nvPr>
        </p:nvSpPr>
        <p:spPr/>
        <p:txBody>
          <a:bodyPr/>
          <a:lstStyle/>
          <a:p>
            <a:fld id="{762C7B95-36F1-431C-9711-374047413C1E}" type="slidenum">
              <a:rPr lang="en-US" smtClean="0"/>
              <a:t>29</a:t>
            </a:fld>
            <a:endParaRPr lang="en-US"/>
          </a:p>
        </p:txBody>
      </p:sp>
    </p:spTree>
    <p:extLst>
      <p:ext uri="{BB962C8B-B14F-4D97-AF65-F5344CB8AC3E}">
        <p14:creationId xmlns:p14="http://schemas.microsoft.com/office/powerpoint/2010/main" val="3551434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en-US" i="1" dirty="0"/>
              <a:t>RETHINKING SAFETY: LEARNING FROM LAB</a:t>
            </a:r>
            <a:br>
              <a:rPr lang="en-US" i="1" dirty="0"/>
            </a:br>
            <a:r>
              <a:rPr lang="en-US" i="1" dirty="0"/>
              <a:t>INCIDENTS</a:t>
            </a:r>
            <a:endParaRPr lang="en-US" dirty="0"/>
          </a:p>
        </p:txBody>
      </p:sp>
      <p:sp>
        <p:nvSpPr>
          <p:cNvPr id="3" name="İçerik Yer Tutucusu 2"/>
          <p:cNvSpPr>
            <a:spLocks noGrp="1"/>
          </p:cNvSpPr>
          <p:nvPr>
            <p:ph idx="1"/>
          </p:nvPr>
        </p:nvSpPr>
        <p:spPr/>
        <p:txBody>
          <a:bodyPr>
            <a:normAutofit/>
          </a:bodyPr>
          <a:lstStyle/>
          <a:p>
            <a:pPr algn="ctr"/>
            <a:endParaRPr lang="tr-TR" b="1" dirty="0"/>
          </a:p>
          <a:p>
            <a:pPr algn="ctr"/>
            <a:r>
              <a:rPr lang="en-US" b="1" dirty="0"/>
              <a:t>Accident</a:t>
            </a:r>
            <a:r>
              <a:rPr lang="tr-TR" b="1" dirty="0"/>
              <a:t> </a:t>
            </a:r>
            <a:r>
              <a:rPr lang="tr-TR" b="1" dirty="0" err="1"/>
              <a:t>vs</a:t>
            </a:r>
            <a:r>
              <a:rPr lang="tr-TR" b="1" dirty="0"/>
              <a:t> </a:t>
            </a:r>
            <a:r>
              <a:rPr lang="tr-TR" b="1" dirty="0" err="1"/>
              <a:t>Incident</a:t>
            </a:r>
            <a:endParaRPr lang="en-US" b="1" dirty="0"/>
          </a:p>
          <a:p>
            <a:pPr algn="just">
              <a:buFont typeface="Wingdings" panose="05000000000000000000" pitchFamily="2" charset="2"/>
              <a:buChar char="Ø"/>
            </a:pPr>
            <a:r>
              <a:rPr lang="en-US" i="1" u="sng" dirty="0"/>
              <a:t>Incidents</a:t>
            </a:r>
            <a:r>
              <a:rPr lang="en-US" i="1" dirty="0"/>
              <a:t> </a:t>
            </a:r>
            <a:r>
              <a:rPr lang="en-US" dirty="0"/>
              <a:t>are unplanned, unexpected, and undesirable events that have adverse impacts (injury, death,</a:t>
            </a:r>
            <a:r>
              <a:rPr lang="tr-TR" dirty="0"/>
              <a:t> </a:t>
            </a:r>
            <a:r>
              <a:rPr lang="en-US" dirty="0"/>
              <a:t>damage) and consequences on health, property, materials, or the environment.</a:t>
            </a:r>
            <a:endParaRPr lang="tr-TR" dirty="0"/>
          </a:p>
          <a:p>
            <a:pPr algn="just">
              <a:buFont typeface="Wingdings" panose="05000000000000000000" pitchFamily="2" charset="2"/>
              <a:buChar char="Ø"/>
            </a:pPr>
            <a:r>
              <a:rPr lang="en-US" i="1" u="sng" dirty="0"/>
              <a:t>Accidents</a:t>
            </a:r>
            <a:r>
              <a:rPr lang="en-US" i="1" dirty="0"/>
              <a:t> </a:t>
            </a:r>
            <a:r>
              <a:rPr lang="en-US" dirty="0"/>
              <a:t>are the same</a:t>
            </a:r>
            <a:r>
              <a:rPr lang="tr-TR" dirty="0"/>
              <a:t> </a:t>
            </a:r>
            <a:r>
              <a:rPr lang="en-US" dirty="0"/>
              <a:t>as an incident but over time many people have understood or implied that they were chance happenings,</a:t>
            </a:r>
            <a:r>
              <a:rPr lang="tr-TR" dirty="0"/>
              <a:t> </a:t>
            </a:r>
            <a:r>
              <a:rPr lang="en-US" dirty="0"/>
              <a:t>being unavoidable and without specific preventable causes.</a:t>
            </a:r>
            <a:endParaRPr lang="tr-TR" dirty="0"/>
          </a:p>
          <a:p>
            <a:pPr algn="just">
              <a:buFont typeface="Wingdings" panose="05000000000000000000" pitchFamily="2" charset="2"/>
              <a:buChar char="Ø"/>
            </a:pPr>
            <a:r>
              <a:rPr lang="en-US" dirty="0"/>
              <a:t>For that reason many safety professionals</a:t>
            </a:r>
            <a:r>
              <a:rPr lang="tr-TR" dirty="0"/>
              <a:t> </a:t>
            </a:r>
            <a:r>
              <a:rPr lang="en-US" dirty="0"/>
              <a:t>don’t like to use the term </a:t>
            </a:r>
            <a:r>
              <a:rPr lang="en-US" i="1" dirty="0"/>
              <a:t>accident</a:t>
            </a:r>
            <a:r>
              <a:rPr lang="en-US" dirty="0"/>
              <a:t> because every incident invariably has one or more preventable</a:t>
            </a:r>
            <a:r>
              <a:rPr lang="tr-TR" dirty="0"/>
              <a:t> </a:t>
            </a:r>
            <a:r>
              <a:rPr lang="en-US" dirty="0"/>
              <a:t>causes—some of which are obvious while other preventable causes are subtle and often unrecognized</a:t>
            </a:r>
            <a:r>
              <a:rPr lang="tr-TR" dirty="0"/>
              <a:t> </a:t>
            </a:r>
            <a:r>
              <a:rPr lang="en-US" dirty="0"/>
              <a:t>without an in-depth or careful review of the facts of the incident. We will use the term incident, instead</a:t>
            </a:r>
            <a:r>
              <a:rPr lang="tr-TR" dirty="0"/>
              <a:t> </a:t>
            </a:r>
            <a:r>
              <a:rPr lang="en-US" dirty="0"/>
              <a:t>of accident.</a:t>
            </a:r>
            <a:endParaRPr lang="tr-TR" dirty="0"/>
          </a:p>
        </p:txBody>
      </p:sp>
      <p:sp>
        <p:nvSpPr>
          <p:cNvPr id="5" name="Slayt Numarası Yer Tutucusu 4"/>
          <p:cNvSpPr>
            <a:spLocks noGrp="1"/>
          </p:cNvSpPr>
          <p:nvPr>
            <p:ph type="sldNum" sz="quarter" idx="12"/>
          </p:nvPr>
        </p:nvSpPr>
        <p:spPr/>
        <p:txBody>
          <a:bodyPr/>
          <a:lstStyle/>
          <a:p>
            <a:fld id="{762C7B95-36F1-431C-9711-374047413C1E}" type="slidenum">
              <a:rPr lang="en-US" smtClean="0"/>
              <a:t>3</a:t>
            </a:fld>
            <a:endParaRPr lang="en-US"/>
          </a:p>
        </p:txBody>
      </p:sp>
    </p:spTree>
    <p:extLst>
      <p:ext uri="{BB962C8B-B14F-4D97-AF65-F5344CB8AC3E}">
        <p14:creationId xmlns:p14="http://schemas.microsoft.com/office/powerpoint/2010/main" val="42347774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en-US" i="1" dirty="0"/>
              <a:t>RETHINKING SAFETY: LEARNING FROM LAB</a:t>
            </a:r>
            <a:br>
              <a:rPr lang="en-US" i="1" dirty="0"/>
            </a:br>
            <a:r>
              <a:rPr lang="en-US" i="1" dirty="0"/>
              <a:t>INCIDENTS</a:t>
            </a:r>
            <a:endParaRPr lang="en-US" dirty="0"/>
          </a:p>
        </p:txBody>
      </p:sp>
      <p:sp>
        <p:nvSpPr>
          <p:cNvPr id="3" name="İçerik Yer Tutucusu 2"/>
          <p:cNvSpPr>
            <a:spLocks noGrp="1"/>
          </p:cNvSpPr>
          <p:nvPr>
            <p:ph idx="1"/>
          </p:nvPr>
        </p:nvSpPr>
        <p:spPr/>
        <p:txBody>
          <a:bodyPr>
            <a:normAutofit/>
          </a:bodyPr>
          <a:lstStyle/>
          <a:p>
            <a:pPr algn="just">
              <a:buFont typeface="Wingdings" panose="05000000000000000000" pitchFamily="2" charset="2"/>
              <a:buChar char="Ø"/>
            </a:pPr>
            <a:endParaRPr lang="tr-TR" i="1" dirty="0"/>
          </a:p>
          <a:p>
            <a:pPr algn="just">
              <a:buFont typeface="Wingdings" panose="05000000000000000000" pitchFamily="2" charset="2"/>
              <a:buChar char="Ø"/>
            </a:pPr>
            <a:r>
              <a:rPr lang="en-US" i="1" dirty="0"/>
              <a:t>Near misses </a:t>
            </a:r>
            <a:r>
              <a:rPr lang="en-US" dirty="0"/>
              <a:t>are unplanned events (also sometimes called “close calls” or “near hits”), which did</a:t>
            </a:r>
            <a:r>
              <a:rPr lang="tr-TR" dirty="0"/>
              <a:t> </a:t>
            </a:r>
            <a:r>
              <a:rPr lang="en-US" dirty="0"/>
              <a:t>not have severe adverse impacts on health or the environment, but just narrowly missed causing severe</a:t>
            </a:r>
            <a:r>
              <a:rPr lang="tr-TR" dirty="0"/>
              <a:t> </a:t>
            </a:r>
            <a:r>
              <a:rPr lang="en-US" dirty="0"/>
              <a:t>injury or damage.</a:t>
            </a:r>
            <a:endParaRPr lang="tr-TR" dirty="0"/>
          </a:p>
          <a:p>
            <a:pPr algn="just">
              <a:buFont typeface="Wingdings" panose="05000000000000000000" pitchFamily="2" charset="2"/>
              <a:buChar char="Ø"/>
            </a:pPr>
            <a:r>
              <a:rPr lang="en-US" dirty="0"/>
              <a:t>Often, these near miss incidents are very scary when reviewed in retrospect but we can learn much from them. Recognizing near misses is important because they could be precursors to future serious incidents. </a:t>
            </a:r>
            <a:endParaRPr lang="tr-TR" dirty="0"/>
          </a:p>
          <a:p>
            <a:pPr algn="just">
              <a:buFont typeface="Wingdings" panose="05000000000000000000" pitchFamily="2" charset="2"/>
              <a:buChar char="Ø"/>
            </a:pPr>
            <a:r>
              <a:rPr lang="en-US" dirty="0"/>
              <a:t>Using the information from an analysis of the near miss can help develop “lessons learned,” a term that describes how we can derive actions to prevent future incidents.</a:t>
            </a:r>
          </a:p>
        </p:txBody>
      </p:sp>
      <p:sp>
        <p:nvSpPr>
          <p:cNvPr id="4" name="Slayt Numarası Yer Tutucusu 3"/>
          <p:cNvSpPr>
            <a:spLocks noGrp="1"/>
          </p:cNvSpPr>
          <p:nvPr>
            <p:ph type="sldNum" sz="quarter" idx="12"/>
          </p:nvPr>
        </p:nvSpPr>
        <p:spPr/>
        <p:txBody>
          <a:bodyPr/>
          <a:lstStyle/>
          <a:p>
            <a:fld id="{762C7B95-36F1-431C-9711-374047413C1E}" type="slidenum">
              <a:rPr lang="en-US" smtClean="0"/>
              <a:t>4</a:t>
            </a:fld>
            <a:endParaRPr lang="en-US" dirty="0"/>
          </a:p>
        </p:txBody>
      </p:sp>
    </p:spTree>
    <p:extLst>
      <p:ext uri="{BB962C8B-B14F-4D97-AF65-F5344CB8AC3E}">
        <p14:creationId xmlns:p14="http://schemas.microsoft.com/office/powerpoint/2010/main" val="33969105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en-US" i="1" dirty="0"/>
              <a:t>RETHINKING SAFETY: LEARNING FROM LAB</a:t>
            </a:r>
            <a:br>
              <a:rPr lang="en-US" i="1" dirty="0"/>
            </a:br>
            <a:r>
              <a:rPr lang="en-US" i="1" dirty="0"/>
              <a:t>INCIDENTS</a:t>
            </a:r>
            <a:endParaRPr lang="en-US" dirty="0"/>
          </a:p>
        </p:txBody>
      </p:sp>
      <p:sp>
        <p:nvSpPr>
          <p:cNvPr id="3" name="İçerik Yer Tutucusu 2"/>
          <p:cNvSpPr>
            <a:spLocks noGrp="1"/>
          </p:cNvSpPr>
          <p:nvPr>
            <p:ph idx="1"/>
          </p:nvPr>
        </p:nvSpPr>
        <p:spPr/>
        <p:txBody>
          <a:bodyPr>
            <a:normAutofit lnSpcReduction="10000"/>
          </a:bodyPr>
          <a:lstStyle/>
          <a:p>
            <a:pPr algn="ctr"/>
            <a:r>
              <a:rPr lang="en-US" b="1" dirty="0"/>
              <a:t>It’s About Learning Lessons for Prevention, Not Blaming Someone</a:t>
            </a:r>
          </a:p>
          <a:p>
            <a:pPr algn="just">
              <a:buFont typeface="Wingdings" panose="05000000000000000000" pitchFamily="2" charset="2"/>
              <a:buChar char="Ø"/>
            </a:pPr>
            <a:r>
              <a:rPr lang="en-US" dirty="0"/>
              <a:t>In examining incidents, there are a few important considerations to keep in mind. It is important NOT</a:t>
            </a:r>
            <a:r>
              <a:rPr lang="tr-TR" dirty="0"/>
              <a:t> </a:t>
            </a:r>
            <a:r>
              <a:rPr lang="en-US" dirty="0"/>
              <a:t>to fix “the blame” on any individual for an incident, but rather to focus on determining factors that</a:t>
            </a:r>
            <a:r>
              <a:rPr lang="tr-TR" dirty="0"/>
              <a:t>  </a:t>
            </a:r>
            <a:r>
              <a:rPr lang="en-US" dirty="0"/>
              <a:t>caused the incident and how these factors can be avoided to prevent future incidents. </a:t>
            </a:r>
            <a:endParaRPr lang="tr-TR" dirty="0"/>
          </a:p>
          <a:p>
            <a:pPr algn="just">
              <a:buFont typeface="Wingdings" panose="05000000000000000000" pitchFamily="2" charset="2"/>
              <a:buChar char="Ø"/>
            </a:pPr>
            <a:r>
              <a:rPr lang="en-US" dirty="0"/>
              <a:t>Many thorough</a:t>
            </a:r>
            <a:r>
              <a:rPr lang="tr-TR" dirty="0"/>
              <a:t> </a:t>
            </a:r>
            <a:r>
              <a:rPr lang="en-US" dirty="0"/>
              <a:t>investigations have shown that the causes of incidents in a place of work are frequently related to a lack</a:t>
            </a:r>
            <a:r>
              <a:rPr lang="tr-TR" dirty="0"/>
              <a:t> </a:t>
            </a:r>
            <a:r>
              <a:rPr lang="en-US" dirty="0"/>
              <a:t>of proper management, and rarely relate to intentional, irresponsible, reckless, or blatantly dangerous</a:t>
            </a:r>
            <a:r>
              <a:rPr lang="tr-TR" dirty="0"/>
              <a:t> </a:t>
            </a:r>
            <a:r>
              <a:rPr lang="en-US" dirty="0"/>
              <a:t>individual acts. </a:t>
            </a:r>
            <a:endParaRPr lang="tr-TR" dirty="0"/>
          </a:p>
          <a:p>
            <a:pPr algn="just">
              <a:buFont typeface="Wingdings" panose="05000000000000000000" pitchFamily="2" charset="2"/>
              <a:buChar char="Ø"/>
            </a:pPr>
            <a:r>
              <a:rPr lang="en-US" dirty="0"/>
              <a:t>Incidents are often the result of at-risk behavior, but the at-risk behaviors may not be</a:t>
            </a:r>
            <a:r>
              <a:rPr lang="tr-TR" dirty="0"/>
              <a:t> </a:t>
            </a:r>
            <a:r>
              <a:rPr lang="en-US" dirty="0"/>
              <a:t>recognized as such and may often be subtle.</a:t>
            </a:r>
            <a:r>
              <a:rPr lang="tr-TR" dirty="0"/>
              <a:t> </a:t>
            </a:r>
            <a:r>
              <a:rPr lang="en-US" dirty="0"/>
              <a:t>These are often a combination of several small actions that when examined individually might not have caused an incident but when taken together under the circumstances of time and place resulted in an unexpected and adverse event.</a:t>
            </a:r>
            <a:endParaRPr lang="tr-TR" dirty="0"/>
          </a:p>
        </p:txBody>
      </p:sp>
      <p:sp>
        <p:nvSpPr>
          <p:cNvPr id="4" name="Slayt Numarası Yer Tutucusu 3"/>
          <p:cNvSpPr>
            <a:spLocks noGrp="1"/>
          </p:cNvSpPr>
          <p:nvPr>
            <p:ph type="sldNum" sz="quarter" idx="12"/>
          </p:nvPr>
        </p:nvSpPr>
        <p:spPr/>
        <p:txBody>
          <a:bodyPr/>
          <a:lstStyle/>
          <a:p>
            <a:fld id="{762C7B95-36F1-431C-9711-374047413C1E}" type="slidenum">
              <a:rPr lang="en-US" smtClean="0"/>
              <a:t>5</a:t>
            </a:fld>
            <a:endParaRPr lang="en-US"/>
          </a:p>
        </p:txBody>
      </p:sp>
    </p:spTree>
    <p:extLst>
      <p:ext uri="{BB962C8B-B14F-4D97-AF65-F5344CB8AC3E}">
        <p14:creationId xmlns:p14="http://schemas.microsoft.com/office/powerpoint/2010/main" val="3098016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en-US" i="1" dirty="0"/>
              <a:t>RETHINKING SAFETY: LEARNING FROM LAB</a:t>
            </a:r>
            <a:br>
              <a:rPr lang="en-US" i="1" dirty="0"/>
            </a:br>
            <a:r>
              <a:rPr lang="en-US" i="1" dirty="0"/>
              <a:t>INCIDENTS</a:t>
            </a:r>
            <a:endParaRPr lang="en-US" dirty="0"/>
          </a:p>
        </p:txBody>
      </p:sp>
      <p:sp>
        <p:nvSpPr>
          <p:cNvPr id="3" name="İçerik Yer Tutucusu 2"/>
          <p:cNvSpPr>
            <a:spLocks noGrp="1"/>
          </p:cNvSpPr>
          <p:nvPr>
            <p:ph idx="1"/>
          </p:nvPr>
        </p:nvSpPr>
        <p:spPr/>
        <p:txBody>
          <a:bodyPr>
            <a:normAutofit fontScale="92500" lnSpcReduction="10000"/>
          </a:bodyPr>
          <a:lstStyle/>
          <a:p>
            <a:pPr algn="ctr"/>
            <a:r>
              <a:rPr lang="en-US" b="1" dirty="0"/>
              <a:t>It’s About Learning Lessons for Prevention, Not Blaming Someone</a:t>
            </a:r>
          </a:p>
          <a:p>
            <a:pPr algn="just">
              <a:buFont typeface="Wingdings" panose="05000000000000000000" pitchFamily="2" charset="2"/>
              <a:buChar char="Ø"/>
            </a:pPr>
            <a:r>
              <a:rPr lang="en-US" dirty="0"/>
              <a:t>The extent of any investigation depends on the seriousness and impact of a given incident</a:t>
            </a:r>
            <a:r>
              <a:rPr lang="tr-TR" dirty="0"/>
              <a:t>. </a:t>
            </a:r>
            <a:r>
              <a:rPr lang="en-US" dirty="0"/>
              <a:t>For a</a:t>
            </a:r>
            <a:r>
              <a:rPr lang="tr-TR" dirty="0"/>
              <a:t> </a:t>
            </a:r>
            <a:r>
              <a:rPr lang="en-US" dirty="0"/>
              <a:t>minor incident there is not likely to be formal investigation but rather a “lessons learned” scenario</a:t>
            </a:r>
            <a:r>
              <a:rPr lang="tr-TR" dirty="0"/>
              <a:t>.</a:t>
            </a:r>
          </a:p>
          <a:p>
            <a:pPr algn="just">
              <a:buFont typeface="Wingdings" panose="05000000000000000000" pitchFamily="2" charset="2"/>
              <a:buChar char="Ø"/>
            </a:pPr>
            <a:r>
              <a:rPr lang="en-US" dirty="0"/>
              <a:t>In each incident you should ask yourself: </a:t>
            </a:r>
            <a:endParaRPr lang="tr-TR" dirty="0"/>
          </a:p>
          <a:p>
            <a:pPr lvl="1">
              <a:lnSpc>
                <a:spcPct val="130000"/>
              </a:lnSpc>
            </a:pPr>
            <a:r>
              <a:rPr lang="en-US" sz="2100" dirty="0"/>
              <a:t>(1) What happened? </a:t>
            </a:r>
            <a:endParaRPr lang="tr-TR" sz="2100" dirty="0"/>
          </a:p>
          <a:p>
            <a:pPr lvl="1">
              <a:lnSpc>
                <a:spcPct val="130000"/>
              </a:lnSpc>
            </a:pPr>
            <a:r>
              <a:rPr lang="en-US" sz="2100" dirty="0"/>
              <a:t>(2) How did it happen? </a:t>
            </a:r>
            <a:endParaRPr lang="tr-TR" sz="2100" dirty="0"/>
          </a:p>
          <a:p>
            <a:pPr lvl="1">
              <a:lnSpc>
                <a:spcPct val="130000"/>
              </a:lnSpc>
            </a:pPr>
            <a:r>
              <a:rPr lang="en-US" sz="2100" dirty="0"/>
              <a:t>(3) Why did</a:t>
            </a:r>
            <a:r>
              <a:rPr lang="tr-TR" sz="2100" dirty="0"/>
              <a:t> </a:t>
            </a:r>
            <a:r>
              <a:rPr lang="en-US" sz="2100" dirty="0"/>
              <a:t>it happen? </a:t>
            </a:r>
            <a:endParaRPr lang="tr-TR" sz="2100" dirty="0"/>
          </a:p>
          <a:p>
            <a:pPr algn="just">
              <a:buFont typeface="Wingdings" panose="05000000000000000000" pitchFamily="2" charset="2"/>
              <a:buChar char="Ø"/>
            </a:pPr>
            <a:r>
              <a:rPr lang="tr-TR" dirty="0"/>
              <a:t>T</a:t>
            </a:r>
            <a:r>
              <a:rPr lang="en-US" dirty="0"/>
              <a:t>his series of questions is one form of </a:t>
            </a:r>
            <a:r>
              <a:rPr lang="en-US" i="1" u="sng" dirty="0">
                <a:solidFill>
                  <a:srgbClr val="FF0000"/>
                </a:solidFill>
              </a:rPr>
              <a:t>root cause analysis</a:t>
            </a:r>
            <a:r>
              <a:rPr lang="en-US" i="1" dirty="0">
                <a:solidFill>
                  <a:srgbClr val="FF0000"/>
                </a:solidFill>
              </a:rPr>
              <a:t> </a:t>
            </a:r>
            <a:r>
              <a:rPr lang="en-US" dirty="0">
                <a:solidFill>
                  <a:srgbClr val="FF0000"/>
                </a:solidFill>
              </a:rPr>
              <a:t>(RCA),</a:t>
            </a:r>
            <a:r>
              <a:rPr lang="tr-TR" dirty="0">
                <a:solidFill>
                  <a:srgbClr val="FF0000"/>
                </a:solidFill>
              </a:rPr>
              <a:t> </a:t>
            </a:r>
            <a:r>
              <a:rPr lang="en-US" dirty="0">
                <a:solidFill>
                  <a:srgbClr val="FF0000"/>
                </a:solidFill>
              </a:rPr>
              <a:t>a standard procedure in</a:t>
            </a:r>
            <a:r>
              <a:rPr lang="tr-TR" dirty="0">
                <a:solidFill>
                  <a:srgbClr val="FF0000"/>
                </a:solidFill>
              </a:rPr>
              <a:t> </a:t>
            </a:r>
            <a:r>
              <a:rPr lang="en-US" dirty="0">
                <a:solidFill>
                  <a:srgbClr val="FF0000"/>
                </a:solidFill>
              </a:rPr>
              <a:t>the investigation of incidents in business and industry. </a:t>
            </a:r>
            <a:r>
              <a:rPr lang="en-US" dirty="0"/>
              <a:t>The last question is the most important one and</a:t>
            </a:r>
            <a:r>
              <a:rPr lang="tr-TR" dirty="0"/>
              <a:t> </a:t>
            </a:r>
            <a:r>
              <a:rPr lang="en-US" dirty="0"/>
              <a:t>you will find you may have to ask and answer this question several times in sequence before you come</a:t>
            </a:r>
            <a:r>
              <a:rPr lang="tr-TR" dirty="0"/>
              <a:t> </a:t>
            </a:r>
            <a:r>
              <a:rPr lang="en-US" dirty="0"/>
              <a:t>close to the “real” or “root” causes of an incident. </a:t>
            </a:r>
            <a:endParaRPr lang="tr-TR" dirty="0"/>
          </a:p>
          <a:p>
            <a:pPr algn="just">
              <a:buFont typeface="Wingdings" panose="05000000000000000000" pitchFamily="2" charset="2"/>
              <a:buChar char="Ø"/>
            </a:pPr>
            <a:endParaRPr lang="tr-TR" dirty="0"/>
          </a:p>
          <a:p>
            <a:pPr algn="just">
              <a:buFont typeface="Wingdings" panose="05000000000000000000" pitchFamily="2" charset="2"/>
              <a:buChar char="Ø"/>
            </a:pPr>
            <a:endParaRPr lang="en-US" dirty="0"/>
          </a:p>
          <a:p>
            <a:pPr algn="just">
              <a:buFont typeface="Wingdings" panose="05000000000000000000" pitchFamily="2" charset="2"/>
              <a:buChar char="Ø"/>
            </a:pPr>
            <a:endParaRPr lang="tr-TR" dirty="0"/>
          </a:p>
        </p:txBody>
      </p:sp>
      <p:sp>
        <p:nvSpPr>
          <p:cNvPr id="4" name="Slayt Numarası Yer Tutucusu 3"/>
          <p:cNvSpPr>
            <a:spLocks noGrp="1"/>
          </p:cNvSpPr>
          <p:nvPr>
            <p:ph type="sldNum" sz="quarter" idx="12"/>
          </p:nvPr>
        </p:nvSpPr>
        <p:spPr/>
        <p:txBody>
          <a:bodyPr/>
          <a:lstStyle/>
          <a:p>
            <a:fld id="{762C7B95-36F1-431C-9711-374047413C1E}" type="slidenum">
              <a:rPr lang="en-US" smtClean="0"/>
              <a:t>6</a:t>
            </a:fld>
            <a:endParaRPr lang="en-US"/>
          </a:p>
        </p:txBody>
      </p:sp>
    </p:spTree>
    <p:extLst>
      <p:ext uri="{BB962C8B-B14F-4D97-AF65-F5344CB8AC3E}">
        <p14:creationId xmlns:p14="http://schemas.microsoft.com/office/powerpoint/2010/main" val="37983574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en-US" i="1" dirty="0"/>
              <a:t>RETHINKING SAFETY: LEARNING FROM LAB</a:t>
            </a:r>
            <a:br>
              <a:rPr lang="en-US" i="1" dirty="0"/>
            </a:br>
            <a:r>
              <a:rPr lang="en-US" i="1" dirty="0"/>
              <a:t>INCIDENTS</a:t>
            </a:r>
            <a:endParaRPr lang="en-US" dirty="0"/>
          </a:p>
        </p:txBody>
      </p:sp>
      <p:sp>
        <p:nvSpPr>
          <p:cNvPr id="3" name="İçerik Yer Tutucusu 2"/>
          <p:cNvSpPr>
            <a:spLocks noGrp="1"/>
          </p:cNvSpPr>
          <p:nvPr>
            <p:ph idx="1"/>
          </p:nvPr>
        </p:nvSpPr>
        <p:spPr/>
        <p:txBody>
          <a:bodyPr>
            <a:normAutofit/>
          </a:bodyPr>
          <a:lstStyle/>
          <a:p>
            <a:pPr algn="ctr"/>
            <a:r>
              <a:rPr lang="en-US" b="1" dirty="0"/>
              <a:t>It’s About Learning Lessons for Prevention, Not Blaming Someone</a:t>
            </a:r>
          </a:p>
          <a:p>
            <a:pPr algn="just">
              <a:buFont typeface="Wingdings" panose="05000000000000000000" pitchFamily="2" charset="2"/>
              <a:buChar char="Ø"/>
            </a:pPr>
            <a:r>
              <a:rPr lang="en-US" dirty="0"/>
              <a:t>RCA generally recommends asking “Why?” </a:t>
            </a:r>
            <a:r>
              <a:rPr lang="en-US" i="1" dirty="0"/>
              <a:t>five time</a:t>
            </a:r>
            <a:r>
              <a:rPr lang="tr-TR" i="1" dirty="0"/>
              <a:t>s </a:t>
            </a:r>
            <a:r>
              <a:rPr lang="en-US" dirty="0"/>
              <a:t>to get to a fundamental, rather than superficial, cause. Root causes are the basic causes of an incident</a:t>
            </a:r>
            <a:r>
              <a:rPr lang="tr-TR" dirty="0"/>
              <a:t> </a:t>
            </a:r>
            <a:r>
              <a:rPr lang="en-US" dirty="0"/>
              <a:t>that can be reasonably identified, that can be controlled, and for which recommendations or lessons</a:t>
            </a:r>
            <a:r>
              <a:rPr lang="tr-TR" dirty="0"/>
              <a:t> </a:t>
            </a:r>
            <a:r>
              <a:rPr lang="en-US" dirty="0"/>
              <a:t>learned can be derived. </a:t>
            </a:r>
            <a:endParaRPr lang="tr-TR" dirty="0"/>
          </a:p>
          <a:p>
            <a:pPr algn="just">
              <a:buFont typeface="Wingdings" panose="05000000000000000000" pitchFamily="2" charset="2"/>
              <a:buChar char="Ø"/>
            </a:pPr>
            <a:r>
              <a:rPr lang="en-US" dirty="0"/>
              <a:t>Many times root causes are not immediately obvious, but can be identified from</a:t>
            </a:r>
            <a:r>
              <a:rPr lang="tr-TR" dirty="0"/>
              <a:t> </a:t>
            </a:r>
            <a:r>
              <a:rPr lang="en-US" dirty="0"/>
              <a:t>careful inquiry. Once you know the “root” causes you should be able to develop recommendations or</a:t>
            </a:r>
            <a:r>
              <a:rPr lang="tr-TR" dirty="0"/>
              <a:t> </a:t>
            </a:r>
            <a:r>
              <a:rPr lang="en-US" dirty="0"/>
              <a:t>steps to prevent this from happening again.</a:t>
            </a:r>
          </a:p>
        </p:txBody>
      </p:sp>
      <p:sp>
        <p:nvSpPr>
          <p:cNvPr id="4" name="Slayt Numarası Yer Tutucusu 3"/>
          <p:cNvSpPr>
            <a:spLocks noGrp="1"/>
          </p:cNvSpPr>
          <p:nvPr>
            <p:ph type="sldNum" sz="quarter" idx="12"/>
          </p:nvPr>
        </p:nvSpPr>
        <p:spPr/>
        <p:txBody>
          <a:bodyPr/>
          <a:lstStyle/>
          <a:p>
            <a:fld id="{762C7B95-36F1-431C-9711-374047413C1E}" type="slidenum">
              <a:rPr lang="en-US" smtClean="0"/>
              <a:t>7</a:t>
            </a:fld>
            <a:endParaRPr lang="en-US"/>
          </a:p>
        </p:txBody>
      </p:sp>
    </p:spTree>
    <p:extLst>
      <p:ext uri="{BB962C8B-B14F-4D97-AF65-F5344CB8AC3E}">
        <p14:creationId xmlns:p14="http://schemas.microsoft.com/office/powerpoint/2010/main" val="36486097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en-US" i="1" dirty="0"/>
              <a:t>RETHINKING SAFETY: LEARNING FROM LAB</a:t>
            </a:r>
            <a:br>
              <a:rPr lang="en-US" i="1" dirty="0"/>
            </a:br>
            <a:r>
              <a:rPr lang="en-US" i="1" dirty="0"/>
              <a:t>INCIDENTS</a:t>
            </a:r>
            <a:endParaRPr lang="en-US" dirty="0"/>
          </a:p>
        </p:txBody>
      </p:sp>
      <p:sp>
        <p:nvSpPr>
          <p:cNvPr id="3" name="İçerik Yer Tutucusu 2"/>
          <p:cNvSpPr>
            <a:spLocks noGrp="1"/>
          </p:cNvSpPr>
          <p:nvPr>
            <p:ph idx="1"/>
          </p:nvPr>
        </p:nvSpPr>
        <p:spPr/>
        <p:txBody>
          <a:bodyPr/>
          <a:lstStyle/>
          <a:p>
            <a:r>
              <a:rPr lang="tr-TR" b="1" dirty="0" err="1"/>
              <a:t>Incident</a:t>
            </a:r>
            <a:r>
              <a:rPr lang="tr-TR" b="1" dirty="0"/>
              <a:t>: Hot </a:t>
            </a:r>
            <a:r>
              <a:rPr lang="tr-TR" b="1" dirty="0" err="1"/>
              <a:t>Glass</a:t>
            </a:r>
            <a:endParaRPr lang="tr-TR" b="1" dirty="0"/>
          </a:p>
          <a:p>
            <a:r>
              <a:rPr lang="en-US" dirty="0"/>
              <a:t>During a first-year laboratory session, students were asked to learn to bend a glass tubing to form a 90</a:t>
            </a:r>
            <a:r>
              <a:rPr lang="en-US" baseline="30000" dirty="0"/>
              <a:t>◦</a:t>
            </a:r>
            <a:r>
              <a:rPr lang="en-US" dirty="0"/>
              <a:t> bend</a:t>
            </a:r>
            <a:r>
              <a:rPr lang="tr-TR" dirty="0"/>
              <a:t> </a:t>
            </a:r>
            <a:r>
              <a:rPr lang="en-US" dirty="0"/>
              <a:t>using a Bunsen burner. A student performed the operation and took the glass tubing to the instructor. He</a:t>
            </a:r>
            <a:r>
              <a:rPr lang="tr-TR" dirty="0"/>
              <a:t> </a:t>
            </a:r>
            <a:r>
              <a:rPr lang="en-US" dirty="0"/>
              <a:t>handed the tubing to his instructor, who promptly dropped the glass tubing after burning her hand because</a:t>
            </a:r>
            <a:r>
              <a:rPr lang="tr-TR" dirty="0"/>
              <a:t> </a:t>
            </a:r>
            <a:r>
              <a:rPr lang="en-US" dirty="0"/>
              <a:t>the tubing was still hot from being held in the burner. The tubing broke when it hit the floor.</a:t>
            </a:r>
          </a:p>
          <a:p>
            <a:r>
              <a:rPr lang="en-US" i="1" dirty="0"/>
              <a:t>What lessons can be learned from this incident?</a:t>
            </a:r>
          </a:p>
        </p:txBody>
      </p:sp>
      <p:pic>
        <p:nvPicPr>
          <p:cNvPr id="4" name="Resim 3"/>
          <p:cNvPicPr>
            <a:picLocks noChangeAspect="1"/>
          </p:cNvPicPr>
          <p:nvPr/>
        </p:nvPicPr>
        <p:blipFill>
          <a:blip r:embed="rId2"/>
          <a:stretch>
            <a:fillRect/>
          </a:stretch>
        </p:blipFill>
        <p:spPr>
          <a:xfrm>
            <a:off x="9110883" y="3705127"/>
            <a:ext cx="2393545" cy="2387328"/>
          </a:xfrm>
          <a:prstGeom prst="rect">
            <a:avLst/>
          </a:prstGeom>
        </p:spPr>
      </p:pic>
      <p:sp>
        <p:nvSpPr>
          <p:cNvPr id="5" name="Slayt Numarası Yer Tutucusu 4"/>
          <p:cNvSpPr>
            <a:spLocks noGrp="1"/>
          </p:cNvSpPr>
          <p:nvPr>
            <p:ph type="sldNum" sz="quarter" idx="12"/>
          </p:nvPr>
        </p:nvSpPr>
        <p:spPr/>
        <p:txBody>
          <a:bodyPr/>
          <a:lstStyle/>
          <a:p>
            <a:fld id="{762C7B95-36F1-431C-9711-374047413C1E}" type="slidenum">
              <a:rPr lang="en-US" smtClean="0"/>
              <a:t>8</a:t>
            </a:fld>
            <a:endParaRPr lang="en-US"/>
          </a:p>
        </p:txBody>
      </p:sp>
    </p:spTree>
    <p:extLst>
      <p:ext uri="{BB962C8B-B14F-4D97-AF65-F5344CB8AC3E}">
        <p14:creationId xmlns:p14="http://schemas.microsoft.com/office/powerpoint/2010/main" val="29885895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en-US" i="1" dirty="0"/>
              <a:t>RETHINKING SAFETY: LEARNING FROM LAB</a:t>
            </a:r>
            <a:br>
              <a:rPr lang="en-US" i="1" dirty="0"/>
            </a:br>
            <a:r>
              <a:rPr lang="en-US" i="1" dirty="0"/>
              <a:t>INCIDENTS</a:t>
            </a:r>
            <a:endParaRPr lang="en-US" dirty="0"/>
          </a:p>
        </p:txBody>
      </p:sp>
      <p:sp>
        <p:nvSpPr>
          <p:cNvPr id="3" name="İçerik Yer Tutucusu 2"/>
          <p:cNvSpPr>
            <a:spLocks noGrp="1"/>
          </p:cNvSpPr>
          <p:nvPr>
            <p:ph idx="1"/>
          </p:nvPr>
        </p:nvSpPr>
        <p:spPr/>
        <p:txBody>
          <a:bodyPr>
            <a:normAutofit fontScale="85000" lnSpcReduction="10000"/>
          </a:bodyPr>
          <a:lstStyle/>
          <a:p>
            <a:r>
              <a:rPr lang="en-US" dirty="0"/>
              <a:t>Let’s ask the three questions: </a:t>
            </a:r>
            <a:endParaRPr lang="tr-TR" dirty="0"/>
          </a:p>
          <a:p>
            <a:pPr>
              <a:buFont typeface="Wingdings" panose="05000000000000000000" pitchFamily="2" charset="2"/>
              <a:buChar char="Ø"/>
            </a:pPr>
            <a:r>
              <a:rPr lang="en-US" dirty="0"/>
              <a:t>What happened?</a:t>
            </a:r>
            <a:r>
              <a:rPr lang="tr-TR" dirty="0"/>
              <a:t> </a:t>
            </a:r>
            <a:r>
              <a:rPr lang="en-US" dirty="0"/>
              <a:t>How did it happen? Why did it happen? When you ask the latter question, let’s continue to ask why for</a:t>
            </a:r>
            <a:r>
              <a:rPr lang="tr-TR" dirty="0"/>
              <a:t> </a:t>
            </a:r>
            <a:r>
              <a:rPr lang="en-US" dirty="0"/>
              <a:t>at least five times to arrive near a root cause. </a:t>
            </a:r>
            <a:endParaRPr lang="tr-TR" dirty="0"/>
          </a:p>
          <a:p>
            <a:pPr>
              <a:buFont typeface="Wingdings" panose="05000000000000000000" pitchFamily="2" charset="2"/>
              <a:buChar char="Ø"/>
            </a:pPr>
            <a:r>
              <a:rPr lang="en-US" dirty="0"/>
              <a:t>Note that this will identify a root cause. It is likely there</a:t>
            </a:r>
            <a:r>
              <a:rPr lang="tr-TR" dirty="0"/>
              <a:t> </a:t>
            </a:r>
            <a:r>
              <a:rPr lang="en-US" dirty="0"/>
              <a:t>is more than one root cause. Most incidents occur because a series of missteps or mistakes were made</a:t>
            </a:r>
            <a:r>
              <a:rPr lang="tr-TR" dirty="0"/>
              <a:t> </a:t>
            </a:r>
            <a:r>
              <a:rPr lang="en-US" dirty="0"/>
              <a:t>that ultimately came together to result in the adverse event.</a:t>
            </a:r>
            <a:endParaRPr lang="tr-TR" dirty="0"/>
          </a:p>
          <a:p>
            <a:pPr>
              <a:buFont typeface="Wingdings" panose="05000000000000000000" pitchFamily="2" charset="2"/>
              <a:buChar char="Ø"/>
            </a:pPr>
            <a:r>
              <a:rPr lang="en-US" i="1" u="sng" dirty="0">
                <a:effectLst>
                  <a:outerShdw blurRad="38100" dist="38100" dir="2700000" algn="tl">
                    <a:srgbClr val="000000">
                      <a:alpha val="43137"/>
                    </a:srgbClr>
                  </a:outerShdw>
                </a:effectLst>
              </a:rPr>
              <a:t>What happened? </a:t>
            </a:r>
            <a:r>
              <a:rPr lang="en-US" dirty="0"/>
              <a:t>A hot piece of glass tubing was placed in the hand of the instructor, causing a</a:t>
            </a:r>
            <a:r>
              <a:rPr lang="tr-TR" dirty="0"/>
              <a:t> </a:t>
            </a:r>
            <a:r>
              <a:rPr lang="en-US" dirty="0"/>
              <a:t>burn and causing the glass tubing to be damaged when it dropped to the floor. There were two</a:t>
            </a:r>
            <a:r>
              <a:rPr lang="tr-TR" dirty="0"/>
              <a:t> </a:t>
            </a:r>
            <a:r>
              <a:rPr lang="en-US" dirty="0"/>
              <a:t>adverse outcomes—a burn and a broken glass tube.</a:t>
            </a:r>
            <a:r>
              <a:rPr lang="tr-TR" dirty="0"/>
              <a:t> </a:t>
            </a:r>
          </a:p>
          <a:p>
            <a:pPr>
              <a:buFont typeface="Wingdings" panose="05000000000000000000" pitchFamily="2" charset="2"/>
              <a:buChar char="Ø"/>
            </a:pPr>
            <a:r>
              <a:rPr lang="en-US" i="1" u="sng" dirty="0">
                <a:effectLst>
                  <a:outerShdw blurRad="38100" dist="38100" dir="2700000" algn="tl">
                    <a:srgbClr val="000000">
                      <a:alpha val="43137"/>
                    </a:srgbClr>
                  </a:outerShdw>
                </a:effectLst>
              </a:rPr>
              <a:t>How did it happen? </a:t>
            </a:r>
            <a:r>
              <a:rPr lang="en-US" dirty="0"/>
              <a:t>The tubing was heated to red hot, bent, and then removed from the flame.</a:t>
            </a:r>
            <a:r>
              <a:rPr lang="tr-TR" dirty="0"/>
              <a:t> </a:t>
            </a:r>
            <a:r>
              <a:rPr lang="en-US" dirty="0"/>
              <a:t>Once the glass was removed from the flame, it began to cool; however, as most cooks know,</a:t>
            </a:r>
            <a:r>
              <a:rPr lang="tr-TR" dirty="0"/>
              <a:t> </a:t>
            </a:r>
            <a:r>
              <a:rPr lang="en-US" dirty="0"/>
              <a:t>glass retains heat well and the glass tubing was still very hot. The student must have quickly</a:t>
            </a:r>
            <a:r>
              <a:rPr lang="tr-TR" dirty="0"/>
              <a:t> </a:t>
            </a:r>
            <a:r>
              <a:rPr lang="en-US" dirty="0"/>
              <a:t>walked to the instructor with glass tubing, holding it at the ends. Not being aware that the</a:t>
            </a:r>
            <a:r>
              <a:rPr lang="tr-TR" dirty="0"/>
              <a:t> </a:t>
            </a:r>
            <a:r>
              <a:rPr lang="en-US" dirty="0"/>
              <a:t>glass was still hot, it was handed to her to examine to determine if it was a good bend. Thus,</a:t>
            </a:r>
            <a:r>
              <a:rPr lang="tr-TR" dirty="0"/>
              <a:t> </a:t>
            </a:r>
            <a:r>
              <a:rPr lang="en-US" dirty="0"/>
              <a:t>the student did not recognize the hazard. Furthermore, the instructor did not recognize (the</a:t>
            </a:r>
            <a:r>
              <a:rPr lang="tr-TR" dirty="0"/>
              <a:t> </a:t>
            </a:r>
            <a:r>
              <a:rPr lang="en-US" dirty="0"/>
              <a:t>hazard) that the glass was hot or could have been hot, and grabbed the hot glass in her hand.</a:t>
            </a:r>
          </a:p>
        </p:txBody>
      </p:sp>
      <p:sp>
        <p:nvSpPr>
          <p:cNvPr id="4" name="Slayt Numarası Yer Tutucusu 3"/>
          <p:cNvSpPr>
            <a:spLocks noGrp="1"/>
          </p:cNvSpPr>
          <p:nvPr>
            <p:ph type="sldNum" sz="quarter" idx="12"/>
          </p:nvPr>
        </p:nvSpPr>
        <p:spPr/>
        <p:txBody>
          <a:bodyPr/>
          <a:lstStyle/>
          <a:p>
            <a:fld id="{762C7B95-36F1-431C-9711-374047413C1E}" type="slidenum">
              <a:rPr lang="en-US" smtClean="0"/>
              <a:t>9</a:t>
            </a:fld>
            <a:endParaRPr lang="en-US"/>
          </a:p>
        </p:txBody>
      </p:sp>
    </p:spTree>
    <p:extLst>
      <p:ext uri="{BB962C8B-B14F-4D97-AF65-F5344CB8AC3E}">
        <p14:creationId xmlns:p14="http://schemas.microsoft.com/office/powerpoint/2010/main" val="2838956454"/>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634</TotalTime>
  <Words>4005</Words>
  <Application>Microsoft Office PowerPoint</Application>
  <PresentationFormat>Geniş ekran</PresentationFormat>
  <Paragraphs>217</Paragraphs>
  <Slides>29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29</vt:i4>
      </vt:variant>
    </vt:vector>
  </HeadingPairs>
  <TitlesOfParts>
    <vt:vector size="34" baseType="lpstr">
      <vt:lpstr>Calibri</vt:lpstr>
      <vt:lpstr>Calibri Light</vt:lpstr>
      <vt:lpstr>Courier New</vt:lpstr>
      <vt:lpstr>Wingdings</vt:lpstr>
      <vt:lpstr>Geçmişe bakış</vt:lpstr>
      <vt:lpstr>PHA 297: Laboratory Safety</vt:lpstr>
      <vt:lpstr>PHA 297: Laboratory Safety</vt:lpstr>
      <vt:lpstr>RETHINKING SAFETY: LEARNING FROM LAB INCIDENTS</vt:lpstr>
      <vt:lpstr>RETHINKING SAFETY: LEARNING FROM LAB INCIDENTS</vt:lpstr>
      <vt:lpstr>RETHINKING SAFETY: LEARNING FROM LAB INCIDENTS</vt:lpstr>
      <vt:lpstr>RETHINKING SAFETY: LEARNING FROM LAB INCIDENTS</vt:lpstr>
      <vt:lpstr>RETHINKING SAFETY: LEARNING FROM LAB INCIDENTS</vt:lpstr>
      <vt:lpstr>RETHINKING SAFETY: LEARNING FROM LAB INCIDENTS</vt:lpstr>
      <vt:lpstr>RETHINKING SAFETY: LEARNING FROM LAB INCIDENTS</vt:lpstr>
      <vt:lpstr>RETHINKING SAFETY: LEARNING FROM LAB INCIDENTS</vt:lpstr>
      <vt:lpstr>RETHINKING SAFETY: LEARNING FROM LAB INCIDENTS</vt:lpstr>
      <vt:lpstr>RETHINKING SAFETY: LEARNING FROM LAB INCIDENTS</vt:lpstr>
      <vt:lpstr>RETHINKING SAFETY: LEARNING FROM LAB INCIDENTS</vt:lpstr>
      <vt:lpstr>FOSTERING A SAFETY CULTURE</vt:lpstr>
      <vt:lpstr>FOSTERING A SAFETY CULTURE-</vt:lpstr>
      <vt:lpstr>FOSTERING A SAFETY CULTURE</vt:lpstr>
      <vt:lpstr>FOSTERING A SAFETY CULTURE</vt:lpstr>
      <vt:lpstr>RESPONDING TO LABORATORY EMERGENCIES</vt:lpstr>
      <vt:lpstr>RESPONDING TO LABORATORY EMERGENCIES</vt:lpstr>
      <vt:lpstr>RESPONDING TO LABORATORY EMERGENCIES</vt:lpstr>
      <vt:lpstr>RESPONDING TO LABORATORY EMERGENCIES</vt:lpstr>
      <vt:lpstr>RESPONDING TO LABORATORY EMERGENCIES</vt:lpstr>
      <vt:lpstr>RESPONDING TO LABORATORY EMERGENCIES</vt:lpstr>
      <vt:lpstr>RESPONDING TO LABORATORY EMERGENCIES</vt:lpstr>
      <vt:lpstr>RESPONDING TO LABORATORY EMERGENCIES</vt:lpstr>
      <vt:lpstr>RESPONDING TO LABORATORY EMERGENCIES</vt:lpstr>
      <vt:lpstr>RESPONDING TO LABORATORY EMERGENCIES</vt:lpstr>
      <vt:lpstr>RESPONDING TO LABORATORY EMERGENCIES</vt:lpstr>
      <vt:lpstr>RESPONDING TO LABORATORY EMERGENCIES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sevinc</dc:creator>
  <cp:lastModifiedBy>Mehmet Gokhan Caglayan</cp:lastModifiedBy>
  <cp:revision>67</cp:revision>
  <dcterms:created xsi:type="dcterms:W3CDTF">2016-10-03T18:10:26Z</dcterms:created>
  <dcterms:modified xsi:type="dcterms:W3CDTF">2018-04-06T07:04:44Z</dcterms:modified>
</cp:coreProperties>
</file>