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304" r:id="rId3"/>
    <p:sldId id="345" r:id="rId4"/>
    <p:sldId id="346" r:id="rId5"/>
    <p:sldId id="347" r:id="rId6"/>
    <p:sldId id="348" r:id="rId7"/>
    <p:sldId id="349" r:id="rId8"/>
    <p:sldId id="350" r:id="rId9"/>
    <p:sldId id="351" r:id="rId10"/>
    <p:sldId id="352" r:id="rId11"/>
    <p:sldId id="353" r:id="rId12"/>
    <p:sldId id="354" r:id="rId13"/>
    <p:sldId id="355" r:id="rId14"/>
    <p:sldId id="356" r:id="rId15"/>
    <p:sldId id="357" r:id="rId16"/>
    <p:sldId id="358" r:id="rId17"/>
    <p:sldId id="359" r:id="rId18"/>
    <p:sldId id="360" r:id="rId19"/>
    <p:sldId id="361" r:id="rId20"/>
    <p:sldId id="362" r:id="rId21"/>
    <p:sldId id="363" r:id="rId22"/>
    <p:sldId id="266"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345" autoAdjust="0"/>
    <p:restoredTop sz="94660"/>
  </p:normalViewPr>
  <p:slideViewPr>
    <p:cSldViewPr snapToGrid="0">
      <p:cViewPr varScale="1">
        <p:scale>
          <a:sx n="87" d="100"/>
          <a:sy n="87" d="100"/>
        </p:scale>
        <p:origin x="1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723C1ED-4BAF-48E3-8A77-0F79AE13E1D3}" type="datetimeFigureOut">
              <a:rPr lang="tr-TR" smtClean="0"/>
              <a:t>27.2.2020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768713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23C1ED-4BAF-48E3-8A77-0F79AE13E1D3}" type="datetimeFigureOut">
              <a:rPr lang="tr-TR" smtClean="0"/>
              <a:t>27.2.2020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2763606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23C1ED-4BAF-48E3-8A77-0F79AE13E1D3}" type="datetimeFigureOut">
              <a:rPr lang="tr-TR" smtClean="0"/>
              <a:t>27.2.2020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42752709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547913" y="1299507"/>
            <a:ext cx="105156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547913" y="370118"/>
            <a:ext cx="105156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5625791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773086785"/>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09" y="381000"/>
            <a:ext cx="9832360"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idx="1"/>
          </p:nvPr>
        </p:nvSpPr>
        <p:spPr>
          <a:xfrm>
            <a:off x="1522809" y="1981204"/>
            <a:ext cx="9832360" cy="4187825"/>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Veri Yer Tutucusu 3"/>
          <p:cNvSpPr>
            <a:spLocks noGrp="1"/>
          </p:cNvSpPr>
          <p:nvPr>
            <p:ph type="dt" sz="half" idx="10"/>
          </p:nvPr>
        </p:nvSpPr>
        <p:spPr>
          <a:xfrm>
            <a:off x="8230157" y="6400800"/>
            <a:ext cx="1549063" cy="276228"/>
          </a:xfrm>
          <a:prstGeom prst="rect">
            <a:avLst/>
          </a:prstGeom>
        </p:spPr>
        <p:txBody>
          <a:bodyPr/>
          <a:lstStyle/>
          <a:p>
            <a:fld id="{D7305B69-F4B6-46CD-AF62-FD4ECA08B47D}" type="datetime1">
              <a:rPr lang="tr-TR">
                <a:solidFill>
                  <a:prstClr val="black"/>
                </a:solidFill>
              </a:rPr>
              <a:pPr/>
              <a:t>27.2.2020</a:t>
            </a:fld>
            <a:endParaRPr lang="tr-TR" dirty="0">
              <a:solidFill>
                <a:prstClr val="black"/>
              </a:solidFill>
            </a:endParaRPr>
          </a:p>
        </p:txBody>
      </p:sp>
      <p:sp>
        <p:nvSpPr>
          <p:cNvPr id="5" name="Altbilgi Yer Tutucusu 4"/>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6" name="Slayt Numarası Yer Tutucusu 5"/>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7" name="Düz Bağlayıcı 6"/>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6328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8230157" y="6400800"/>
            <a:ext cx="1549063" cy="276228"/>
          </a:xfrm>
          <a:prstGeom prst="rect">
            <a:avLst/>
          </a:prstGeom>
        </p:spPr>
        <p:txBody>
          <a:bodyPr/>
          <a:lstStyle/>
          <a:p>
            <a:fld id="{7040B08B-C352-47BE-9B06-0A188FAADA31}" type="datetime1">
              <a:rPr lang="tr-TR">
                <a:solidFill>
                  <a:prstClr val="black"/>
                </a:solidFill>
              </a:rPr>
              <a:pPr/>
              <a:t>27.2.2020</a:t>
            </a:fld>
            <a:endParaRPr lang="tr-TR" dirty="0">
              <a:solidFill>
                <a:prstClr val="black"/>
              </a:solidFill>
            </a:endParaRPr>
          </a:p>
        </p:txBody>
      </p:sp>
      <p:sp>
        <p:nvSpPr>
          <p:cNvPr id="3" name="Altbilgi Yer Tutucusu 2"/>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4" name="Slayt Numarası Yer Tutucusu 3"/>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933454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11" y="381000"/>
            <a:ext cx="9832359"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sz="half" idx="1"/>
          </p:nvPr>
        </p:nvSpPr>
        <p:spPr>
          <a:xfrm>
            <a:off x="1488556" y="1984248"/>
            <a:ext cx="4801851"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İçerik Yer Tutucusu 3"/>
          <p:cNvSpPr>
            <a:spLocks noGrp="1"/>
          </p:cNvSpPr>
          <p:nvPr>
            <p:ph sz="half" idx="2"/>
          </p:nvPr>
        </p:nvSpPr>
        <p:spPr>
          <a:xfrm>
            <a:off x="6553319" y="1984248"/>
            <a:ext cx="4801852"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5" name="Veri Yer Tutucusu 4"/>
          <p:cNvSpPr>
            <a:spLocks noGrp="1"/>
          </p:cNvSpPr>
          <p:nvPr>
            <p:ph type="dt" sz="half" idx="10"/>
          </p:nvPr>
        </p:nvSpPr>
        <p:spPr>
          <a:xfrm>
            <a:off x="8230157" y="6400800"/>
            <a:ext cx="1549063" cy="276228"/>
          </a:xfrm>
          <a:prstGeom prst="rect">
            <a:avLst/>
          </a:prstGeom>
        </p:spPr>
        <p:txBody>
          <a:bodyPr/>
          <a:lstStyle/>
          <a:p>
            <a:fld id="{20538472-C768-438E-A504-E09C6DD853BD}" type="datetime1">
              <a:rPr lang="tr-TR">
                <a:solidFill>
                  <a:prstClr val="black"/>
                </a:solidFill>
              </a:rPr>
              <a:pPr/>
              <a:t>27.2.2020</a:t>
            </a:fld>
            <a:endParaRPr lang="tr-TR" dirty="0">
              <a:solidFill>
                <a:prstClr val="black"/>
              </a:solidFill>
            </a:endParaRPr>
          </a:p>
        </p:txBody>
      </p:sp>
      <p:sp>
        <p:nvSpPr>
          <p:cNvPr id="6" name="Altbilgi Yer Tutucusu 5"/>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7" name="Slayt Numarası Yer Tutucusu 6"/>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8" name="Düz Bağlayıcı 7"/>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1240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23C1ED-4BAF-48E3-8A77-0F79AE13E1D3}" type="datetimeFigureOut">
              <a:rPr lang="tr-TR" smtClean="0"/>
              <a:t>27.2.2020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1018714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723C1ED-4BAF-48E3-8A77-0F79AE13E1D3}" type="datetimeFigureOut">
              <a:rPr lang="tr-TR" smtClean="0"/>
              <a:t>27.2.2020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2764920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723C1ED-4BAF-48E3-8A77-0F79AE13E1D3}" type="datetimeFigureOut">
              <a:rPr lang="tr-TR" smtClean="0"/>
              <a:t>27.2.2020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636218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723C1ED-4BAF-48E3-8A77-0F79AE13E1D3}" type="datetimeFigureOut">
              <a:rPr lang="tr-TR" smtClean="0"/>
              <a:t>27.2.2020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1383902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723C1ED-4BAF-48E3-8A77-0F79AE13E1D3}" type="datetimeFigureOut">
              <a:rPr lang="tr-TR" smtClean="0"/>
              <a:t>27.2.2020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1872681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723C1ED-4BAF-48E3-8A77-0F79AE13E1D3}" type="datetimeFigureOut">
              <a:rPr lang="tr-TR" smtClean="0"/>
              <a:t>27.2.2020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2911964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723C1ED-4BAF-48E3-8A77-0F79AE13E1D3}" type="datetimeFigureOut">
              <a:rPr lang="tr-TR" smtClean="0"/>
              <a:t>27.2.2020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2220171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723C1ED-4BAF-48E3-8A77-0F79AE13E1D3}" type="datetimeFigureOut">
              <a:rPr lang="tr-TR" smtClean="0"/>
              <a:t>27.2.2020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425758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23C1ED-4BAF-48E3-8A77-0F79AE13E1D3}" type="datetimeFigureOut">
              <a:rPr lang="tr-TR" smtClean="0"/>
              <a:t>27.2.2020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C9C1B0-BA33-40BC-8CA7-4B7506848D88}" type="slidenum">
              <a:rPr lang="tr-TR" smtClean="0"/>
              <a:t>‹#›</a:t>
            </a:fld>
            <a:endParaRPr lang="tr-TR"/>
          </a:p>
        </p:txBody>
      </p:sp>
    </p:spTree>
    <p:extLst>
      <p:ext uri="{BB962C8B-B14F-4D97-AF65-F5344CB8AC3E}">
        <p14:creationId xmlns:p14="http://schemas.microsoft.com/office/powerpoint/2010/main" val="2667487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3"/>
            <a:ext cx="12192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49981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FİYAT KARARLARI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a:t>
            </a:fld>
            <a:endParaRPr lang="tr-TR" dirty="0">
              <a:solidFill>
                <a:prstClr val="black"/>
              </a:solidFill>
            </a:endParaRPr>
          </a:p>
        </p:txBody>
      </p:sp>
      <p:sp>
        <p:nvSpPr>
          <p:cNvPr id="3" name="İçerik Yer Tutucusu 2"/>
          <p:cNvSpPr>
            <a:spLocks noGrp="1"/>
          </p:cNvSpPr>
          <p:nvPr>
            <p:ph idx="1"/>
          </p:nvPr>
        </p:nvSpPr>
        <p:spPr>
          <a:xfrm>
            <a:off x="1245908" y="1299991"/>
            <a:ext cx="9832360" cy="2655066"/>
          </a:xfrm>
        </p:spPr>
        <p:txBody>
          <a:bodyPr/>
          <a:lstStyle/>
          <a:p>
            <a:pPr marL="0" indent="0" algn="just">
              <a:lnSpc>
                <a:spcPct val="100000"/>
              </a:lnSpc>
              <a:spcBef>
                <a:spcPts val="0"/>
              </a:spcBef>
              <a:buNone/>
            </a:pPr>
            <a:r>
              <a:rPr lang="tr-TR" sz="2200" b="1" dirty="0" smtClean="0">
                <a:latin typeface="Times New Roman" panose="02020603050405020304" pitchFamily="18" charset="0"/>
                <a:cs typeface="Times New Roman" panose="02020603050405020304" pitchFamily="18" charset="0"/>
              </a:rPr>
              <a:t>	Fiyat…</a:t>
            </a:r>
          </a:p>
          <a:p>
            <a:pPr marL="0" indent="0" algn="just">
              <a:lnSpc>
                <a:spcPct val="100000"/>
              </a:lnSpc>
              <a:spcBef>
                <a:spcPts val="0"/>
              </a:spcBef>
              <a:buNone/>
            </a:pPr>
            <a:endParaRPr lang="tr-TR" sz="2200" b="1" dirty="0" smtClean="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tr-TR" sz="2200" b="1" dirty="0" smtClean="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tr-TR" sz="22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tr-TR" sz="2200" dirty="0">
                <a:latin typeface="Times New Roman" panose="02020603050405020304" pitchFamily="18" charset="0"/>
                <a:cs typeface="Times New Roman" panose="02020603050405020304" pitchFamily="18" charset="0"/>
              </a:rPr>
              <a:t>Tam rekabet koşullarında </a:t>
            </a:r>
            <a:r>
              <a:rPr lang="tr-TR" sz="2200" b="1" dirty="0">
                <a:latin typeface="Times New Roman" panose="02020603050405020304" pitchFamily="18" charset="0"/>
                <a:cs typeface="Times New Roman" panose="02020603050405020304" pitchFamily="18" charset="0"/>
              </a:rPr>
              <a:t>fiyat</a:t>
            </a:r>
            <a:r>
              <a:rPr lang="tr-TR" sz="2200" dirty="0">
                <a:latin typeface="Times New Roman" panose="02020603050405020304" pitchFamily="18" charset="0"/>
                <a:cs typeface="Times New Roman" panose="02020603050405020304" pitchFamily="18" charset="0"/>
              </a:rPr>
              <a:t>, arz ve talebin kesiştiği noktada belirlenir.</a:t>
            </a:r>
          </a:p>
          <a:p>
            <a:pPr algn="just">
              <a:buFont typeface="Wingdings" panose="05000000000000000000" pitchFamily="2" charset="2"/>
              <a:buChar char="ü"/>
            </a:pPr>
            <a:r>
              <a:rPr lang="tr-TR" sz="2200" dirty="0">
                <a:latin typeface="Times New Roman" panose="02020603050405020304" pitchFamily="18" charset="0"/>
                <a:cs typeface="Times New Roman" panose="02020603050405020304" pitchFamily="18" charset="0"/>
              </a:rPr>
              <a:t>Bir malın </a:t>
            </a:r>
            <a:r>
              <a:rPr lang="tr-TR" sz="2200" b="1" dirty="0">
                <a:latin typeface="Times New Roman" panose="02020603050405020304" pitchFamily="18" charset="0"/>
                <a:cs typeface="Times New Roman" panose="02020603050405020304" pitchFamily="18" charset="0"/>
              </a:rPr>
              <a:t>fiyatı</a:t>
            </a:r>
            <a:r>
              <a:rPr lang="tr-TR" sz="2200" dirty="0">
                <a:latin typeface="Times New Roman" panose="02020603050405020304" pitchFamily="18" charset="0"/>
                <a:cs typeface="Times New Roman" panose="02020603050405020304" pitchFamily="18" charset="0"/>
              </a:rPr>
              <a:t> yükseltildiğinde mala olan talep azalır, tersi durumda artabilir.</a:t>
            </a:r>
          </a:p>
          <a:p>
            <a:pPr algn="just">
              <a:buFont typeface="Wingdings" panose="05000000000000000000" pitchFamily="2" charset="2"/>
              <a:buChar char="ü"/>
            </a:pPr>
            <a:r>
              <a:rPr lang="tr-TR" sz="2200" dirty="0">
                <a:latin typeface="Times New Roman" panose="02020603050405020304" pitchFamily="18" charset="0"/>
                <a:cs typeface="Times New Roman" panose="02020603050405020304" pitchFamily="18" charset="0"/>
              </a:rPr>
              <a:t>Fiyatın </a:t>
            </a:r>
            <a:r>
              <a:rPr lang="tr-TR" sz="2200" b="1" dirty="0">
                <a:latin typeface="Times New Roman" panose="02020603050405020304" pitchFamily="18" charset="0"/>
                <a:cs typeface="Times New Roman" panose="02020603050405020304" pitchFamily="18" charset="0"/>
              </a:rPr>
              <a:t>önemi</a:t>
            </a:r>
            <a:r>
              <a:rPr lang="tr-TR" sz="2200" dirty="0">
                <a:latin typeface="Times New Roman" panose="02020603050405020304" pitchFamily="18" charset="0"/>
                <a:cs typeface="Times New Roman" panose="02020603050405020304" pitchFamily="18" charset="0"/>
              </a:rPr>
              <a:t>; hem ekonomik sistem, hem işletmeler hem de tüketiciler açısından oldukça büyüktür</a:t>
            </a:r>
            <a:r>
              <a:rPr lang="tr-TR" sz="2400" dirty="0">
                <a:latin typeface="Times New Roman" panose="02020603050405020304" pitchFamily="18" charset="0"/>
                <a:cs typeface="Times New Roman" panose="02020603050405020304" pitchFamily="18" charset="0"/>
              </a:rPr>
              <a:t>.  </a:t>
            </a:r>
          </a:p>
          <a:p>
            <a:pPr marL="0" indent="0" algn="just">
              <a:lnSpc>
                <a:spcPct val="100000"/>
              </a:lnSpc>
              <a:spcBef>
                <a:spcPts val="0"/>
              </a:spcBef>
              <a:buNone/>
            </a:pPr>
            <a:endParaRPr lang="tr-TR"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6460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Fiyatlama yönteminin seçimi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10</a:t>
            </a:fld>
            <a:endParaRPr lang="tr-TR" dirty="0">
              <a:solidFill>
                <a:prstClr val="black"/>
              </a:solidFill>
            </a:endParaRPr>
          </a:p>
        </p:txBody>
      </p:sp>
      <p:sp>
        <p:nvSpPr>
          <p:cNvPr id="3" name="İçerik Yer Tutucusu 2"/>
          <p:cNvSpPr>
            <a:spLocks noGrp="1"/>
          </p:cNvSpPr>
          <p:nvPr>
            <p:ph idx="1"/>
          </p:nvPr>
        </p:nvSpPr>
        <p:spPr>
          <a:xfrm>
            <a:off x="1270778" y="1773717"/>
            <a:ext cx="8579475" cy="2842352"/>
          </a:xfrm>
        </p:spPr>
        <p:txBody>
          <a:bodyPr/>
          <a:lstStyle/>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2- Talep (değer) odaklı fiyatlandırma </a:t>
            </a:r>
          </a:p>
          <a:p>
            <a:pPr marL="0" indent="0" algn="just">
              <a:lnSpc>
                <a:spcPct val="100000"/>
              </a:lnSpc>
              <a:spcBef>
                <a:spcPts val="0"/>
              </a:spcBef>
              <a:buNone/>
            </a:pPr>
            <a:endParaRPr lang="tr-TR" sz="2000" b="1" dirty="0">
              <a:solidFill>
                <a:srgbClr val="262626"/>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1990ların başında rekabetin yoğunlaşması neticesinde işletmeler tüketici odaklı veya daha spesifik olarak değer odaklı bir yaklaşımı benimsemeye başladılar. Buna göre fiyatların belirlenmesinde önemli olan tüketicinin firmanın ürününü nasıl algıladığıdır. Yeni ürünün tüketici gözündeki değeridir. Önemli olan fiyatın belirlenmesi değil tüketiciye sunulacak olan değerin belirlenmesidir.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1752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Fiyatlama yönteminin seçimi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11</a:t>
            </a:fld>
            <a:endParaRPr lang="tr-TR" dirty="0">
              <a:solidFill>
                <a:prstClr val="black"/>
              </a:solidFill>
            </a:endParaRPr>
          </a:p>
        </p:txBody>
      </p:sp>
      <p:sp>
        <p:nvSpPr>
          <p:cNvPr id="3" name="İçerik Yer Tutucusu 2"/>
          <p:cNvSpPr>
            <a:spLocks noGrp="1"/>
          </p:cNvSpPr>
          <p:nvPr>
            <p:ph idx="1"/>
          </p:nvPr>
        </p:nvSpPr>
        <p:spPr>
          <a:xfrm>
            <a:off x="1270778" y="1729650"/>
            <a:ext cx="8579475" cy="2842352"/>
          </a:xfrm>
        </p:spPr>
        <p:txBody>
          <a:bodyPr/>
          <a:lstStyle/>
          <a:p>
            <a:pPr marL="0" indent="0" algn="just">
              <a:buNone/>
            </a:pPr>
            <a:r>
              <a:rPr lang="tr-TR" sz="2000" b="1" dirty="0">
                <a:solidFill>
                  <a:srgbClr val="FF0000"/>
                </a:solidFill>
                <a:latin typeface="Times New Roman" panose="02020603050405020304" pitchFamily="18" charset="0"/>
                <a:cs typeface="Times New Roman" panose="02020603050405020304" pitchFamily="18" charset="0"/>
              </a:rPr>
              <a:t>3- Rekabete dayalı fiyatlandırma </a:t>
            </a:r>
          </a:p>
          <a:p>
            <a:pPr marL="0" indent="0" algn="just">
              <a:buNone/>
            </a:pPr>
            <a:r>
              <a:rPr lang="tr-TR" sz="2000" dirty="0">
                <a:solidFill>
                  <a:srgbClr val="262626"/>
                </a:solidFill>
                <a:latin typeface="Times New Roman" panose="02020603050405020304" pitchFamily="18" charset="0"/>
                <a:cs typeface="Times New Roman" panose="02020603050405020304" pitchFamily="18" charset="0"/>
              </a:rPr>
              <a:t>Tüketicinin pazarda mevcut ürünleri değerlendirirken ve satın alma kararlarını verirken rakip ürünler arasında fiyat karşılaştırması yaparlar. Bu sebeple üreticiler ve pazarlamacılar fiyatlarını belirlerken mutlaka rakip ürünlerin fiyatlarını göz önüne almak zorundadır. </a:t>
            </a:r>
          </a:p>
          <a:p>
            <a:pPr marL="0" indent="0" algn="just">
              <a:buNone/>
            </a:pPr>
            <a:r>
              <a:rPr lang="tr-TR" sz="2000" dirty="0">
                <a:solidFill>
                  <a:srgbClr val="262626"/>
                </a:solidFill>
                <a:latin typeface="Times New Roman" panose="02020603050405020304" pitchFamily="18" charset="0"/>
                <a:cs typeface="Times New Roman" panose="02020603050405020304" pitchFamily="18" charset="0"/>
              </a:rPr>
              <a:t>Rekabet odaklı fiyatlandırma </a:t>
            </a:r>
            <a:r>
              <a:rPr lang="tr-TR" sz="2000" dirty="0" err="1">
                <a:solidFill>
                  <a:srgbClr val="262626"/>
                </a:solidFill>
                <a:latin typeface="Times New Roman" panose="02020603050405020304" pitchFamily="18" charset="0"/>
                <a:cs typeface="Times New Roman" panose="02020603050405020304" pitchFamily="18" charset="0"/>
              </a:rPr>
              <a:t>metodlarını</a:t>
            </a:r>
            <a:r>
              <a:rPr lang="tr-TR" sz="2000" dirty="0">
                <a:solidFill>
                  <a:srgbClr val="262626"/>
                </a:solidFill>
                <a:latin typeface="Times New Roman" panose="02020603050405020304" pitchFamily="18" charset="0"/>
                <a:cs typeface="Times New Roman" panose="02020603050405020304" pitchFamily="18" charset="0"/>
              </a:rPr>
              <a:t> genel olarak 2 grup altında toplamak mümkündür. </a:t>
            </a:r>
          </a:p>
          <a:p>
            <a:pPr marL="0" indent="0" algn="just">
              <a:buNone/>
            </a:pPr>
            <a:r>
              <a:rPr lang="tr-TR" sz="2000" dirty="0" smtClean="0">
                <a:latin typeface="Times New Roman" panose="02020603050405020304" pitchFamily="18" charset="0"/>
                <a:cs typeface="Times New Roman" panose="02020603050405020304" pitchFamily="18" charset="0"/>
              </a:rPr>
              <a:t>a</a:t>
            </a:r>
            <a:r>
              <a:rPr lang="tr-TR" sz="2000" dirty="0">
                <a:latin typeface="Times New Roman" panose="02020603050405020304" pitchFamily="18" charset="0"/>
                <a:cs typeface="Times New Roman" panose="02020603050405020304" pitchFamily="18" charset="0"/>
              </a:rPr>
              <a:t>) </a:t>
            </a:r>
            <a:r>
              <a:rPr lang="tr-TR" sz="2000" b="1" dirty="0">
                <a:solidFill>
                  <a:srgbClr val="262626"/>
                </a:solidFill>
                <a:latin typeface="Times New Roman" panose="02020603050405020304" pitchFamily="18" charset="0"/>
                <a:cs typeface="Times New Roman" panose="02020603050405020304" pitchFamily="18" charset="0"/>
              </a:rPr>
              <a:t>Cari usulde fiyatlandırma</a:t>
            </a:r>
            <a:r>
              <a:rPr lang="tr-TR" sz="2000" dirty="0">
                <a:solidFill>
                  <a:srgbClr val="262626"/>
                </a:solidFill>
                <a:latin typeface="Times New Roman" panose="02020603050405020304" pitchFamily="18" charset="0"/>
                <a:cs typeface="Times New Roman" panose="02020603050405020304" pitchFamily="18" charset="0"/>
              </a:rPr>
              <a:t>, yaklaşımında işletme kendi maliyetleri ve talepten ziyade rakiplerin fiyatlarına bakarak kendi fiyatını belirleme yoluna gitmektedir. İşletme en güçlü rakibinin fiyatlarını veya bunun biraz altındaki ya da üstündeki bir fiyatı benimseyebilir.</a:t>
            </a:r>
          </a:p>
          <a:p>
            <a:pPr marL="0" indent="0" algn="just">
              <a:buNone/>
            </a:pPr>
            <a:r>
              <a:rPr lang="tr-TR" sz="2000" dirty="0" smtClean="0">
                <a:latin typeface="Times New Roman" panose="02020603050405020304" pitchFamily="18" charset="0"/>
                <a:cs typeface="Times New Roman" panose="02020603050405020304" pitchFamily="18" charset="0"/>
              </a:rPr>
              <a:t>b</a:t>
            </a:r>
            <a:r>
              <a:rPr lang="tr-TR" sz="2000" dirty="0">
                <a:latin typeface="Times New Roman" panose="02020603050405020304" pitchFamily="18" charset="0"/>
                <a:cs typeface="Times New Roman" panose="02020603050405020304" pitchFamily="18" charset="0"/>
              </a:rPr>
              <a:t>) </a:t>
            </a:r>
            <a:r>
              <a:rPr lang="tr-TR" sz="2000" b="1" dirty="0">
                <a:solidFill>
                  <a:srgbClr val="262626"/>
                </a:solidFill>
                <a:latin typeface="Times New Roman" panose="02020603050405020304" pitchFamily="18" charset="0"/>
                <a:cs typeface="Times New Roman" panose="02020603050405020304" pitchFamily="18" charset="0"/>
              </a:rPr>
              <a:t>Teklif usulü fiyatlandırma</a:t>
            </a:r>
            <a:r>
              <a:rPr lang="tr-TR" sz="2000" dirty="0">
                <a:solidFill>
                  <a:srgbClr val="262626"/>
                </a:solidFill>
                <a:latin typeface="Times New Roman" panose="02020603050405020304" pitchFamily="18" charset="0"/>
                <a:cs typeface="Times New Roman" panose="02020603050405020304" pitchFamily="18" charset="0"/>
              </a:rPr>
              <a:t>, çoğunlukla ihale türü işlerin alınmasında veya müzayedelerde yaygın olarak kullanılan fiyatlandırma yaklaşımıdır. </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6607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Fiyatın seçimi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12</a:t>
            </a:fld>
            <a:endParaRPr lang="tr-TR" dirty="0">
              <a:solidFill>
                <a:prstClr val="black"/>
              </a:solidFill>
            </a:endParaRPr>
          </a:p>
        </p:txBody>
      </p:sp>
      <p:sp>
        <p:nvSpPr>
          <p:cNvPr id="3" name="İçerik Yer Tutucusu 2"/>
          <p:cNvSpPr>
            <a:spLocks noGrp="1"/>
          </p:cNvSpPr>
          <p:nvPr>
            <p:ph idx="1"/>
          </p:nvPr>
        </p:nvSpPr>
        <p:spPr>
          <a:xfrm>
            <a:off x="1460902" y="2445746"/>
            <a:ext cx="8579475" cy="2842352"/>
          </a:xfrm>
        </p:spPr>
        <p:txBody>
          <a:bodyPr/>
          <a:lstStyle/>
          <a:p>
            <a:pPr marL="0" indent="0" algn="just">
              <a:buNone/>
            </a:pP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Uygulanan yöntem sonunda bulunan fiyat, tekrar işletme ve pazar koşulları ışığında incelenir ve kesin fiyat saptanır.</a:t>
            </a:r>
            <a:endParaRPr lang="tr-TR" sz="20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7177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Fiyat politikaları</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13</a:t>
            </a:fld>
            <a:endParaRPr lang="tr-TR" dirty="0">
              <a:solidFill>
                <a:prstClr val="black"/>
              </a:solidFill>
            </a:endParaRPr>
          </a:p>
        </p:txBody>
      </p:sp>
      <p:sp>
        <p:nvSpPr>
          <p:cNvPr id="3" name="İçerik Yer Tutucusu 2"/>
          <p:cNvSpPr>
            <a:spLocks noGrp="1"/>
          </p:cNvSpPr>
          <p:nvPr>
            <p:ph idx="1"/>
          </p:nvPr>
        </p:nvSpPr>
        <p:spPr>
          <a:xfrm>
            <a:off x="1460902" y="2445746"/>
            <a:ext cx="8579475" cy="2842352"/>
          </a:xfrm>
        </p:spPr>
        <p:txBody>
          <a:bodyPr/>
          <a:lstStyle/>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İşletmenin fiyatlama kararlarında izleyeceği politikalar 2 ana grupta toplanır.</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A-</a:t>
            </a:r>
            <a:r>
              <a:rPr lang="tr-TR" sz="2000" dirty="0">
                <a:latin typeface="Times New Roman" panose="02020603050405020304" pitchFamily="18" charset="0"/>
                <a:cs typeface="Times New Roman" panose="02020603050405020304" pitchFamily="18" charset="0"/>
              </a:rPr>
              <a:t> </a:t>
            </a:r>
            <a:r>
              <a:rPr lang="tr-TR" sz="2000" dirty="0">
                <a:solidFill>
                  <a:srgbClr val="FF0000"/>
                </a:solidFill>
                <a:latin typeface="Times New Roman" panose="02020603050405020304" pitchFamily="18" charset="0"/>
                <a:cs typeface="Times New Roman" panose="02020603050405020304" pitchFamily="18" charset="0"/>
              </a:rPr>
              <a:t>Tüketici pazarında </a:t>
            </a:r>
            <a:r>
              <a:rPr lang="tr-TR" sz="2000" dirty="0">
                <a:latin typeface="Times New Roman" panose="02020603050405020304" pitchFamily="18" charset="0"/>
                <a:cs typeface="Times New Roman" panose="02020603050405020304" pitchFamily="18" charset="0"/>
              </a:rPr>
              <a:t>uygulanan fiyat politikaları</a:t>
            </a: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B-</a:t>
            </a:r>
            <a:r>
              <a:rPr lang="tr-TR" sz="2000" dirty="0">
                <a:latin typeface="Times New Roman" panose="02020603050405020304" pitchFamily="18" charset="0"/>
                <a:cs typeface="Times New Roman" panose="02020603050405020304" pitchFamily="18" charset="0"/>
              </a:rPr>
              <a:t> </a:t>
            </a:r>
            <a:r>
              <a:rPr lang="tr-TR" sz="2000" dirty="0">
                <a:solidFill>
                  <a:srgbClr val="FF0000"/>
                </a:solidFill>
                <a:latin typeface="Times New Roman" panose="02020603050405020304" pitchFamily="18" charset="0"/>
                <a:cs typeface="Times New Roman" panose="02020603050405020304" pitchFamily="18" charset="0"/>
              </a:rPr>
              <a:t>Örgütsel pazarlarda </a:t>
            </a:r>
            <a:r>
              <a:rPr lang="tr-TR" sz="2000" dirty="0">
                <a:latin typeface="Times New Roman" panose="02020603050405020304" pitchFamily="18" charset="0"/>
                <a:cs typeface="Times New Roman" panose="02020603050405020304" pitchFamily="18" charset="0"/>
              </a:rPr>
              <a:t>uygulanan fiyat politikaları</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6412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A- Tüketici pazarında uygulanan fiyat politikaları</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14</a:t>
            </a:fld>
            <a:endParaRPr lang="tr-TR" dirty="0">
              <a:solidFill>
                <a:prstClr val="black"/>
              </a:solidFill>
            </a:endParaRPr>
          </a:p>
        </p:txBody>
      </p:sp>
      <p:sp>
        <p:nvSpPr>
          <p:cNvPr id="3" name="İçerik Yer Tutucusu 2"/>
          <p:cNvSpPr>
            <a:spLocks noGrp="1"/>
          </p:cNvSpPr>
          <p:nvPr>
            <p:ph idx="1"/>
          </p:nvPr>
        </p:nvSpPr>
        <p:spPr>
          <a:xfrm>
            <a:off x="1460902" y="1773717"/>
            <a:ext cx="8579475" cy="2842352"/>
          </a:xfrm>
        </p:spPr>
        <p:txBody>
          <a:bodyPr/>
          <a:lstStyle/>
          <a:p>
            <a:pPr marL="0" indent="0">
              <a:lnSpc>
                <a:spcPct val="100000"/>
              </a:lnSpc>
              <a:spcBef>
                <a:spcPts val="0"/>
              </a:spcBef>
              <a:buNone/>
            </a:pPr>
            <a:r>
              <a:rPr lang="tr-TR" sz="2000" b="1" dirty="0">
                <a:latin typeface="Times New Roman" panose="02020603050405020304" pitchFamily="18" charset="0"/>
                <a:cs typeface="Times New Roman" panose="02020603050405020304" pitchFamily="18" charset="0"/>
              </a:rPr>
              <a:t>1- Yeni malı fiyatlama</a:t>
            </a:r>
          </a:p>
          <a:p>
            <a:pPr marL="514350" indent="-514350">
              <a:lnSpc>
                <a:spcPct val="100000"/>
              </a:lnSpc>
              <a:spcBef>
                <a:spcPts val="0"/>
              </a:spcBef>
              <a:buAutoNum type="alphaLcParenR"/>
            </a:pPr>
            <a:r>
              <a:rPr lang="tr-TR" sz="2000" dirty="0">
                <a:latin typeface="Times New Roman" panose="02020603050405020304" pitchFamily="18" charset="0"/>
                <a:cs typeface="Times New Roman" panose="02020603050405020304" pitchFamily="18" charset="0"/>
              </a:rPr>
              <a:t>Pazarın kaymağını alma</a:t>
            </a:r>
          </a:p>
          <a:p>
            <a:pPr marL="514350" indent="-514350">
              <a:lnSpc>
                <a:spcPct val="100000"/>
              </a:lnSpc>
              <a:spcBef>
                <a:spcPts val="0"/>
              </a:spcBef>
              <a:buAutoNum type="alphaLcParenR"/>
            </a:pPr>
            <a:r>
              <a:rPr lang="tr-TR" sz="2000" dirty="0">
                <a:latin typeface="Times New Roman" panose="02020603050405020304" pitchFamily="18" charset="0"/>
                <a:cs typeface="Times New Roman" panose="02020603050405020304" pitchFamily="18" charset="0"/>
              </a:rPr>
              <a:t>Pazara girme</a:t>
            </a:r>
          </a:p>
          <a:p>
            <a:pPr marL="0" indent="0">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tr-TR" sz="2000" b="1" dirty="0">
                <a:latin typeface="Times New Roman" panose="02020603050405020304" pitchFamily="18" charset="0"/>
                <a:cs typeface="Times New Roman" panose="02020603050405020304" pitchFamily="18" charset="0"/>
              </a:rPr>
              <a:t>2- Psikolojik fiyatlama</a:t>
            </a:r>
          </a:p>
          <a:p>
            <a:pPr marL="514350" indent="-514350">
              <a:lnSpc>
                <a:spcPct val="100000"/>
              </a:lnSpc>
              <a:spcBef>
                <a:spcPts val="0"/>
              </a:spcBef>
              <a:buAutoNum type="alphaLcParenR"/>
            </a:pPr>
            <a:r>
              <a:rPr lang="tr-TR" sz="2000" dirty="0" err="1">
                <a:latin typeface="Times New Roman" panose="02020603050405020304" pitchFamily="18" charset="0"/>
                <a:cs typeface="Times New Roman" panose="02020603050405020304" pitchFamily="18" charset="0"/>
              </a:rPr>
              <a:t>Kalanlı</a:t>
            </a:r>
            <a:r>
              <a:rPr lang="tr-TR" sz="2000" dirty="0">
                <a:latin typeface="Times New Roman" panose="02020603050405020304" pitchFamily="18" charset="0"/>
                <a:cs typeface="Times New Roman" panose="02020603050405020304" pitchFamily="18" charset="0"/>
              </a:rPr>
              <a:t> ve yuvarlak rakamlı fiyatlama</a:t>
            </a:r>
          </a:p>
          <a:p>
            <a:pPr marL="514350" indent="-514350">
              <a:lnSpc>
                <a:spcPct val="100000"/>
              </a:lnSpc>
              <a:spcBef>
                <a:spcPts val="0"/>
              </a:spcBef>
              <a:buAutoNum type="alphaLcParenR"/>
            </a:pPr>
            <a:r>
              <a:rPr lang="tr-TR" sz="2000" dirty="0">
                <a:latin typeface="Times New Roman" panose="02020603050405020304" pitchFamily="18" charset="0"/>
                <a:cs typeface="Times New Roman" panose="02020603050405020304" pitchFamily="18" charset="0"/>
              </a:rPr>
              <a:t>Alışılmış fiyatlama</a:t>
            </a:r>
          </a:p>
          <a:p>
            <a:pPr marL="514350" indent="-514350">
              <a:lnSpc>
                <a:spcPct val="100000"/>
              </a:lnSpc>
              <a:spcBef>
                <a:spcPts val="0"/>
              </a:spcBef>
              <a:buAutoNum type="alphaLcParenR"/>
            </a:pPr>
            <a:r>
              <a:rPr lang="tr-TR" sz="2000" dirty="0">
                <a:latin typeface="Times New Roman" panose="02020603050405020304" pitchFamily="18" charset="0"/>
                <a:cs typeface="Times New Roman" panose="02020603050405020304" pitchFamily="18" charset="0"/>
              </a:rPr>
              <a:t>Prestij fiyatı</a:t>
            </a:r>
          </a:p>
          <a:p>
            <a:pPr marL="514350" indent="-514350">
              <a:lnSpc>
                <a:spcPct val="100000"/>
              </a:lnSpc>
              <a:spcBef>
                <a:spcPts val="0"/>
              </a:spcBef>
              <a:buAutoNum type="alphaLcParenR"/>
            </a:pPr>
            <a:r>
              <a:rPr lang="tr-TR" sz="2000" dirty="0">
                <a:latin typeface="Times New Roman" panose="02020603050405020304" pitchFamily="18" charset="0"/>
                <a:cs typeface="Times New Roman" panose="02020603050405020304" pitchFamily="18" charset="0"/>
              </a:rPr>
              <a:t>Bir grup malı fiyatlama</a:t>
            </a:r>
          </a:p>
          <a:p>
            <a:pPr marL="0" indent="0">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tr-TR" sz="2000" b="1" dirty="0">
                <a:latin typeface="Times New Roman" panose="02020603050405020304" pitchFamily="18" charset="0"/>
                <a:cs typeface="Times New Roman" panose="02020603050405020304" pitchFamily="18" charset="0"/>
              </a:rPr>
              <a:t>3- Reklam amaçlı fiyatlama</a:t>
            </a:r>
            <a:endParaRPr lang="tr-T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6440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B- Örgütsel pazarlarda uygulanan fiyat politikaları</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15</a:t>
            </a:fld>
            <a:endParaRPr lang="tr-TR" dirty="0">
              <a:solidFill>
                <a:prstClr val="black"/>
              </a:solidFill>
            </a:endParaRPr>
          </a:p>
        </p:txBody>
      </p:sp>
      <p:sp>
        <p:nvSpPr>
          <p:cNvPr id="3" name="İçerik Yer Tutucusu 2"/>
          <p:cNvSpPr>
            <a:spLocks noGrp="1"/>
          </p:cNvSpPr>
          <p:nvPr>
            <p:ph idx="1"/>
          </p:nvPr>
        </p:nvSpPr>
        <p:spPr>
          <a:xfrm>
            <a:off x="1460902" y="1773717"/>
            <a:ext cx="8579475" cy="2842352"/>
          </a:xfrm>
        </p:spPr>
        <p:txBody>
          <a:bodyPr/>
          <a:lstStyle/>
          <a:p>
            <a:pPr marL="0" indent="0">
              <a:buNone/>
            </a:pPr>
            <a:r>
              <a:rPr lang="tr-TR" sz="2000" b="1" dirty="0">
                <a:latin typeface="Times New Roman" panose="02020603050405020304" pitchFamily="18" charset="0"/>
                <a:cs typeface="Times New Roman" panose="02020603050405020304" pitchFamily="18" charset="0"/>
              </a:rPr>
              <a:t>1-</a:t>
            </a:r>
            <a:r>
              <a:rPr lang="tr-TR" sz="2000" dirty="0">
                <a:latin typeface="Times New Roman" panose="02020603050405020304" pitchFamily="18" charset="0"/>
                <a:cs typeface="Times New Roman" panose="02020603050405020304" pitchFamily="18" charset="0"/>
              </a:rPr>
              <a:t> İndirim</a:t>
            </a:r>
          </a:p>
          <a:p>
            <a:pPr marL="0" indent="0">
              <a:buNone/>
            </a:pPr>
            <a:r>
              <a:rPr lang="tr-TR" sz="2000" b="1" dirty="0">
                <a:latin typeface="Times New Roman" panose="02020603050405020304" pitchFamily="18" charset="0"/>
                <a:cs typeface="Times New Roman" panose="02020603050405020304" pitchFamily="18" charset="0"/>
              </a:rPr>
              <a:t>2-</a:t>
            </a:r>
            <a:r>
              <a:rPr lang="tr-TR" sz="2000" dirty="0">
                <a:latin typeface="Times New Roman" panose="02020603050405020304" pitchFamily="18" charset="0"/>
                <a:cs typeface="Times New Roman" panose="02020603050405020304" pitchFamily="18" charset="0"/>
              </a:rPr>
              <a:t> Coğrafi bölgelere göre fiyatlama</a:t>
            </a:r>
          </a:p>
          <a:p>
            <a:pPr marL="0" indent="0">
              <a:buNone/>
            </a:pPr>
            <a:r>
              <a:rPr lang="tr-TR" sz="2000" b="1" dirty="0">
                <a:latin typeface="Times New Roman" panose="02020603050405020304" pitchFamily="18" charset="0"/>
                <a:cs typeface="Times New Roman" panose="02020603050405020304" pitchFamily="18" charset="0"/>
              </a:rPr>
              <a:t>3-</a:t>
            </a:r>
            <a:r>
              <a:rPr lang="tr-TR" sz="2000" dirty="0">
                <a:latin typeface="Times New Roman" panose="02020603050405020304" pitchFamily="18" charset="0"/>
                <a:cs typeface="Times New Roman" panose="02020603050405020304" pitchFamily="18" charset="0"/>
              </a:rPr>
              <a:t> Farklı fiyatlama</a:t>
            </a:r>
          </a:p>
          <a:p>
            <a:pPr marL="0" indent="0">
              <a:buNone/>
            </a:pPr>
            <a:r>
              <a:rPr lang="tr-TR" sz="2000" b="1" dirty="0">
                <a:latin typeface="Times New Roman" panose="02020603050405020304" pitchFamily="18" charset="0"/>
                <a:cs typeface="Times New Roman" panose="02020603050405020304" pitchFamily="18" charset="0"/>
              </a:rPr>
              <a:t>4-</a:t>
            </a:r>
            <a:r>
              <a:rPr lang="tr-TR" sz="2000" dirty="0">
                <a:latin typeface="Times New Roman" panose="02020603050405020304" pitchFamily="18" charset="0"/>
                <a:cs typeface="Times New Roman" panose="02020603050405020304" pitchFamily="18" charset="0"/>
              </a:rPr>
              <a:t> Garantili fiyatlama</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34479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A- Tüketici pazarında uygulanan fiyat politikaları</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16</a:t>
            </a:fld>
            <a:endParaRPr lang="tr-TR" dirty="0">
              <a:solidFill>
                <a:prstClr val="black"/>
              </a:solidFill>
            </a:endParaRPr>
          </a:p>
        </p:txBody>
      </p:sp>
      <p:sp>
        <p:nvSpPr>
          <p:cNvPr id="3" name="İçerik Yer Tutucusu 2"/>
          <p:cNvSpPr>
            <a:spLocks noGrp="1"/>
          </p:cNvSpPr>
          <p:nvPr>
            <p:ph idx="1"/>
          </p:nvPr>
        </p:nvSpPr>
        <p:spPr>
          <a:xfrm>
            <a:off x="1361750" y="1200840"/>
            <a:ext cx="8579475" cy="2842352"/>
          </a:xfrm>
        </p:spPr>
        <p:txBody>
          <a:bodyPr/>
          <a:lstStyle/>
          <a:p>
            <a:pPr marL="0" lvl="0" indent="0">
              <a:lnSpc>
                <a:spcPct val="100000"/>
              </a:lnSpc>
              <a:spcBef>
                <a:spcPts val="0"/>
              </a:spcBef>
              <a:buNone/>
            </a:pPr>
            <a:r>
              <a:rPr lang="tr-TR" sz="2200" b="1" dirty="0">
                <a:solidFill>
                  <a:prstClr val="black"/>
                </a:solidFill>
                <a:latin typeface="Times New Roman" panose="02020603050405020304" pitchFamily="18" charset="0"/>
                <a:cs typeface="Times New Roman" panose="02020603050405020304" pitchFamily="18" charset="0"/>
              </a:rPr>
              <a:t>1- Yeni malı fiyatlama</a:t>
            </a:r>
          </a:p>
          <a:p>
            <a:pPr marL="0" lvl="0" indent="0">
              <a:lnSpc>
                <a:spcPct val="100000"/>
              </a:lnSpc>
              <a:spcBef>
                <a:spcPts val="0"/>
              </a:spcBef>
              <a:buNone/>
            </a:pPr>
            <a:endParaRPr lang="tr-TR" sz="2400" b="1" dirty="0">
              <a:solidFill>
                <a:prstClr val="black"/>
              </a:solidFill>
              <a:latin typeface="Times New Roman" panose="02020603050405020304" pitchFamily="18" charset="0"/>
              <a:cs typeface="Times New Roman" panose="02020603050405020304" pitchFamily="18" charset="0"/>
            </a:endParaRPr>
          </a:p>
          <a:p>
            <a:pPr marL="514350" lvl="0" indent="-514350">
              <a:lnSpc>
                <a:spcPct val="100000"/>
              </a:lnSpc>
              <a:spcBef>
                <a:spcPts val="0"/>
              </a:spcBef>
              <a:buFont typeface="Arial" panose="020B0604020202020204" pitchFamily="34" charset="0"/>
              <a:buAutoNum type="alphaLcParenR"/>
            </a:pPr>
            <a:r>
              <a:rPr lang="tr-TR" sz="2000" b="1" dirty="0">
                <a:solidFill>
                  <a:srgbClr val="FF0000"/>
                </a:solidFill>
                <a:latin typeface="Times New Roman" panose="02020603050405020304" pitchFamily="18" charset="0"/>
                <a:cs typeface="Times New Roman" panose="02020603050405020304" pitchFamily="18" charset="0"/>
              </a:rPr>
              <a:t>Pazarın kaymağını alma</a:t>
            </a: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İşletme yeni mal geliştirme çalışmaları ile gerçekleştirdiği yatırım giderlerini hızla geri almak isteyebilir. Bu durumda yeni malın birim fiyatını yüksek tutarak pazara girer. Bu politika pazarın kaymağını alma olarak adlandırılır.</a:t>
            </a:r>
          </a:p>
          <a:p>
            <a:pPr marL="0" indent="0" algn="just">
              <a:lnSpc>
                <a:spcPct val="11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r>
              <a:rPr lang="tr-TR" sz="2000" dirty="0">
                <a:latin typeface="Times New Roman" panose="02020603050405020304" pitchFamily="18" charset="0"/>
                <a:cs typeface="Times New Roman" panose="02020603050405020304" pitchFamily="18" charset="0"/>
              </a:rPr>
              <a:t>Bu politikanın izlenebilmesi için </a:t>
            </a:r>
            <a:r>
              <a:rPr lang="tr-TR" sz="2000" b="1" dirty="0">
                <a:latin typeface="Times New Roman" panose="02020603050405020304" pitchFamily="18" charset="0"/>
                <a:cs typeface="Times New Roman" panose="02020603050405020304" pitchFamily="18" charset="0"/>
              </a:rPr>
              <a:t>pazarda şu koşulların olması</a:t>
            </a:r>
            <a:r>
              <a:rPr lang="tr-TR" sz="2000" dirty="0">
                <a:latin typeface="Times New Roman" panose="02020603050405020304" pitchFamily="18" charset="0"/>
                <a:cs typeface="Times New Roman" panose="02020603050405020304" pitchFamily="18" charset="0"/>
              </a:rPr>
              <a:t> gerekir;</a:t>
            </a:r>
          </a:p>
          <a:p>
            <a:pPr marL="0" indent="0" algn="just">
              <a:lnSpc>
                <a:spcPct val="11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r>
              <a:rPr lang="tr-TR" sz="2000" b="1" dirty="0">
                <a:latin typeface="Times New Roman" panose="02020603050405020304" pitchFamily="18" charset="0"/>
                <a:cs typeface="Times New Roman" panose="02020603050405020304" pitchFamily="18" charset="0"/>
              </a:rPr>
              <a:t>1-</a:t>
            </a:r>
            <a:r>
              <a:rPr lang="tr-TR" sz="2000" dirty="0">
                <a:latin typeface="Times New Roman" panose="02020603050405020304" pitchFamily="18" charset="0"/>
                <a:cs typeface="Times New Roman" panose="02020603050405020304" pitchFamily="18" charset="0"/>
              </a:rPr>
              <a:t> Mal yaşam sürecinin ilk dönemlerinde </a:t>
            </a:r>
            <a:r>
              <a:rPr lang="tr-TR" sz="2000" dirty="0">
                <a:solidFill>
                  <a:srgbClr val="FF0000"/>
                </a:solidFill>
                <a:latin typeface="Times New Roman" panose="02020603050405020304" pitchFamily="18" charset="0"/>
                <a:cs typeface="Times New Roman" panose="02020603050405020304" pitchFamily="18" charset="0"/>
              </a:rPr>
              <a:t>talep </a:t>
            </a:r>
            <a:r>
              <a:rPr lang="tr-TR" sz="2000" dirty="0" err="1">
                <a:solidFill>
                  <a:srgbClr val="FF0000"/>
                </a:solidFill>
                <a:latin typeface="Times New Roman" panose="02020603050405020304" pitchFamily="18" charset="0"/>
                <a:cs typeface="Times New Roman" panose="02020603050405020304" pitchFamily="18" charset="0"/>
              </a:rPr>
              <a:t>inelastik</a:t>
            </a:r>
            <a:r>
              <a:rPr lang="tr-TR" sz="2000" dirty="0">
                <a:solidFill>
                  <a:srgbClr val="FF0000"/>
                </a:solidFill>
                <a:latin typeface="Times New Roman" panose="02020603050405020304" pitchFamily="18" charset="0"/>
                <a:cs typeface="Times New Roman" panose="02020603050405020304" pitchFamily="18" charset="0"/>
              </a:rPr>
              <a:t> </a:t>
            </a:r>
            <a:r>
              <a:rPr lang="tr-TR" sz="2000" i="1" dirty="0">
                <a:latin typeface="Times New Roman" panose="02020603050405020304" pitchFamily="18" charset="0"/>
                <a:cs typeface="Times New Roman" panose="02020603050405020304" pitchFamily="18" charset="0"/>
              </a:rPr>
              <a:t>(satın alınan miktarın fiyat kadar fazla değişmediği) </a:t>
            </a:r>
            <a:r>
              <a:rPr lang="tr-TR" sz="2000" dirty="0">
                <a:latin typeface="Times New Roman" panose="02020603050405020304" pitchFamily="18" charset="0"/>
                <a:cs typeface="Times New Roman" panose="02020603050405020304" pitchFamily="18" charset="0"/>
              </a:rPr>
              <a:t>olmalıdır,</a:t>
            </a:r>
          </a:p>
          <a:p>
            <a:pPr marL="0" indent="0" algn="just">
              <a:lnSpc>
                <a:spcPct val="110000"/>
              </a:lnSpc>
              <a:spcBef>
                <a:spcPts val="0"/>
              </a:spcBef>
              <a:buNone/>
            </a:pPr>
            <a:r>
              <a:rPr lang="tr-TR" sz="2000" b="1" dirty="0">
                <a:latin typeface="Times New Roman" panose="02020603050405020304" pitchFamily="18" charset="0"/>
                <a:cs typeface="Times New Roman" panose="02020603050405020304" pitchFamily="18" charset="0"/>
              </a:rPr>
              <a:t>2- </a:t>
            </a:r>
            <a:r>
              <a:rPr lang="tr-TR" sz="2000" dirty="0" err="1">
                <a:latin typeface="Times New Roman" panose="02020603050405020304" pitchFamily="18" charset="0"/>
                <a:cs typeface="Times New Roman" panose="02020603050405020304" pitchFamily="18" charset="0"/>
              </a:rPr>
              <a:t>Sözkonusu</a:t>
            </a:r>
            <a:r>
              <a:rPr lang="tr-TR" sz="2000" dirty="0">
                <a:latin typeface="Times New Roman" panose="02020603050405020304" pitchFamily="18" charset="0"/>
                <a:cs typeface="Times New Roman" panose="02020603050405020304" pitchFamily="18" charset="0"/>
              </a:rPr>
              <a:t> mala yüksek fiyat ödeyebilecek </a:t>
            </a:r>
            <a:r>
              <a:rPr lang="tr-TR" sz="2000" dirty="0">
                <a:solidFill>
                  <a:srgbClr val="FF0000"/>
                </a:solidFill>
                <a:latin typeface="Times New Roman" panose="02020603050405020304" pitchFamily="18" charset="0"/>
                <a:cs typeface="Times New Roman" panose="02020603050405020304" pitchFamily="18" charset="0"/>
              </a:rPr>
              <a:t>pazar bölümü </a:t>
            </a:r>
            <a:r>
              <a:rPr lang="tr-TR" sz="2000" dirty="0">
                <a:latin typeface="Times New Roman" panose="02020603050405020304" pitchFamily="18" charset="0"/>
                <a:cs typeface="Times New Roman" panose="02020603050405020304" pitchFamily="18" charset="0"/>
              </a:rPr>
              <a:t>işletme için </a:t>
            </a:r>
            <a:r>
              <a:rPr lang="tr-TR" sz="2000" dirty="0">
                <a:solidFill>
                  <a:srgbClr val="FF0000"/>
                </a:solidFill>
                <a:latin typeface="Times New Roman" panose="02020603050405020304" pitchFamily="18" charset="0"/>
                <a:cs typeface="Times New Roman" panose="02020603050405020304" pitchFamily="18" charset="0"/>
              </a:rPr>
              <a:t>tatmin edici düzeyde </a:t>
            </a:r>
            <a:r>
              <a:rPr lang="tr-TR" sz="2000" dirty="0">
                <a:latin typeface="Times New Roman" panose="02020603050405020304" pitchFamily="18" charset="0"/>
                <a:cs typeface="Times New Roman" panose="02020603050405020304" pitchFamily="18" charset="0"/>
              </a:rPr>
              <a:t>olmalıdır.</a:t>
            </a:r>
          </a:p>
          <a:p>
            <a:pPr marL="0" indent="0" algn="just">
              <a:lnSpc>
                <a:spcPct val="110000"/>
              </a:lnSpc>
              <a:spcBef>
                <a:spcPts val="0"/>
              </a:spcBef>
              <a:buNone/>
            </a:pPr>
            <a:r>
              <a:rPr lang="tr-TR" sz="2000" b="1" dirty="0">
                <a:latin typeface="Times New Roman" panose="02020603050405020304" pitchFamily="18" charset="0"/>
                <a:cs typeface="Times New Roman" panose="02020603050405020304" pitchFamily="18" charset="0"/>
              </a:rPr>
              <a:t>3-</a:t>
            </a:r>
            <a:r>
              <a:rPr lang="tr-TR" sz="2000" dirty="0">
                <a:latin typeface="Times New Roman" panose="02020603050405020304" pitchFamily="18" charset="0"/>
                <a:cs typeface="Times New Roman" panose="02020603050405020304" pitchFamily="18" charset="0"/>
              </a:rPr>
              <a:t> </a:t>
            </a:r>
            <a:r>
              <a:rPr lang="tr-TR" sz="2000" dirty="0">
                <a:solidFill>
                  <a:srgbClr val="FF0000"/>
                </a:solidFill>
                <a:latin typeface="Times New Roman" panose="02020603050405020304" pitchFamily="18" charset="0"/>
                <a:cs typeface="Times New Roman" panose="02020603050405020304" pitchFamily="18" charset="0"/>
              </a:rPr>
              <a:t>Rekabetle</a:t>
            </a:r>
            <a:r>
              <a:rPr lang="tr-TR" sz="2000" dirty="0">
                <a:latin typeface="Times New Roman" panose="02020603050405020304" pitchFamily="18" charset="0"/>
                <a:cs typeface="Times New Roman" panose="02020603050405020304" pitchFamily="18" charset="0"/>
              </a:rPr>
              <a:t> hemen </a:t>
            </a:r>
            <a:r>
              <a:rPr lang="tr-TR" sz="2000" dirty="0">
                <a:solidFill>
                  <a:srgbClr val="FF0000"/>
                </a:solidFill>
                <a:latin typeface="Times New Roman" panose="02020603050405020304" pitchFamily="18" charset="0"/>
                <a:cs typeface="Times New Roman" panose="02020603050405020304" pitchFamily="18" charset="0"/>
              </a:rPr>
              <a:t>karşılaşılmayacak bir pazar </a:t>
            </a:r>
            <a:r>
              <a:rPr lang="tr-TR" sz="2000" dirty="0">
                <a:latin typeface="Times New Roman" panose="02020603050405020304" pitchFamily="18" charset="0"/>
                <a:cs typeface="Times New Roman" panose="02020603050405020304" pitchFamily="18" charset="0"/>
              </a:rPr>
              <a:t>olmalıdır.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7374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A- Tüketici pazarında uygulanan fiyat politikaları</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17</a:t>
            </a:fld>
            <a:endParaRPr lang="tr-TR" dirty="0">
              <a:solidFill>
                <a:prstClr val="black"/>
              </a:solidFill>
            </a:endParaRPr>
          </a:p>
        </p:txBody>
      </p:sp>
      <p:sp>
        <p:nvSpPr>
          <p:cNvPr id="3" name="İçerik Yer Tutucusu 2"/>
          <p:cNvSpPr>
            <a:spLocks noGrp="1"/>
          </p:cNvSpPr>
          <p:nvPr>
            <p:ph idx="1"/>
          </p:nvPr>
        </p:nvSpPr>
        <p:spPr>
          <a:xfrm>
            <a:off x="1383784" y="1322026"/>
            <a:ext cx="8579475" cy="2842352"/>
          </a:xfrm>
        </p:spPr>
        <p:txBody>
          <a:bodyPr/>
          <a:lstStyle/>
          <a:p>
            <a:pPr marL="0" indent="0">
              <a:buNone/>
            </a:pPr>
            <a:r>
              <a:rPr lang="tr-TR" sz="2200" b="1" dirty="0">
                <a:latin typeface="Times New Roman" panose="02020603050405020304" pitchFamily="18" charset="0"/>
                <a:cs typeface="Times New Roman" panose="02020603050405020304" pitchFamily="18" charset="0"/>
              </a:rPr>
              <a:t>2- Psikolojik fiyatlama</a:t>
            </a:r>
          </a:p>
          <a:p>
            <a:pPr marL="0" indent="0">
              <a:buNone/>
            </a:pPr>
            <a:endParaRPr lang="tr-TR" sz="2200" b="1"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tr-TR" sz="2200" dirty="0">
                <a:latin typeface="Times New Roman" panose="02020603050405020304" pitchFamily="18" charset="0"/>
                <a:cs typeface="Times New Roman" panose="02020603050405020304" pitchFamily="18" charset="0"/>
              </a:rPr>
              <a:t>Psikolojik fiyatlama, bir fiyatlama yöntemi değildir, malın fiyatını belirlemek için kullanılmaz.</a:t>
            </a:r>
          </a:p>
          <a:p>
            <a:pPr marL="0" indent="0" algn="just">
              <a:lnSpc>
                <a:spcPct val="100000"/>
              </a:lnSpc>
              <a:spcBef>
                <a:spcPts val="0"/>
              </a:spcBef>
              <a:buNone/>
            </a:pPr>
            <a:endParaRPr lang="tr-TR" sz="22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tr-TR" sz="2200" dirty="0">
                <a:latin typeface="Times New Roman" panose="02020603050405020304" pitchFamily="18" charset="0"/>
                <a:cs typeface="Times New Roman" panose="02020603050405020304" pitchFamily="18" charset="0"/>
              </a:rPr>
              <a:t>Belirlenen fiyatın tüketiciyi etkileyecek başka biçimlerde sunulmasını sağlar. </a:t>
            </a:r>
          </a:p>
          <a:p>
            <a:pPr marL="0" indent="0" algn="just">
              <a:lnSpc>
                <a:spcPct val="100000"/>
              </a:lnSpc>
              <a:spcBef>
                <a:spcPts val="0"/>
              </a:spcBef>
              <a:buNone/>
            </a:pPr>
            <a:endParaRPr lang="tr-TR" sz="22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200" b="1" dirty="0">
                <a:latin typeface="Times New Roman" panose="02020603050405020304" pitchFamily="18" charset="0"/>
                <a:cs typeface="Times New Roman" panose="02020603050405020304" pitchFamily="18" charset="0"/>
              </a:rPr>
              <a:t>Örneğin; </a:t>
            </a:r>
            <a:r>
              <a:rPr lang="tr-TR" sz="2200" dirty="0">
                <a:latin typeface="Times New Roman" panose="02020603050405020304" pitchFamily="18" charset="0"/>
                <a:cs typeface="Times New Roman" panose="02020603050405020304" pitchFamily="18" charset="0"/>
              </a:rPr>
              <a:t>Fiyatın </a:t>
            </a:r>
            <a:r>
              <a:rPr lang="tr-TR" sz="2200" b="1" dirty="0" err="1">
                <a:solidFill>
                  <a:srgbClr val="FF0000"/>
                </a:solidFill>
                <a:latin typeface="Times New Roman" panose="02020603050405020304" pitchFamily="18" charset="0"/>
                <a:cs typeface="Times New Roman" panose="02020603050405020304" pitchFamily="18" charset="0"/>
              </a:rPr>
              <a:t>kalanlı</a:t>
            </a:r>
            <a:r>
              <a:rPr lang="tr-TR" sz="2200" dirty="0">
                <a:latin typeface="Times New Roman" panose="02020603050405020304" pitchFamily="18" charset="0"/>
                <a:cs typeface="Times New Roman" panose="02020603050405020304" pitchFamily="18" charset="0"/>
              </a:rPr>
              <a:t> olarak belirlenmesinin tüketicinin daha çok dikkatini çekeceği varsayılır (</a:t>
            </a:r>
            <a:r>
              <a:rPr lang="tr-TR" sz="2200" b="1" dirty="0">
                <a:latin typeface="Times New Roman" panose="02020603050405020304" pitchFamily="18" charset="0"/>
                <a:cs typeface="Times New Roman" panose="02020603050405020304" pitchFamily="18" charset="0"/>
              </a:rPr>
              <a:t>9.950 TL</a:t>
            </a:r>
            <a:r>
              <a:rPr lang="tr-TR" sz="2200" dirty="0">
                <a:latin typeface="Times New Roman" panose="02020603050405020304" pitchFamily="18" charset="0"/>
                <a:cs typeface="Times New Roman" panose="02020603050405020304" pitchFamily="18" charset="0"/>
              </a:rPr>
              <a:t>, </a:t>
            </a:r>
            <a:r>
              <a:rPr lang="tr-TR" sz="2200" b="1" dirty="0">
                <a:latin typeface="Times New Roman" panose="02020603050405020304" pitchFamily="18" charset="0"/>
                <a:cs typeface="Times New Roman" panose="02020603050405020304" pitchFamily="18" charset="0"/>
              </a:rPr>
              <a:t>6.900 TL</a:t>
            </a:r>
            <a:r>
              <a:rPr lang="tr-TR" sz="2200" dirty="0">
                <a:latin typeface="Times New Roman" panose="02020603050405020304" pitchFamily="18" charset="0"/>
                <a:cs typeface="Times New Roman" panose="02020603050405020304" pitchFamily="18" charset="0"/>
              </a:rPr>
              <a:t> vb.) Bir başka görüşe göre de </a:t>
            </a:r>
            <a:r>
              <a:rPr lang="tr-TR" sz="2200" b="1" dirty="0">
                <a:solidFill>
                  <a:srgbClr val="FF0000"/>
                </a:solidFill>
                <a:latin typeface="Times New Roman" panose="02020603050405020304" pitchFamily="18" charset="0"/>
                <a:cs typeface="Times New Roman" panose="02020603050405020304" pitchFamily="18" charset="0"/>
              </a:rPr>
              <a:t>yuvarlak rakamlar </a:t>
            </a:r>
            <a:r>
              <a:rPr lang="tr-TR" sz="2200" dirty="0">
                <a:latin typeface="Times New Roman" panose="02020603050405020304" pitchFamily="18" charset="0"/>
                <a:cs typeface="Times New Roman" panose="02020603050405020304" pitchFamily="18" charset="0"/>
              </a:rPr>
              <a:t>dikkati çekebilir (</a:t>
            </a:r>
            <a:r>
              <a:rPr lang="tr-TR" sz="2200" b="1" dirty="0">
                <a:latin typeface="Times New Roman" panose="02020603050405020304" pitchFamily="18" charset="0"/>
                <a:cs typeface="Times New Roman" panose="02020603050405020304" pitchFamily="18" charset="0"/>
              </a:rPr>
              <a:t>10.000 TL</a:t>
            </a:r>
            <a:r>
              <a:rPr lang="tr-TR" sz="2200" dirty="0">
                <a:latin typeface="Times New Roman" panose="02020603050405020304" pitchFamily="18" charset="0"/>
                <a:cs typeface="Times New Roman" panose="02020603050405020304" pitchFamily="18" charset="0"/>
              </a:rPr>
              <a:t>, </a:t>
            </a:r>
            <a:r>
              <a:rPr lang="tr-TR" sz="2200" b="1" dirty="0">
                <a:latin typeface="Times New Roman" panose="02020603050405020304" pitchFamily="18" charset="0"/>
                <a:cs typeface="Times New Roman" panose="02020603050405020304" pitchFamily="18" charset="0"/>
              </a:rPr>
              <a:t>15.000 TL</a:t>
            </a:r>
            <a:r>
              <a:rPr lang="tr-TR" sz="2200" dirty="0">
                <a:latin typeface="Times New Roman" panose="02020603050405020304" pitchFamily="18" charset="0"/>
                <a:cs typeface="Times New Roman" panose="02020603050405020304" pitchFamily="18" charset="0"/>
              </a:rPr>
              <a:t> vb.)</a:t>
            </a: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38675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A- Tüketici pazarında uygulanan fiyat politikaları</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18</a:t>
            </a:fld>
            <a:endParaRPr lang="tr-TR" dirty="0">
              <a:solidFill>
                <a:prstClr val="black"/>
              </a:solidFill>
            </a:endParaRPr>
          </a:p>
        </p:txBody>
      </p:sp>
      <p:sp>
        <p:nvSpPr>
          <p:cNvPr id="3" name="İçerik Yer Tutucusu 2"/>
          <p:cNvSpPr>
            <a:spLocks noGrp="1"/>
          </p:cNvSpPr>
          <p:nvPr>
            <p:ph idx="1"/>
          </p:nvPr>
        </p:nvSpPr>
        <p:spPr>
          <a:xfrm>
            <a:off x="1383784" y="1322026"/>
            <a:ext cx="8579475" cy="2842352"/>
          </a:xfrm>
        </p:spPr>
        <p:txBody>
          <a:bodyPr/>
          <a:lstStyle/>
          <a:p>
            <a:pPr marL="0" indent="0">
              <a:lnSpc>
                <a:spcPct val="100000"/>
              </a:lnSpc>
              <a:spcBef>
                <a:spcPts val="0"/>
              </a:spcBef>
              <a:buNone/>
            </a:pPr>
            <a:r>
              <a:rPr lang="tr-TR" sz="2200" b="1" dirty="0">
                <a:latin typeface="Times New Roman" panose="02020603050405020304" pitchFamily="18" charset="0"/>
                <a:cs typeface="Times New Roman" panose="02020603050405020304" pitchFamily="18" charset="0"/>
              </a:rPr>
              <a:t>3- Reklam amaçlı fiyatlama</a:t>
            </a:r>
          </a:p>
          <a:p>
            <a:pPr marL="0" indent="0">
              <a:lnSpc>
                <a:spcPct val="100000"/>
              </a:lnSpc>
              <a:spcBef>
                <a:spcPts val="0"/>
              </a:spcBef>
              <a:buNone/>
            </a:pPr>
            <a:endParaRPr lang="tr-TR" sz="2200" b="1" dirty="0" smtClean="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tr-TR" sz="22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200" dirty="0">
                <a:solidFill>
                  <a:schemeClr val="tx1">
                    <a:lumMod val="95000"/>
                    <a:lumOff val="5000"/>
                  </a:schemeClr>
                </a:solidFill>
                <a:latin typeface="Times New Roman" panose="02020603050405020304" pitchFamily="18" charset="0"/>
                <a:cs typeface="Times New Roman" panose="02020603050405020304" pitchFamily="18" charset="0"/>
              </a:rPr>
              <a:t>AVM gibi büyük mağazalarda tüketiciyi mağazaya çekebilmek için kimi mallar sıfır karla hatta çok küçük zararla da satılabilir. Böylece tüketicinin ihtiyaç duyduğu diğer malları da bu mallarla birlikte satın alması sağlanır.</a:t>
            </a:r>
            <a:endParaRPr lang="tr-TR" sz="2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705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solidFill>
                  <a:prstClr val="black"/>
                </a:solidFill>
                <a:latin typeface="Times New Roman" panose="02020603050405020304" pitchFamily="18" charset="0"/>
                <a:cs typeface="Times New Roman" panose="02020603050405020304" pitchFamily="18" charset="0"/>
              </a:rPr>
              <a:t>B- Örgütsel pazarlarda uygulanan fiyat politikaları</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19</a:t>
            </a:fld>
            <a:endParaRPr lang="tr-TR" dirty="0">
              <a:solidFill>
                <a:prstClr val="black"/>
              </a:solidFill>
            </a:endParaRPr>
          </a:p>
        </p:txBody>
      </p:sp>
      <p:sp>
        <p:nvSpPr>
          <p:cNvPr id="3" name="İçerik Yer Tutucusu 2"/>
          <p:cNvSpPr>
            <a:spLocks noGrp="1"/>
          </p:cNvSpPr>
          <p:nvPr>
            <p:ph idx="1"/>
          </p:nvPr>
        </p:nvSpPr>
        <p:spPr>
          <a:xfrm>
            <a:off x="1383784" y="1322025"/>
            <a:ext cx="9798336" cy="5618601"/>
          </a:xfrm>
        </p:spPr>
        <p:txBody>
          <a:bodyPr/>
          <a:lstStyle/>
          <a:p>
            <a:pPr marL="0" indent="0">
              <a:lnSpc>
                <a:spcPct val="100000"/>
              </a:lnSpc>
              <a:spcBef>
                <a:spcPts val="0"/>
              </a:spcBef>
              <a:buNone/>
            </a:pPr>
            <a:r>
              <a:rPr lang="tr-TR" sz="2200" b="1" dirty="0">
                <a:latin typeface="Times New Roman" panose="02020603050405020304" pitchFamily="18" charset="0"/>
                <a:cs typeface="Times New Roman" panose="02020603050405020304" pitchFamily="18" charset="0"/>
              </a:rPr>
              <a:t>3- Reklam amaçlı fiyatlama</a:t>
            </a:r>
          </a:p>
          <a:p>
            <a:pPr marL="0" lvl="0" indent="0">
              <a:lnSpc>
                <a:spcPct val="100000"/>
              </a:lnSpc>
              <a:buNone/>
            </a:pPr>
            <a:r>
              <a:rPr lang="tr-TR" sz="2000" b="1" dirty="0" smtClean="0">
                <a:solidFill>
                  <a:srgbClr val="FF0000"/>
                </a:solidFill>
                <a:latin typeface="Times New Roman" panose="02020603050405020304" pitchFamily="18" charset="0"/>
                <a:cs typeface="Times New Roman" panose="02020603050405020304" pitchFamily="18" charset="0"/>
              </a:rPr>
              <a:t>1- </a:t>
            </a:r>
            <a:r>
              <a:rPr lang="tr-TR" sz="2000" b="1" dirty="0">
                <a:solidFill>
                  <a:srgbClr val="FF0000"/>
                </a:solidFill>
                <a:latin typeface="Times New Roman" panose="02020603050405020304" pitchFamily="18" charset="0"/>
                <a:cs typeface="Times New Roman" panose="02020603050405020304" pitchFamily="18" charset="0"/>
              </a:rPr>
              <a:t>İndirim</a:t>
            </a:r>
          </a:p>
          <a:p>
            <a:pPr marL="0" lvl="0" indent="0" algn="just">
              <a:lnSpc>
                <a:spcPct val="100000"/>
              </a:lnSpc>
              <a:spcBef>
                <a:spcPts val="0"/>
              </a:spcBef>
              <a:buNone/>
            </a:pPr>
            <a:r>
              <a:rPr lang="tr-TR" sz="2000" dirty="0">
                <a:solidFill>
                  <a:prstClr val="black"/>
                </a:solidFill>
                <a:latin typeface="Times New Roman" panose="02020603050405020304" pitchFamily="18" charset="0"/>
                <a:cs typeface="Times New Roman" panose="02020603050405020304" pitchFamily="18" charset="0"/>
              </a:rPr>
              <a:t>Örgütsel pazarlarda alıcı ve satıcı arasında kurulan uzun vadeli ticari ilişkiler ve büyük miktarlardaki satın almalar nedeniyle üretici firmalar alıcılara çeşitli şekillerde indirim </a:t>
            </a:r>
            <a:r>
              <a:rPr lang="tr-TR" sz="2000" i="1" dirty="0">
                <a:solidFill>
                  <a:prstClr val="black"/>
                </a:solidFill>
                <a:latin typeface="Times New Roman" panose="02020603050405020304" pitchFamily="18" charset="0"/>
                <a:cs typeface="Times New Roman" panose="02020603050405020304" pitchFamily="18" charset="0"/>
              </a:rPr>
              <a:t>(fonksiyonel indirim, nakit indirimi, mevsimlik indirim) </a:t>
            </a:r>
            <a:r>
              <a:rPr lang="tr-TR" sz="2000" dirty="0">
                <a:solidFill>
                  <a:prstClr val="black"/>
                </a:solidFill>
                <a:latin typeface="Times New Roman" panose="02020603050405020304" pitchFamily="18" charset="0"/>
                <a:cs typeface="Times New Roman" panose="02020603050405020304" pitchFamily="18" charset="0"/>
              </a:rPr>
              <a:t>yapar.</a:t>
            </a:r>
          </a:p>
          <a:p>
            <a:pPr marL="0" indent="0">
              <a:lnSpc>
                <a:spcPct val="100000"/>
              </a:lnSpc>
              <a:buNone/>
            </a:pPr>
            <a:r>
              <a:rPr lang="tr-TR" sz="2000" b="1" dirty="0">
                <a:solidFill>
                  <a:srgbClr val="FF0000"/>
                </a:solidFill>
                <a:latin typeface="Times New Roman" panose="02020603050405020304" pitchFamily="18" charset="0"/>
                <a:cs typeface="Times New Roman" panose="02020603050405020304" pitchFamily="18" charset="0"/>
              </a:rPr>
              <a:t>2- Coğrafi bölgelere göre fiyatlama</a:t>
            </a:r>
          </a:p>
          <a:p>
            <a:pPr marL="0" marR="38735" indent="0" algn="just">
              <a:lnSpc>
                <a:spcPct val="100000"/>
              </a:lnSpc>
              <a:spcBef>
                <a:spcPts val="0"/>
              </a:spcBef>
              <a:spcAft>
                <a:spcPts val="15"/>
              </a:spcAft>
              <a:buNone/>
            </a:pPr>
            <a:r>
              <a:rPr lang="tr-TR" sz="2000" dirty="0">
                <a:solidFill>
                  <a:prstClr val="black"/>
                </a:solidFill>
                <a:latin typeface="Times New Roman" panose="02020603050405020304" pitchFamily="18" charset="0"/>
                <a:cs typeface="Times New Roman" panose="02020603050405020304" pitchFamily="18" charset="0"/>
              </a:rPr>
              <a:t>Fiyat politikaları belirlenirken, seçilmiş olan dağıtım kanalı ve fiziksel dağıtım koşulları dikkate alınmalıdır.</a:t>
            </a:r>
          </a:p>
          <a:p>
            <a:pPr marR="38735" algn="just">
              <a:lnSpc>
                <a:spcPct val="100000"/>
              </a:lnSpc>
              <a:spcBef>
                <a:spcPts val="0"/>
              </a:spcBef>
              <a:spcAft>
                <a:spcPts val="15"/>
              </a:spcAft>
              <a:buFont typeface="Wingdings" panose="05000000000000000000" pitchFamily="2" charset="2"/>
              <a:buChar char="ü"/>
            </a:pPr>
            <a:r>
              <a:rPr lang="tr-TR" sz="2000" dirty="0">
                <a:solidFill>
                  <a:prstClr val="black"/>
                </a:solidFill>
                <a:latin typeface="Times New Roman" panose="02020603050405020304" pitchFamily="18" charset="0"/>
                <a:cs typeface="Times New Roman" panose="02020603050405020304" pitchFamily="18" charset="0"/>
              </a:rPr>
              <a:t>Satış yerinde teslim fiyatı</a:t>
            </a:r>
          </a:p>
          <a:p>
            <a:pPr marR="38735" algn="just">
              <a:lnSpc>
                <a:spcPct val="100000"/>
              </a:lnSpc>
              <a:spcBef>
                <a:spcPts val="0"/>
              </a:spcBef>
              <a:spcAft>
                <a:spcPts val="15"/>
              </a:spcAft>
              <a:buFont typeface="Wingdings" panose="05000000000000000000" pitchFamily="2" charset="2"/>
              <a:buChar char="ü"/>
            </a:pPr>
            <a:r>
              <a:rPr lang="tr-TR" sz="2000" dirty="0">
                <a:solidFill>
                  <a:prstClr val="black"/>
                </a:solidFill>
                <a:latin typeface="Times New Roman" panose="02020603050405020304" pitchFamily="18" charset="0"/>
                <a:cs typeface="Times New Roman" panose="02020603050405020304" pitchFamily="18" charset="0"/>
              </a:rPr>
              <a:t>Müşteri yerinde teslim fiyatı</a:t>
            </a:r>
          </a:p>
          <a:p>
            <a:pPr algn="just">
              <a:lnSpc>
                <a:spcPct val="100000"/>
              </a:lnSpc>
              <a:spcBef>
                <a:spcPts val="0"/>
              </a:spcBef>
              <a:buFont typeface="Wingdings" panose="05000000000000000000" pitchFamily="2" charset="2"/>
              <a:buChar char="ü"/>
            </a:pPr>
            <a:r>
              <a:rPr lang="tr-TR" sz="2000" dirty="0">
                <a:solidFill>
                  <a:prstClr val="black"/>
                </a:solidFill>
                <a:latin typeface="Times New Roman" panose="02020603050405020304" pitchFamily="18" charset="0"/>
                <a:cs typeface="Times New Roman" panose="02020603050405020304" pitchFamily="18" charset="0"/>
              </a:rPr>
              <a:t>Bölgesel fiyatlama </a:t>
            </a:r>
            <a:r>
              <a:rPr lang="tr-TR" sz="2000" i="1" dirty="0">
                <a:solidFill>
                  <a:prstClr val="black"/>
                </a:solidFill>
                <a:latin typeface="Times New Roman" panose="02020603050405020304" pitchFamily="18" charset="0"/>
                <a:cs typeface="Times New Roman" panose="02020603050405020304" pitchFamily="18" charset="0"/>
              </a:rPr>
              <a:t>(İşletmeler pazarı coğrafi uzaklıklara ve ulaşım olanaklarına göre bölgelere ayırır ve her bölge için ayrı bir müşteri ayağında teslim fiyatı belirler</a:t>
            </a:r>
            <a:r>
              <a:rPr lang="tr-TR" sz="2000" i="1" dirty="0" smtClean="0">
                <a:solidFill>
                  <a:prstClr val="black"/>
                </a:solidFill>
                <a:latin typeface="Times New Roman" panose="02020603050405020304" pitchFamily="18" charset="0"/>
                <a:cs typeface="Times New Roman" panose="02020603050405020304" pitchFamily="18" charset="0"/>
              </a:rPr>
              <a:t>).</a:t>
            </a:r>
            <a:endParaRPr lang="tr-TR" sz="2000" i="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7292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FİYAT KARARLARI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2</a:t>
            </a:fld>
            <a:endParaRPr lang="tr-TR" dirty="0">
              <a:solidFill>
                <a:prstClr val="black"/>
              </a:solidFill>
            </a:endParaRPr>
          </a:p>
        </p:txBody>
      </p:sp>
      <p:sp>
        <p:nvSpPr>
          <p:cNvPr id="3" name="İçerik Yer Tutucusu 2"/>
          <p:cNvSpPr>
            <a:spLocks noGrp="1"/>
          </p:cNvSpPr>
          <p:nvPr>
            <p:ph idx="1"/>
          </p:nvPr>
        </p:nvSpPr>
        <p:spPr>
          <a:xfrm>
            <a:off x="1245908" y="1299991"/>
            <a:ext cx="9832360" cy="4252510"/>
          </a:xfrm>
        </p:spPr>
        <p:txBody>
          <a:bodyPr/>
          <a:lstStyle/>
          <a:p>
            <a:pPr marL="0" indent="0" algn="just">
              <a:lnSpc>
                <a:spcPct val="100000"/>
              </a:lnSpc>
              <a:spcBef>
                <a:spcPts val="0"/>
              </a:spcBef>
              <a:buNone/>
            </a:pPr>
            <a:r>
              <a:rPr lang="tr-TR" sz="2200" b="1" dirty="0" smtClean="0">
                <a:latin typeface="Times New Roman" panose="02020603050405020304" pitchFamily="18" charset="0"/>
                <a:cs typeface="Times New Roman" panose="02020603050405020304" pitchFamily="18" charset="0"/>
              </a:rPr>
              <a:t>	Fiyat…</a:t>
            </a:r>
          </a:p>
          <a:p>
            <a:pPr marL="0" indent="0" algn="just">
              <a:lnSpc>
                <a:spcPct val="100000"/>
              </a:lnSpc>
              <a:spcBef>
                <a:spcPts val="0"/>
              </a:spcBef>
              <a:buNone/>
            </a:pPr>
            <a:endParaRPr lang="tr-TR" sz="2200" b="1" dirty="0" smtClean="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tr-TR" sz="22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solidFill>
                  <a:srgbClr val="FF0000"/>
                </a:solidFill>
                <a:latin typeface="Times New Roman" panose="02020603050405020304" pitchFamily="18" charset="0"/>
                <a:cs typeface="Times New Roman" panose="02020603050405020304" pitchFamily="18" charset="0"/>
              </a:rPr>
              <a:t>Modern pazarlama anlayışına göre </a:t>
            </a:r>
            <a:r>
              <a:rPr lang="tr-TR" sz="2000" b="1" dirty="0">
                <a:solidFill>
                  <a:srgbClr val="FF0000"/>
                </a:solidFill>
                <a:latin typeface="Times New Roman" panose="02020603050405020304" pitchFamily="18" charset="0"/>
                <a:cs typeface="Times New Roman" panose="02020603050405020304" pitchFamily="18" charset="0"/>
              </a:rPr>
              <a:t>FİYAT</a:t>
            </a:r>
            <a:r>
              <a:rPr lang="tr-TR" sz="2000" dirty="0">
                <a:solidFill>
                  <a:srgbClr val="FF0000"/>
                </a:solidFill>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Yönetimin pazarlama çabalarından yararlanabileceği ve kontrolü altında tutabileceği bir araçtır.</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solidFill>
                  <a:srgbClr val="FF0000"/>
                </a:solidFill>
                <a:latin typeface="Times New Roman" panose="02020603050405020304" pitchFamily="18" charset="0"/>
                <a:cs typeface="Times New Roman" panose="02020603050405020304" pitchFamily="18" charset="0"/>
              </a:rPr>
              <a:t>Serbest ekonomilerde </a:t>
            </a:r>
            <a:r>
              <a:rPr lang="tr-TR" sz="2000" b="1" dirty="0">
                <a:solidFill>
                  <a:srgbClr val="FF0000"/>
                </a:solidFill>
                <a:latin typeface="Times New Roman" panose="02020603050405020304" pitchFamily="18" charset="0"/>
                <a:cs typeface="Times New Roman" panose="02020603050405020304" pitchFamily="18" charset="0"/>
              </a:rPr>
              <a:t>FİYAT</a:t>
            </a:r>
            <a:r>
              <a:rPr lang="tr-TR" sz="2000" dirty="0">
                <a:solidFill>
                  <a:srgbClr val="FF0000"/>
                </a:solidFill>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Ekonomik yaşamı düzenleyen bir araçtır. Sistemde denge unsuru olarak rol oynar. </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solidFill>
                  <a:srgbClr val="FF0000"/>
                </a:solidFill>
                <a:latin typeface="Times New Roman" panose="02020603050405020304" pitchFamily="18" charset="0"/>
                <a:cs typeface="Times New Roman" panose="02020603050405020304" pitchFamily="18" charset="0"/>
              </a:rPr>
              <a:t>İşletmeler açısından </a:t>
            </a:r>
            <a:r>
              <a:rPr lang="tr-TR" sz="2000" b="1" dirty="0">
                <a:solidFill>
                  <a:srgbClr val="FF0000"/>
                </a:solidFill>
                <a:latin typeface="Times New Roman" panose="02020603050405020304" pitchFamily="18" charset="0"/>
                <a:cs typeface="Times New Roman" panose="02020603050405020304" pitchFamily="18" charset="0"/>
              </a:rPr>
              <a:t>FİYAT</a:t>
            </a:r>
            <a:r>
              <a:rPr lang="tr-TR" sz="2000" dirty="0">
                <a:solidFill>
                  <a:srgbClr val="FF0000"/>
                </a:solidFill>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Fiyat, işletmenin pazardaki konumunu ve pazar payını doğrudan etkiler. İşletmenin elde edeceği gelirin ve karın önemli bir belirleyicisidir. </a:t>
            </a:r>
          </a:p>
          <a:p>
            <a:pPr marL="0" indent="0" algn="just">
              <a:lnSpc>
                <a:spcPct val="100000"/>
              </a:lnSpc>
              <a:spcBef>
                <a:spcPts val="0"/>
              </a:spcBef>
              <a:buNone/>
            </a:pPr>
            <a:endParaRPr lang="tr-TR"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8434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solidFill>
                  <a:prstClr val="black"/>
                </a:solidFill>
                <a:latin typeface="Times New Roman" panose="02020603050405020304" pitchFamily="18" charset="0"/>
                <a:cs typeface="Times New Roman" panose="02020603050405020304" pitchFamily="18" charset="0"/>
              </a:rPr>
              <a:t>B- Örgütsel pazarlarda uygulanan fiyat politikaları</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20</a:t>
            </a:fld>
            <a:endParaRPr lang="tr-TR" dirty="0">
              <a:solidFill>
                <a:prstClr val="black"/>
              </a:solidFill>
            </a:endParaRPr>
          </a:p>
        </p:txBody>
      </p:sp>
      <p:sp>
        <p:nvSpPr>
          <p:cNvPr id="3" name="İçerik Yer Tutucusu 2"/>
          <p:cNvSpPr>
            <a:spLocks noGrp="1"/>
          </p:cNvSpPr>
          <p:nvPr>
            <p:ph idx="1"/>
          </p:nvPr>
        </p:nvSpPr>
        <p:spPr>
          <a:xfrm>
            <a:off x="1383784" y="1322025"/>
            <a:ext cx="9798336" cy="5618601"/>
          </a:xfrm>
        </p:spPr>
        <p:txBody>
          <a:bodyPr/>
          <a:lstStyle/>
          <a:p>
            <a:pPr marL="0" indent="0">
              <a:lnSpc>
                <a:spcPct val="100000"/>
              </a:lnSpc>
              <a:spcBef>
                <a:spcPts val="0"/>
              </a:spcBef>
              <a:buNone/>
            </a:pPr>
            <a:r>
              <a:rPr lang="tr-TR" sz="2200" b="1" dirty="0">
                <a:latin typeface="Times New Roman" panose="02020603050405020304" pitchFamily="18" charset="0"/>
                <a:cs typeface="Times New Roman" panose="02020603050405020304" pitchFamily="18" charset="0"/>
              </a:rPr>
              <a:t>3- Reklam amaçlı fiyatlama</a:t>
            </a:r>
          </a:p>
          <a:p>
            <a:pPr marL="0" lvl="0" indent="0">
              <a:lnSpc>
                <a:spcPct val="100000"/>
              </a:lnSpc>
              <a:buNone/>
            </a:pPr>
            <a:endParaRPr lang="tr-TR" sz="2200" b="1" dirty="0" smtClean="0">
              <a:solidFill>
                <a:srgbClr val="FF0000"/>
              </a:solidFill>
              <a:latin typeface="Times New Roman" panose="02020603050405020304" pitchFamily="18" charset="0"/>
              <a:cs typeface="Times New Roman" panose="02020603050405020304" pitchFamily="18" charset="0"/>
            </a:endParaRPr>
          </a:p>
          <a:p>
            <a:pPr marL="0" lvl="0" indent="0">
              <a:lnSpc>
                <a:spcPct val="100000"/>
              </a:lnSpc>
              <a:buNone/>
            </a:pPr>
            <a:endParaRPr lang="tr-TR" sz="2200" b="1" dirty="0">
              <a:solidFill>
                <a:srgbClr val="FF0000"/>
              </a:solidFill>
              <a:latin typeface="Times New Roman" panose="02020603050405020304" pitchFamily="18" charset="0"/>
              <a:cs typeface="Times New Roman" panose="02020603050405020304" pitchFamily="18" charset="0"/>
            </a:endParaRPr>
          </a:p>
          <a:p>
            <a:pPr marL="0" lvl="0" indent="0">
              <a:lnSpc>
                <a:spcPct val="100000"/>
              </a:lnSpc>
              <a:buNone/>
            </a:pPr>
            <a:r>
              <a:rPr lang="tr-TR" sz="2200" b="1" dirty="0" smtClean="0">
                <a:solidFill>
                  <a:srgbClr val="FF0000"/>
                </a:solidFill>
                <a:latin typeface="Times New Roman" panose="02020603050405020304" pitchFamily="18" charset="0"/>
                <a:cs typeface="Times New Roman" panose="02020603050405020304" pitchFamily="18" charset="0"/>
              </a:rPr>
              <a:t>3-Farklı </a:t>
            </a:r>
            <a:r>
              <a:rPr lang="tr-TR" sz="2200" b="1" dirty="0">
                <a:solidFill>
                  <a:srgbClr val="FF0000"/>
                </a:solidFill>
                <a:latin typeface="Times New Roman" panose="02020603050405020304" pitchFamily="18" charset="0"/>
                <a:cs typeface="Times New Roman" panose="02020603050405020304" pitchFamily="18" charset="0"/>
              </a:rPr>
              <a:t>fiyatlama</a:t>
            </a:r>
          </a:p>
          <a:p>
            <a:pPr marL="0" lvl="0" indent="0">
              <a:lnSpc>
                <a:spcPct val="100000"/>
              </a:lnSpc>
              <a:buNone/>
            </a:pPr>
            <a:r>
              <a:rPr lang="tr-TR" sz="2200" dirty="0">
                <a:solidFill>
                  <a:prstClr val="black"/>
                </a:solidFill>
                <a:latin typeface="Times New Roman" panose="02020603050405020304" pitchFamily="18" charset="0"/>
                <a:cs typeface="Times New Roman" panose="02020603050405020304" pitchFamily="18" charset="0"/>
              </a:rPr>
              <a:t>Aynı malın fiyatını pazar bölümlerine göre farklılaştırır aracılara farklı fiyatlar uygular.</a:t>
            </a:r>
          </a:p>
          <a:p>
            <a:pPr marL="0" lvl="0" indent="0">
              <a:lnSpc>
                <a:spcPct val="100000"/>
              </a:lnSpc>
              <a:buNone/>
            </a:pPr>
            <a:r>
              <a:rPr lang="tr-TR" sz="2200" b="1" dirty="0">
                <a:solidFill>
                  <a:srgbClr val="FF0000"/>
                </a:solidFill>
                <a:latin typeface="Times New Roman" panose="02020603050405020304" pitchFamily="18" charset="0"/>
                <a:cs typeface="Times New Roman" panose="02020603050405020304" pitchFamily="18" charset="0"/>
              </a:rPr>
              <a:t>4- Garantili fiyatlama</a:t>
            </a:r>
          </a:p>
          <a:p>
            <a:pPr marL="0" lvl="0" indent="0">
              <a:lnSpc>
                <a:spcPct val="100000"/>
              </a:lnSpc>
              <a:buNone/>
            </a:pPr>
            <a:r>
              <a:rPr lang="tr-TR" sz="2200" dirty="0">
                <a:solidFill>
                  <a:prstClr val="black"/>
                </a:solidFill>
                <a:latin typeface="Times New Roman" panose="02020603050405020304" pitchFamily="18" charset="0"/>
                <a:cs typeface="Times New Roman" panose="02020603050405020304" pitchFamily="18" charset="0"/>
              </a:rPr>
              <a:t>Malın fiyatının çeşitli nedenlerle değişmesi halinde üretici işletme, teslim günündeki fiyat mı, sipariş aldığı zamandaki fiyat mı uygulanacağını belirler.</a:t>
            </a:r>
            <a:endParaRPr lang="tr-TR" sz="22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8570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71413" y="467038"/>
            <a:ext cx="7374270" cy="599728"/>
          </a:xfrm>
        </p:spPr>
        <p:txBody>
          <a:bodyPr>
            <a:normAutofit/>
          </a:bodyPr>
          <a:lstStyle/>
          <a:p>
            <a:pPr algn="ctr"/>
            <a:r>
              <a:rPr lang="tr-TR" sz="2800" dirty="0">
                <a:latin typeface="Times New Roman" panose="02020603050405020304" pitchFamily="18" charset="0"/>
                <a:cs typeface="Times New Roman" panose="02020603050405020304" pitchFamily="18" charset="0"/>
              </a:rPr>
              <a:t>Kaynaklar</a:t>
            </a: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21</a:t>
            </a:fld>
            <a:endParaRPr lang="tr-TR" dirty="0">
              <a:solidFill>
                <a:prstClr val="black"/>
              </a:solidFill>
            </a:endParaRPr>
          </a:p>
        </p:txBody>
      </p:sp>
      <p:sp>
        <p:nvSpPr>
          <p:cNvPr id="6" name="İçerik Yer Tutucusu 2"/>
          <p:cNvSpPr>
            <a:spLocks noGrp="1"/>
          </p:cNvSpPr>
          <p:nvPr>
            <p:ph idx="1"/>
          </p:nvPr>
        </p:nvSpPr>
        <p:spPr>
          <a:xfrm>
            <a:off x="2018068" y="1408182"/>
            <a:ext cx="8270023" cy="4351338"/>
          </a:xfrm>
        </p:spPr>
        <p:txBody>
          <a:bodyPr>
            <a:normAutofit/>
          </a:bodyPr>
          <a:lstStyle/>
          <a:p>
            <a:endParaRPr lang="tr-TR" dirty="0"/>
          </a:p>
          <a:p>
            <a:endParaRPr lang="tr-TR" dirty="0"/>
          </a:p>
          <a:p>
            <a:r>
              <a:rPr lang="tr-TR" sz="1000" dirty="0" smtClean="0">
                <a:latin typeface="Times New Roman" panose="02020603050405020304" pitchFamily="18" charset="0"/>
                <a:cs typeface="Times New Roman" panose="02020603050405020304" pitchFamily="18" charset="0"/>
              </a:rPr>
              <a:t>.</a:t>
            </a:r>
            <a:endParaRPr lang="tr-TR" sz="10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tr-TR" sz="10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tr-TR" sz="1000" dirty="0">
              <a:latin typeface="Times New Roman" panose="02020603050405020304" pitchFamily="18" charset="0"/>
              <a:cs typeface="Times New Roman" panose="02020603050405020304" pitchFamily="18" charset="0"/>
            </a:endParaRPr>
          </a:p>
          <a:p>
            <a:pPr marL="0" indent="0">
              <a:buNone/>
            </a:pPr>
            <a:endParaRPr lang="tr-TR" sz="1000" dirty="0">
              <a:latin typeface="Times New Roman" panose="02020603050405020304" pitchFamily="18" charset="0"/>
              <a:cs typeface="Times New Roman" panose="02020603050405020304" pitchFamily="18" charset="0"/>
            </a:endParaRPr>
          </a:p>
          <a:p>
            <a:pPr marL="0" indent="0">
              <a:buNone/>
            </a:pPr>
            <a:r>
              <a:rPr lang="tr-TR" sz="1000" dirty="0">
                <a:latin typeface="Times New Roman" panose="02020603050405020304" pitchFamily="18" charset="0"/>
                <a:cs typeface="Times New Roman" panose="02020603050405020304" pitchFamily="18" charset="0"/>
              </a:rPr>
              <a:t>                                                                                                                 </a:t>
            </a:r>
          </a:p>
        </p:txBody>
      </p:sp>
      <p:sp>
        <p:nvSpPr>
          <p:cNvPr id="12" name="İçerik Yer Tutucusu 2">
            <a:extLst>
              <a:ext uri="{FF2B5EF4-FFF2-40B4-BE49-F238E27FC236}">
                <a16:creationId xmlns:a16="http://schemas.microsoft.com/office/drawing/2014/main" xmlns="" id="{841BE76F-8D30-4BBE-8A5C-0A1424934755}"/>
              </a:ext>
            </a:extLst>
          </p:cNvPr>
          <p:cNvSpPr txBox="1">
            <a:spLocks/>
          </p:cNvSpPr>
          <p:nvPr/>
        </p:nvSpPr>
        <p:spPr>
          <a:xfrm>
            <a:off x="1237136" y="1662988"/>
            <a:ext cx="10118035" cy="3841726"/>
          </a:xfrm>
          <a:prstGeom prst="rect">
            <a:avLst/>
          </a:prstGeom>
        </p:spPr>
        <p:txBody>
          <a:bodyPr>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2200" dirty="0">
                <a:latin typeface="Times New Roman" panose="02020603050405020304" pitchFamily="18" charset="0"/>
                <a:cs typeface="Times New Roman" panose="02020603050405020304" pitchFamily="18" charset="0"/>
              </a:rPr>
              <a:t>Makro Pazarlama, 2. Baskı. Birol </a:t>
            </a:r>
            <a:r>
              <a:rPr lang="tr-TR" sz="2200" dirty="0" err="1">
                <a:latin typeface="Times New Roman" panose="02020603050405020304" pitchFamily="18" charset="0"/>
                <a:cs typeface="Times New Roman" panose="02020603050405020304" pitchFamily="18" charset="0"/>
              </a:rPr>
              <a:t>Tenekecioğlu</a:t>
            </a:r>
            <a:r>
              <a:rPr lang="tr-TR" sz="2200" dirty="0">
                <a:latin typeface="Times New Roman" panose="02020603050405020304" pitchFamily="18" charset="0"/>
                <a:cs typeface="Times New Roman" panose="02020603050405020304" pitchFamily="18" charset="0"/>
              </a:rPr>
              <a:t> ve </a:t>
            </a:r>
            <a:r>
              <a:rPr lang="tr-TR" sz="2200" dirty="0" err="1">
                <a:latin typeface="Times New Roman" panose="02020603050405020304" pitchFamily="18" charset="0"/>
                <a:cs typeface="Times New Roman" panose="02020603050405020304" pitchFamily="18" charset="0"/>
              </a:rPr>
              <a:t>N.Figen</a:t>
            </a:r>
            <a:r>
              <a:rPr lang="tr-TR" sz="2200" dirty="0">
                <a:latin typeface="Times New Roman" panose="02020603050405020304" pitchFamily="18" charset="0"/>
                <a:cs typeface="Times New Roman" panose="02020603050405020304" pitchFamily="18" charset="0"/>
              </a:rPr>
              <a:t> Ersoy, Birlik Ofset, Eskişehir, 2000.</a:t>
            </a:r>
          </a:p>
          <a:p>
            <a:r>
              <a:rPr lang="tr-TR" sz="2200" dirty="0">
                <a:latin typeface="Times New Roman" panose="02020603050405020304" pitchFamily="18" charset="0"/>
                <a:cs typeface="Times New Roman" panose="02020603050405020304" pitchFamily="18" charset="0"/>
              </a:rPr>
              <a:t>Pazarlama İlkeleri, </a:t>
            </a:r>
            <a:r>
              <a:rPr lang="tr-TR" sz="2200" dirty="0" err="1">
                <a:latin typeface="Times New Roman" panose="02020603050405020304" pitchFamily="18" charset="0"/>
                <a:cs typeface="Times New Roman" panose="02020603050405020304" pitchFamily="18" charset="0"/>
              </a:rPr>
              <a:t>Jim</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Blythe</a:t>
            </a:r>
            <a:r>
              <a:rPr lang="tr-TR" sz="2200" dirty="0">
                <a:latin typeface="Times New Roman" panose="02020603050405020304" pitchFamily="18" charset="0"/>
                <a:cs typeface="Times New Roman" panose="02020603050405020304" pitchFamily="18" charset="0"/>
              </a:rPr>
              <a:t> (Türkçesi: </a:t>
            </a:r>
            <a:r>
              <a:rPr lang="tr-TR" sz="2200" dirty="0" err="1">
                <a:latin typeface="Times New Roman" panose="02020603050405020304" pitchFamily="18" charset="0"/>
                <a:cs typeface="Times New Roman" panose="02020603050405020304" pitchFamily="18" charset="0"/>
              </a:rPr>
              <a:t>Prof.Dr</a:t>
            </a:r>
            <a:r>
              <a:rPr lang="tr-TR" sz="2200" dirty="0">
                <a:latin typeface="Times New Roman" panose="02020603050405020304" pitchFamily="18" charset="0"/>
                <a:cs typeface="Times New Roman" panose="02020603050405020304" pitchFamily="18" charset="0"/>
              </a:rPr>
              <a:t>. Yavuz Odabaşı), </a:t>
            </a:r>
            <a:r>
              <a:rPr lang="tr-TR" sz="2200" dirty="0" err="1">
                <a:latin typeface="Times New Roman" panose="02020603050405020304" pitchFamily="18" charset="0"/>
                <a:cs typeface="Times New Roman" panose="02020603050405020304" pitchFamily="18" charset="0"/>
              </a:rPr>
              <a:t>Prentice</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Hall</a:t>
            </a:r>
            <a:r>
              <a:rPr lang="tr-TR" sz="2200" dirty="0">
                <a:latin typeface="Times New Roman" panose="02020603050405020304" pitchFamily="18" charset="0"/>
                <a:cs typeface="Times New Roman" panose="02020603050405020304" pitchFamily="18" charset="0"/>
              </a:rPr>
              <a:t>, Bilim-Teknik Kitabevi, Eskişehir, 2001.</a:t>
            </a:r>
          </a:p>
          <a:p>
            <a:r>
              <a:rPr lang="tr-TR" sz="2200" dirty="0">
                <a:latin typeface="Times New Roman" panose="02020603050405020304" pitchFamily="18" charset="0"/>
                <a:cs typeface="Times New Roman" panose="02020603050405020304" pitchFamily="18" charset="0"/>
              </a:rPr>
              <a:t>Pazarlama İlkeleri, Türkiye Uygulamaları: Global Yönetimsel Yaklaşım, Ömer Baybars Tek, Beta, İstanbul, 1999.</a:t>
            </a:r>
          </a:p>
          <a:p>
            <a:r>
              <a:rPr lang="tr-TR" sz="2200" dirty="0">
                <a:latin typeface="Times New Roman" panose="02020603050405020304" pitchFamily="18" charset="0"/>
                <a:cs typeface="Times New Roman" panose="02020603050405020304" pitchFamily="18" charset="0"/>
              </a:rPr>
              <a:t>Pazarlama Yönetimi, </a:t>
            </a:r>
            <a:r>
              <a:rPr lang="tr-TR" sz="2200" dirty="0" err="1">
                <a:latin typeface="Times New Roman" panose="02020603050405020304" pitchFamily="18" charset="0"/>
                <a:cs typeface="Times New Roman" panose="02020603050405020304" pitchFamily="18" charset="0"/>
              </a:rPr>
              <a:t>B.Tenekecioğlu</a:t>
            </a:r>
            <a:r>
              <a:rPr lang="tr-TR" sz="2200" dirty="0">
                <a:latin typeface="Times New Roman" panose="02020603050405020304" pitchFamily="18" charset="0"/>
                <a:cs typeface="Times New Roman" panose="02020603050405020304" pitchFamily="18" charset="0"/>
              </a:rPr>
              <a:t> ve </a:t>
            </a:r>
            <a:r>
              <a:rPr lang="tr-TR" sz="2200" dirty="0" err="1">
                <a:latin typeface="Times New Roman" panose="02020603050405020304" pitchFamily="18" charset="0"/>
                <a:cs typeface="Times New Roman" panose="02020603050405020304" pitchFamily="18" charset="0"/>
              </a:rPr>
              <a:t>F.Esoy</a:t>
            </a:r>
            <a:r>
              <a:rPr lang="tr-TR" sz="2200" dirty="0">
                <a:latin typeface="Times New Roman" panose="02020603050405020304" pitchFamily="18" charset="0"/>
                <a:cs typeface="Times New Roman" panose="02020603050405020304" pitchFamily="18" charset="0"/>
              </a:rPr>
              <a:t>, Birlik Ofset, Eskişehir, 2000.</a:t>
            </a:r>
          </a:p>
          <a:p>
            <a:r>
              <a:rPr lang="tr-TR" sz="2200" dirty="0" smtClean="0">
                <a:latin typeface="Times New Roman" panose="02020603050405020304" pitchFamily="18" charset="0"/>
                <a:cs typeface="Times New Roman" panose="02020603050405020304" pitchFamily="18" charset="0"/>
              </a:rPr>
              <a:t>Pazarlama </a:t>
            </a:r>
            <a:r>
              <a:rPr lang="tr-TR" sz="2200" dirty="0">
                <a:latin typeface="Times New Roman" panose="02020603050405020304" pitchFamily="18" charset="0"/>
                <a:cs typeface="Times New Roman" panose="02020603050405020304" pitchFamily="18" charset="0"/>
              </a:rPr>
              <a:t>Yönetimi, Philip </a:t>
            </a:r>
            <a:r>
              <a:rPr lang="tr-TR" sz="2200" dirty="0" err="1">
                <a:latin typeface="Times New Roman" panose="02020603050405020304" pitchFamily="18" charset="0"/>
                <a:cs typeface="Times New Roman" panose="02020603050405020304" pitchFamily="18" charset="0"/>
              </a:rPr>
              <a:t>Kotler</a:t>
            </a:r>
            <a:r>
              <a:rPr lang="tr-TR" sz="2200" dirty="0">
                <a:latin typeface="Times New Roman" panose="02020603050405020304" pitchFamily="18" charset="0"/>
                <a:cs typeface="Times New Roman" panose="02020603050405020304" pitchFamily="18" charset="0"/>
              </a:rPr>
              <a:t>, (Çeviri: Nejat </a:t>
            </a:r>
            <a:r>
              <a:rPr lang="tr-TR" sz="2200" dirty="0" err="1">
                <a:latin typeface="Times New Roman" panose="02020603050405020304" pitchFamily="18" charset="0"/>
                <a:cs typeface="Times New Roman" panose="02020603050405020304" pitchFamily="18" charset="0"/>
              </a:rPr>
              <a:t>Muallimoğlu</a:t>
            </a:r>
            <a:r>
              <a:rPr lang="tr-TR" sz="2200" dirty="0">
                <a:latin typeface="Times New Roman" panose="02020603050405020304" pitchFamily="18" charset="0"/>
                <a:cs typeface="Times New Roman" panose="02020603050405020304" pitchFamily="18" charset="0"/>
              </a:rPr>
              <a:t>), Milenyum Baskısı, Beta Yayın Dağıtım A.Ş, İstanbul, 2000.</a:t>
            </a:r>
          </a:p>
          <a:p>
            <a:r>
              <a:rPr lang="tr-TR" sz="2200" dirty="0" smtClean="0">
                <a:latin typeface="Times New Roman" panose="02020603050405020304" pitchFamily="18" charset="0"/>
                <a:cs typeface="Times New Roman" panose="02020603050405020304" pitchFamily="18" charset="0"/>
              </a:rPr>
              <a:t>Pazarlama-İlkeler</a:t>
            </a:r>
            <a:r>
              <a:rPr lang="tr-TR" sz="2200" dirty="0">
                <a:latin typeface="Times New Roman" panose="02020603050405020304" pitchFamily="18" charset="0"/>
                <a:cs typeface="Times New Roman" panose="02020603050405020304" pitchFamily="18" charset="0"/>
              </a:rPr>
              <a:t>, Yönetim, Cemal Yükselen, Detay Yayıncılık Ankara, 2001.</a:t>
            </a:r>
          </a:p>
        </p:txBody>
      </p:sp>
    </p:spTree>
    <p:extLst>
      <p:ext uri="{BB962C8B-B14F-4D97-AF65-F5344CB8AC3E}">
        <p14:creationId xmlns:p14="http://schemas.microsoft.com/office/powerpoint/2010/main" val="3747580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Fiyatı etkileyen faktörler nelerdir…?</a:t>
            </a: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3</a:t>
            </a:fld>
            <a:endParaRPr lang="tr-TR" dirty="0">
              <a:solidFill>
                <a:prstClr val="black"/>
              </a:solidFill>
            </a:endParaRPr>
          </a:p>
        </p:txBody>
      </p:sp>
      <p:sp>
        <p:nvSpPr>
          <p:cNvPr id="3" name="İçerik Yer Tutucusu 2"/>
          <p:cNvSpPr>
            <a:spLocks noGrp="1"/>
          </p:cNvSpPr>
          <p:nvPr>
            <p:ph idx="1"/>
          </p:nvPr>
        </p:nvSpPr>
        <p:spPr>
          <a:xfrm>
            <a:off x="1080655" y="1784733"/>
            <a:ext cx="9832360" cy="4252510"/>
          </a:xfrm>
        </p:spPr>
        <p:txBody>
          <a:bodyPr/>
          <a:lstStyle/>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Yönetim tarafından </a:t>
            </a:r>
            <a:r>
              <a:rPr lang="tr-TR" sz="2000" b="1" dirty="0">
                <a:latin typeface="Times New Roman" panose="02020603050405020304" pitchFamily="18" charset="0"/>
                <a:cs typeface="Times New Roman" panose="02020603050405020304" pitchFamily="18" charset="0"/>
              </a:rPr>
              <a:t>ürünün fiyatı belirlenirken </a:t>
            </a:r>
            <a:r>
              <a:rPr lang="tr-TR" sz="2000" dirty="0">
                <a:latin typeface="Times New Roman" panose="02020603050405020304" pitchFamily="18" charset="0"/>
                <a:cs typeface="Times New Roman" panose="02020603050405020304" pitchFamily="18" charset="0"/>
              </a:rPr>
              <a:t>dikkat edilmesi gereken </a:t>
            </a:r>
            <a:r>
              <a:rPr lang="tr-TR" sz="2000" b="1" dirty="0">
                <a:latin typeface="Times New Roman" panose="02020603050405020304" pitchFamily="18" charset="0"/>
                <a:cs typeface="Times New Roman" panose="02020603050405020304" pitchFamily="18" charset="0"/>
              </a:rPr>
              <a:t>içsel </a:t>
            </a:r>
            <a:r>
              <a:rPr lang="tr-TR" sz="2000" dirty="0">
                <a:latin typeface="Times New Roman" panose="02020603050405020304" pitchFamily="18" charset="0"/>
                <a:cs typeface="Times New Roman" panose="02020603050405020304" pitchFamily="18" charset="0"/>
              </a:rPr>
              <a:t>ve </a:t>
            </a:r>
            <a:r>
              <a:rPr lang="tr-TR" sz="2000" b="1" dirty="0">
                <a:latin typeface="Times New Roman" panose="02020603050405020304" pitchFamily="18" charset="0"/>
                <a:cs typeface="Times New Roman" panose="02020603050405020304" pitchFamily="18" charset="0"/>
              </a:rPr>
              <a:t>dışsal faktörler </a:t>
            </a:r>
            <a:r>
              <a:rPr lang="tr-TR" sz="2000" dirty="0">
                <a:latin typeface="Times New Roman" panose="02020603050405020304" pitchFamily="18" charset="0"/>
                <a:cs typeface="Times New Roman" panose="02020603050405020304" pitchFamily="18" charset="0"/>
              </a:rPr>
              <a:t>vardır. Bunlar;</a:t>
            </a:r>
          </a:p>
          <a:p>
            <a:pPr marL="0" indent="0">
              <a:lnSpc>
                <a:spcPct val="100000"/>
              </a:lnSpc>
              <a:spcBef>
                <a:spcPts val="0"/>
              </a:spcBef>
              <a:buNone/>
            </a:pPr>
            <a:r>
              <a:rPr lang="tr-TR" sz="2000" dirty="0" smtClean="0">
                <a:solidFill>
                  <a:srgbClr val="FF0000"/>
                </a:solidFill>
                <a:latin typeface="Times New Roman" panose="02020603050405020304" pitchFamily="18" charset="0"/>
                <a:cs typeface="Times New Roman" panose="02020603050405020304" pitchFamily="18" charset="0"/>
              </a:rPr>
              <a:t>A</a:t>
            </a:r>
            <a:r>
              <a:rPr lang="tr-TR" sz="2000" dirty="0">
                <a:solidFill>
                  <a:srgbClr val="FF0000"/>
                </a:solidFill>
                <a:latin typeface="Times New Roman" panose="02020603050405020304" pitchFamily="18" charset="0"/>
                <a:cs typeface="Times New Roman" panose="02020603050405020304" pitchFamily="18" charset="0"/>
              </a:rPr>
              <a:t>) Ürün fiyatını etkileyen </a:t>
            </a:r>
            <a:r>
              <a:rPr lang="tr-TR" sz="2000" b="1" dirty="0">
                <a:solidFill>
                  <a:srgbClr val="FF0000"/>
                </a:solidFill>
                <a:latin typeface="Times New Roman" panose="02020603050405020304" pitchFamily="18" charset="0"/>
                <a:cs typeface="Times New Roman" panose="02020603050405020304" pitchFamily="18" charset="0"/>
              </a:rPr>
              <a:t>İçsel </a:t>
            </a:r>
            <a:r>
              <a:rPr lang="tr-TR" sz="2000" dirty="0">
                <a:solidFill>
                  <a:srgbClr val="FF0000"/>
                </a:solidFill>
                <a:latin typeface="Times New Roman" panose="02020603050405020304" pitchFamily="18" charset="0"/>
                <a:cs typeface="Times New Roman" panose="02020603050405020304" pitchFamily="18" charset="0"/>
              </a:rPr>
              <a:t>Faktörler</a:t>
            </a:r>
          </a:p>
          <a:p>
            <a:pPr marL="0" indent="0">
              <a:lnSpc>
                <a:spcPct val="100000"/>
              </a:lnSpc>
              <a:spcBef>
                <a:spcPts val="0"/>
              </a:spcBef>
              <a:buNone/>
            </a:pPr>
            <a:r>
              <a:rPr lang="tr-TR" sz="2000" b="1" dirty="0" smtClean="0">
                <a:latin typeface="Times New Roman" panose="02020603050405020304" pitchFamily="18" charset="0"/>
                <a:cs typeface="Times New Roman" panose="02020603050405020304" pitchFamily="18" charset="0"/>
              </a:rPr>
              <a:t>1-</a:t>
            </a:r>
            <a:r>
              <a:rPr lang="tr-TR" sz="2000" dirty="0" smtClean="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Pazarlama hedefleri ve stratejileri </a:t>
            </a:r>
          </a:p>
          <a:p>
            <a:pPr marL="0" indent="0">
              <a:lnSpc>
                <a:spcPct val="100000"/>
              </a:lnSpc>
              <a:spcBef>
                <a:spcPts val="0"/>
              </a:spcBef>
              <a:buNone/>
            </a:pPr>
            <a:r>
              <a:rPr lang="tr-TR" sz="2000" b="1" dirty="0" smtClean="0">
                <a:latin typeface="Times New Roman" panose="02020603050405020304" pitchFamily="18" charset="0"/>
                <a:cs typeface="Times New Roman" panose="02020603050405020304" pitchFamily="18" charset="0"/>
              </a:rPr>
              <a:t>2-</a:t>
            </a:r>
            <a:r>
              <a:rPr lang="tr-TR" sz="2000" dirty="0" smtClean="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Maliyet yapısı</a:t>
            </a:r>
          </a:p>
          <a:p>
            <a:pPr marL="0" indent="0" algn="just">
              <a:lnSpc>
                <a:spcPct val="100000"/>
              </a:lnSpc>
              <a:spcBef>
                <a:spcPts val="0"/>
              </a:spcBef>
              <a:buNone/>
            </a:pPr>
            <a:r>
              <a:rPr lang="tr-TR" sz="2000" dirty="0">
                <a:solidFill>
                  <a:srgbClr val="262626"/>
                </a:solidFill>
                <a:latin typeface="Times New Roman" panose="02020603050405020304" pitchFamily="18" charset="0"/>
                <a:cs typeface="Times New Roman" panose="02020603050405020304" pitchFamily="18" charset="0"/>
              </a:rPr>
              <a:t>  </a:t>
            </a:r>
            <a:r>
              <a:rPr lang="tr-TR" sz="2000" b="1" dirty="0">
                <a:solidFill>
                  <a:srgbClr val="262626"/>
                </a:solidFill>
                <a:latin typeface="Times New Roman" panose="02020603050405020304" pitchFamily="18" charset="0"/>
                <a:cs typeface="Times New Roman" panose="02020603050405020304" pitchFamily="18" charset="0"/>
              </a:rPr>
              <a:t>a) Sabit maliyet: </a:t>
            </a:r>
            <a:r>
              <a:rPr lang="tr-TR" sz="2000" dirty="0">
                <a:solidFill>
                  <a:srgbClr val="262626"/>
                </a:solidFill>
                <a:latin typeface="Times New Roman" panose="02020603050405020304" pitchFamily="18" charset="0"/>
                <a:cs typeface="Times New Roman" panose="02020603050405020304" pitchFamily="18" charset="0"/>
              </a:rPr>
              <a:t>Üretim ve satış miktarına bağlı olarak değişiklik göstermeyen </a:t>
            </a:r>
            <a:r>
              <a:rPr lang="tr-TR" sz="2000" dirty="0" smtClean="0">
                <a:solidFill>
                  <a:srgbClr val="262626"/>
                </a:solidFill>
                <a:latin typeface="Times New Roman" panose="02020603050405020304" pitchFamily="18" charset="0"/>
                <a:cs typeface="Times New Roman" panose="02020603050405020304" pitchFamily="18" charset="0"/>
              </a:rPr>
              <a:t>maliyetlerdir                 	(Kira</a:t>
            </a:r>
            <a:r>
              <a:rPr lang="tr-TR" sz="2000" dirty="0">
                <a:solidFill>
                  <a:srgbClr val="262626"/>
                </a:solidFill>
                <a:latin typeface="Times New Roman" panose="02020603050405020304" pitchFamily="18" charset="0"/>
                <a:cs typeface="Times New Roman" panose="02020603050405020304" pitchFamily="18" charset="0"/>
              </a:rPr>
              <a:t>, yakıt vb.).</a:t>
            </a:r>
          </a:p>
          <a:p>
            <a:pPr marL="0" indent="0" algn="just">
              <a:lnSpc>
                <a:spcPct val="100000"/>
              </a:lnSpc>
              <a:spcBef>
                <a:spcPts val="0"/>
              </a:spcBef>
              <a:buNone/>
            </a:pPr>
            <a:r>
              <a:rPr lang="tr-TR" sz="2000" dirty="0">
                <a:solidFill>
                  <a:srgbClr val="262626"/>
                </a:solidFill>
                <a:latin typeface="Times New Roman" panose="02020603050405020304" pitchFamily="18" charset="0"/>
                <a:cs typeface="Times New Roman" panose="02020603050405020304" pitchFamily="18" charset="0"/>
              </a:rPr>
              <a:t>   </a:t>
            </a:r>
            <a:r>
              <a:rPr lang="tr-TR" sz="2000" b="1" dirty="0">
                <a:solidFill>
                  <a:srgbClr val="262626"/>
                </a:solidFill>
                <a:latin typeface="Times New Roman" panose="02020603050405020304" pitchFamily="18" charset="0"/>
                <a:cs typeface="Times New Roman" panose="02020603050405020304" pitchFamily="18" charset="0"/>
              </a:rPr>
              <a:t>b) Değişken maliyet: </a:t>
            </a:r>
            <a:r>
              <a:rPr lang="tr-TR" sz="2000" dirty="0">
                <a:solidFill>
                  <a:srgbClr val="262626"/>
                </a:solidFill>
                <a:latin typeface="Times New Roman" panose="02020603050405020304" pitchFamily="18" charset="0"/>
                <a:cs typeface="Times New Roman" panose="02020603050405020304" pitchFamily="18" charset="0"/>
              </a:rPr>
              <a:t>Üretim miktarına bağlı olarak değişen maliyetlerdir</a:t>
            </a:r>
            <a:r>
              <a:rPr lang="tr-TR" sz="2000" dirty="0" smtClean="0">
                <a:solidFill>
                  <a:srgbClr val="262626"/>
                </a:solidFill>
                <a:latin typeface="Times New Roman" panose="02020603050405020304" pitchFamily="18" charset="0"/>
                <a:cs typeface="Times New Roman" panose="02020603050405020304" pitchFamily="18" charset="0"/>
              </a:rPr>
              <a:t>.</a:t>
            </a:r>
            <a:r>
              <a:rPr lang="tr-TR" sz="2000" dirty="0">
                <a:solidFill>
                  <a:srgbClr val="262626"/>
                </a:solidFill>
                <a:latin typeface="Times New Roman" panose="02020603050405020304" pitchFamily="18" charset="0"/>
                <a:cs typeface="Times New Roman" panose="02020603050405020304" pitchFamily="18" charset="0"/>
              </a:rPr>
              <a:t/>
            </a:r>
            <a:br>
              <a:rPr lang="tr-TR" sz="2000" dirty="0">
                <a:solidFill>
                  <a:srgbClr val="262626"/>
                </a:solidFill>
                <a:latin typeface="Times New Roman" panose="02020603050405020304" pitchFamily="18" charset="0"/>
                <a:cs typeface="Times New Roman" panose="02020603050405020304" pitchFamily="18" charset="0"/>
              </a:rPr>
            </a:br>
            <a:r>
              <a:rPr lang="tr-TR" sz="2000" b="1" dirty="0">
                <a:solidFill>
                  <a:srgbClr val="262626"/>
                </a:solidFill>
                <a:latin typeface="Times New Roman" panose="02020603050405020304" pitchFamily="18" charset="0"/>
                <a:cs typeface="Times New Roman" panose="02020603050405020304" pitchFamily="18" charset="0"/>
              </a:rPr>
              <a:t>   c) Toplam maliyet: </a:t>
            </a:r>
            <a:r>
              <a:rPr lang="tr-TR" sz="2000" dirty="0">
                <a:solidFill>
                  <a:srgbClr val="262626"/>
                </a:solidFill>
                <a:latin typeface="Times New Roman" panose="02020603050405020304" pitchFamily="18" charset="0"/>
                <a:cs typeface="Times New Roman" panose="02020603050405020304" pitchFamily="18" charset="0"/>
              </a:rPr>
              <a:t>Belirli bir üretim seviyesindeki sabit ve değişken maliyetlerin toplamıdır</a:t>
            </a:r>
            <a:r>
              <a:rPr lang="tr-TR" sz="2000" dirty="0" smtClean="0">
                <a:solidFill>
                  <a:srgbClr val="262626"/>
                </a:solidFill>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tr-TR" sz="2000" dirty="0" smtClean="0">
                <a:solidFill>
                  <a:srgbClr val="262626"/>
                </a:solidFill>
                <a:latin typeface="Times New Roman" panose="02020603050405020304" pitchFamily="18" charset="0"/>
                <a:cs typeface="Times New Roman" panose="02020603050405020304" pitchFamily="18" charset="0"/>
              </a:rPr>
              <a:t> </a:t>
            </a:r>
            <a:r>
              <a:rPr lang="tr-TR" sz="2000" b="1" dirty="0" smtClean="0">
                <a:solidFill>
                  <a:srgbClr val="262626"/>
                </a:solidFill>
                <a:latin typeface="Times New Roman" panose="02020603050405020304" pitchFamily="18" charset="0"/>
                <a:cs typeface="Times New Roman" panose="02020603050405020304" pitchFamily="18" charset="0"/>
              </a:rPr>
              <a:t>3-</a:t>
            </a:r>
            <a:r>
              <a:rPr lang="tr-TR" sz="2000" dirty="0" smtClean="0">
                <a:solidFill>
                  <a:srgbClr val="262626"/>
                </a:solidFill>
                <a:latin typeface="Times New Roman" panose="02020603050405020304" pitchFamily="18" charset="0"/>
                <a:cs typeface="Times New Roman" panose="02020603050405020304" pitchFamily="18" charset="0"/>
              </a:rPr>
              <a:t> İşletmenin itibarı / ünü</a:t>
            </a:r>
          </a:p>
          <a:p>
            <a:pPr marL="0" indent="0" algn="just">
              <a:lnSpc>
                <a:spcPct val="100000"/>
              </a:lnSpc>
              <a:spcBef>
                <a:spcPts val="0"/>
              </a:spcBef>
              <a:buNone/>
            </a:pPr>
            <a:endParaRPr lang="tr-TR"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2157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Fiyatı etkileyen faktörler nelerdir…?</a:t>
            </a: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4</a:t>
            </a:fld>
            <a:endParaRPr lang="tr-TR" dirty="0">
              <a:solidFill>
                <a:prstClr val="black"/>
              </a:solidFill>
            </a:endParaRPr>
          </a:p>
        </p:txBody>
      </p:sp>
      <p:sp>
        <p:nvSpPr>
          <p:cNvPr id="3" name="İçerik Yer Tutucusu 2"/>
          <p:cNvSpPr>
            <a:spLocks noGrp="1"/>
          </p:cNvSpPr>
          <p:nvPr>
            <p:ph idx="1"/>
          </p:nvPr>
        </p:nvSpPr>
        <p:spPr>
          <a:xfrm>
            <a:off x="1708616" y="2060154"/>
            <a:ext cx="8579475" cy="2842352"/>
          </a:xfrm>
        </p:spPr>
        <p:txBody>
          <a:bodyPr/>
          <a:lstStyle/>
          <a:p>
            <a:pPr marL="0" lvl="0" indent="0" algn="just">
              <a:lnSpc>
                <a:spcPct val="120000"/>
              </a:lnSpc>
              <a:spcBef>
                <a:spcPts val="0"/>
              </a:spcBef>
              <a:buNone/>
            </a:pPr>
            <a:r>
              <a:rPr lang="tr-TR" sz="2000" dirty="0">
                <a:solidFill>
                  <a:srgbClr val="FF0000"/>
                </a:solidFill>
                <a:latin typeface="Times New Roman" panose="02020603050405020304" pitchFamily="18" charset="0"/>
                <a:cs typeface="Times New Roman" panose="02020603050405020304" pitchFamily="18" charset="0"/>
              </a:rPr>
              <a:t>B) Ürün fiyatını etkileyen </a:t>
            </a:r>
            <a:r>
              <a:rPr lang="tr-TR" sz="2000" b="1" dirty="0">
                <a:solidFill>
                  <a:srgbClr val="FF0000"/>
                </a:solidFill>
                <a:latin typeface="Times New Roman" panose="02020603050405020304" pitchFamily="18" charset="0"/>
                <a:cs typeface="Times New Roman" panose="02020603050405020304" pitchFamily="18" charset="0"/>
              </a:rPr>
              <a:t>Dışsal </a:t>
            </a:r>
            <a:r>
              <a:rPr lang="tr-TR" sz="2000" dirty="0">
                <a:solidFill>
                  <a:srgbClr val="FF0000"/>
                </a:solidFill>
                <a:latin typeface="Times New Roman" panose="02020603050405020304" pitchFamily="18" charset="0"/>
                <a:cs typeface="Times New Roman" panose="02020603050405020304" pitchFamily="18" charset="0"/>
              </a:rPr>
              <a:t>Faktörler</a:t>
            </a:r>
          </a:p>
          <a:p>
            <a:pPr marL="0" indent="0">
              <a:buNone/>
            </a:pPr>
            <a:r>
              <a:rPr lang="tr-TR" sz="2000" b="1" dirty="0">
                <a:solidFill>
                  <a:srgbClr val="262626"/>
                </a:solidFill>
                <a:latin typeface="Times New Roman" panose="02020603050405020304" pitchFamily="18" charset="0"/>
                <a:cs typeface="Times New Roman" panose="02020603050405020304" pitchFamily="18" charset="0"/>
              </a:rPr>
              <a:t>1- </a:t>
            </a:r>
            <a:r>
              <a:rPr lang="tr-TR" sz="2000" dirty="0">
                <a:solidFill>
                  <a:srgbClr val="262626"/>
                </a:solidFill>
                <a:latin typeface="Times New Roman" panose="02020603050405020304" pitchFamily="18" charset="0"/>
                <a:cs typeface="Times New Roman" panose="02020603050405020304" pitchFamily="18" charset="0"/>
              </a:rPr>
              <a:t>Pazardaki talep durumu</a:t>
            </a:r>
            <a:endParaRPr lang="tr-TR" sz="2000" dirty="0">
              <a:latin typeface="Times New Roman" panose="02020603050405020304" pitchFamily="18" charset="0"/>
              <a:cs typeface="Times New Roman" panose="02020603050405020304" pitchFamily="18" charset="0"/>
            </a:endParaRPr>
          </a:p>
          <a:p>
            <a:pPr marL="0" indent="0">
              <a:buNone/>
            </a:pPr>
            <a:r>
              <a:rPr lang="tr-TR" sz="2000" b="1" dirty="0">
                <a:latin typeface="Times New Roman" panose="02020603050405020304" pitchFamily="18" charset="0"/>
                <a:cs typeface="Times New Roman" panose="02020603050405020304" pitchFamily="18" charset="0"/>
              </a:rPr>
              <a:t>2- </a:t>
            </a:r>
            <a:r>
              <a:rPr lang="tr-TR" sz="2000" dirty="0">
                <a:latin typeface="Times New Roman" panose="02020603050405020304" pitchFamily="18" charset="0"/>
                <a:cs typeface="Times New Roman" panose="02020603050405020304" pitchFamily="18" charset="0"/>
              </a:rPr>
              <a:t>Rakiplerin fiyatları</a:t>
            </a:r>
          </a:p>
          <a:p>
            <a:pPr marL="0" indent="0">
              <a:buNone/>
            </a:pPr>
            <a:r>
              <a:rPr lang="tr-TR" sz="2000" b="1" dirty="0">
                <a:latin typeface="Times New Roman" panose="02020603050405020304" pitchFamily="18" charset="0"/>
                <a:cs typeface="Times New Roman" panose="02020603050405020304" pitchFamily="18" charset="0"/>
              </a:rPr>
              <a:t>3-</a:t>
            </a:r>
            <a:r>
              <a:rPr lang="tr-TR" sz="2000" dirty="0">
                <a:latin typeface="Times New Roman" panose="02020603050405020304" pitchFamily="18" charset="0"/>
                <a:cs typeface="Times New Roman" panose="02020603050405020304" pitchFamily="18" charset="0"/>
              </a:rPr>
              <a:t> Ülkenin / pazarın ekonomik koşulları</a:t>
            </a:r>
          </a:p>
          <a:p>
            <a:pPr marL="0" indent="0">
              <a:buNone/>
            </a:pPr>
            <a:r>
              <a:rPr lang="tr-TR" sz="2000" b="1" dirty="0">
                <a:latin typeface="Times New Roman" panose="02020603050405020304" pitchFamily="18" charset="0"/>
                <a:cs typeface="Times New Roman" panose="02020603050405020304" pitchFamily="18" charset="0"/>
              </a:rPr>
              <a:t>4-</a:t>
            </a:r>
            <a:r>
              <a:rPr lang="tr-TR" sz="2000" dirty="0">
                <a:latin typeface="Times New Roman" panose="02020603050405020304" pitchFamily="18" charset="0"/>
                <a:cs typeface="Times New Roman" panose="02020603050405020304" pitchFamily="18" charset="0"/>
              </a:rPr>
              <a:t> Yasal ve politik düzenlemeler</a:t>
            </a:r>
          </a:p>
          <a:p>
            <a:pPr marL="0" indent="0" algn="just">
              <a:lnSpc>
                <a:spcPct val="100000"/>
              </a:lnSpc>
              <a:spcBef>
                <a:spcPts val="0"/>
              </a:spcBef>
              <a:buNone/>
            </a:pPr>
            <a:endParaRPr lang="tr-TR"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1970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Fiyatı etkileyen faktörler nelerdir…?</a:t>
            </a: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5</a:t>
            </a:fld>
            <a:endParaRPr lang="tr-TR" dirty="0">
              <a:solidFill>
                <a:prstClr val="black"/>
              </a:solidFill>
            </a:endParaRPr>
          </a:p>
        </p:txBody>
      </p:sp>
      <p:sp>
        <p:nvSpPr>
          <p:cNvPr id="3" name="İçerik Yer Tutucusu 2"/>
          <p:cNvSpPr>
            <a:spLocks noGrp="1"/>
          </p:cNvSpPr>
          <p:nvPr>
            <p:ph idx="1"/>
          </p:nvPr>
        </p:nvSpPr>
        <p:spPr>
          <a:xfrm>
            <a:off x="1609464" y="1696598"/>
            <a:ext cx="8579475" cy="2842352"/>
          </a:xfrm>
        </p:spPr>
        <p:txBody>
          <a:bodyPr/>
          <a:lstStyle/>
          <a:p>
            <a:pPr marL="0" lvl="0" indent="0" algn="just">
              <a:lnSpc>
                <a:spcPct val="120000"/>
              </a:lnSpc>
              <a:spcBef>
                <a:spcPts val="0"/>
              </a:spcBef>
              <a:buNone/>
            </a:pPr>
            <a:r>
              <a:rPr lang="tr-TR" sz="2000" dirty="0">
                <a:solidFill>
                  <a:srgbClr val="FF0000"/>
                </a:solidFill>
                <a:latin typeface="Times New Roman" panose="02020603050405020304" pitchFamily="18" charset="0"/>
                <a:cs typeface="Times New Roman" panose="02020603050405020304" pitchFamily="18" charset="0"/>
              </a:rPr>
              <a:t>B) Ürün fiyatını etkileyen </a:t>
            </a:r>
            <a:r>
              <a:rPr lang="tr-TR" sz="2000" b="1" dirty="0">
                <a:solidFill>
                  <a:srgbClr val="FF0000"/>
                </a:solidFill>
                <a:latin typeface="Times New Roman" panose="02020603050405020304" pitchFamily="18" charset="0"/>
                <a:cs typeface="Times New Roman" panose="02020603050405020304" pitchFamily="18" charset="0"/>
              </a:rPr>
              <a:t>Dışsal </a:t>
            </a:r>
            <a:r>
              <a:rPr lang="tr-TR" sz="2000" dirty="0">
                <a:solidFill>
                  <a:srgbClr val="FF0000"/>
                </a:solidFill>
                <a:latin typeface="Times New Roman" panose="02020603050405020304" pitchFamily="18" charset="0"/>
                <a:cs typeface="Times New Roman" panose="02020603050405020304" pitchFamily="18" charset="0"/>
              </a:rPr>
              <a:t>Faktörler</a:t>
            </a:r>
          </a:p>
          <a:p>
            <a:pPr marL="0" indent="0" algn="just">
              <a:lnSpc>
                <a:spcPct val="120000"/>
              </a:lnSpc>
              <a:spcBef>
                <a:spcPts val="0"/>
              </a:spcBef>
              <a:buNone/>
            </a:pPr>
            <a:r>
              <a:rPr lang="tr-TR" sz="1800" b="1" dirty="0">
                <a:solidFill>
                  <a:srgbClr val="262626"/>
                </a:solidFill>
                <a:latin typeface="Times New Roman" panose="02020603050405020304" pitchFamily="18" charset="0"/>
                <a:cs typeface="Times New Roman" panose="02020603050405020304" pitchFamily="18" charset="0"/>
              </a:rPr>
              <a:t>1- Pazardaki talep durumu </a:t>
            </a:r>
            <a:r>
              <a:rPr lang="tr-TR" sz="1800" dirty="0">
                <a:solidFill>
                  <a:srgbClr val="262626"/>
                </a:solidFill>
                <a:latin typeface="Times New Roman" panose="02020603050405020304" pitchFamily="18" charset="0"/>
                <a:cs typeface="Times New Roman" panose="02020603050405020304" pitchFamily="18" charset="0"/>
              </a:rPr>
              <a:t>Faaliyette bulunulan pazarın yapısı nihai fiyatın şekillenmesinde belirleyici rol oynar. Ekonomistler pazarı; </a:t>
            </a:r>
            <a:r>
              <a:rPr lang="tr-TR" sz="1800" b="1" dirty="0">
                <a:latin typeface="Times New Roman" panose="02020603050405020304" pitchFamily="18" charset="0"/>
                <a:cs typeface="Times New Roman" panose="02020603050405020304" pitchFamily="18" charset="0"/>
              </a:rPr>
              <a:t>tekelci</a:t>
            </a:r>
            <a:r>
              <a:rPr lang="tr-TR" sz="1800" dirty="0">
                <a:solidFill>
                  <a:srgbClr val="262626"/>
                </a:solidFill>
                <a:latin typeface="Times New Roman" panose="02020603050405020304" pitchFamily="18" charset="0"/>
                <a:cs typeface="Times New Roman" panose="02020603050405020304" pitchFamily="18" charset="0"/>
              </a:rPr>
              <a:t>, </a:t>
            </a:r>
            <a:r>
              <a:rPr lang="tr-TR" sz="1800" b="1" dirty="0">
                <a:solidFill>
                  <a:srgbClr val="262626"/>
                </a:solidFill>
                <a:latin typeface="Times New Roman" panose="02020603050405020304" pitchFamily="18" charset="0"/>
                <a:cs typeface="Times New Roman" panose="02020603050405020304" pitchFamily="18" charset="0"/>
              </a:rPr>
              <a:t>oligopol, eksik rekabet </a:t>
            </a:r>
            <a:r>
              <a:rPr lang="tr-TR" sz="1800" dirty="0">
                <a:solidFill>
                  <a:srgbClr val="262626"/>
                </a:solidFill>
                <a:latin typeface="Times New Roman" panose="02020603050405020304" pitchFamily="18" charset="0"/>
                <a:cs typeface="Times New Roman" panose="02020603050405020304" pitchFamily="18" charset="0"/>
              </a:rPr>
              <a:t>ve </a:t>
            </a:r>
            <a:r>
              <a:rPr lang="tr-TR" sz="1800" b="1" dirty="0">
                <a:solidFill>
                  <a:srgbClr val="262626"/>
                </a:solidFill>
                <a:latin typeface="Times New Roman" panose="02020603050405020304" pitchFamily="18" charset="0"/>
                <a:cs typeface="Times New Roman" panose="02020603050405020304" pitchFamily="18" charset="0"/>
              </a:rPr>
              <a:t>tam rekabet </a:t>
            </a:r>
            <a:r>
              <a:rPr lang="tr-TR" sz="1800" dirty="0">
                <a:solidFill>
                  <a:srgbClr val="262626"/>
                </a:solidFill>
                <a:latin typeface="Times New Roman" panose="02020603050405020304" pitchFamily="18" charset="0"/>
                <a:cs typeface="Times New Roman" panose="02020603050405020304" pitchFamily="18" charset="0"/>
              </a:rPr>
              <a:t>olmak üzere </a:t>
            </a:r>
            <a:r>
              <a:rPr lang="tr-TR" sz="1800" b="1" dirty="0">
                <a:solidFill>
                  <a:srgbClr val="262626"/>
                </a:solidFill>
                <a:latin typeface="Times New Roman" panose="02020603050405020304" pitchFamily="18" charset="0"/>
                <a:cs typeface="Times New Roman" panose="02020603050405020304" pitchFamily="18" charset="0"/>
              </a:rPr>
              <a:t>4</a:t>
            </a:r>
            <a:r>
              <a:rPr lang="tr-TR" sz="1800" dirty="0">
                <a:solidFill>
                  <a:srgbClr val="262626"/>
                </a:solidFill>
                <a:latin typeface="Times New Roman" panose="02020603050405020304" pitchFamily="18" charset="0"/>
                <a:cs typeface="Times New Roman" panose="02020603050405020304" pitchFamily="18" charset="0"/>
              </a:rPr>
              <a:t> gruba ayırmaktadırlar.</a:t>
            </a:r>
          </a:p>
          <a:p>
            <a:pPr marL="0" indent="0" algn="just">
              <a:lnSpc>
                <a:spcPct val="120000"/>
              </a:lnSpc>
              <a:spcBef>
                <a:spcPts val="0"/>
              </a:spcBef>
              <a:buNone/>
            </a:pPr>
            <a:endParaRPr lang="tr-TR" sz="1800" dirty="0">
              <a:solidFill>
                <a:srgbClr val="262626"/>
              </a:solidFill>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a) </a:t>
            </a:r>
            <a:r>
              <a:rPr lang="tr-TR" sz="1800" b="1" dirty="0">
                <a:solidFill>
                  <a:srgbClr val="C00000"/>
                </a:solidFill>
                <a:latin typeface="Times New Roman" panose="02020603050405020304" pitchFamily="18" charset="0"/>
                <a:cs typeface="Times New Roman" panose="02020603050405020304" pitchFamily="18" charset="0"/>
              </a:rPr>
              <a:t>Tekelci</a:t>
            </a:r>
            <a:r>
              <a:rPr lang="tr-TR" sz="1800" b="1" dirty="0">
                <a:solidFill>
                  <a:srgbClr val="262626"/>
                </a:solidFill>
                <a:latin typeface="Times New Roman" panose="02020603050405020304" pitchFamily="18" charset="0"/>
                <a:cs typeface="Times New Roman" panose="02020603050405020304" pitchFamily="18" charset="0"/>
              </a:rPr>
              <a:t> piyasada</a:t>
            </a:r>
            <a:r>
              <a:rPr lang="tr-TR" sz="1800" dirty="0">
                <a:solidFill>
                  <a:srgbClr val="262626"/>
                </a:solidFill>
                <a:latin typeface="Times New Roman" panose="02020603050405020304" pitchFamily="18" charset="0"/>
                <a:cs typeface="Times New Roman" panose="02020603050405020304" pitchFamily="18" charset="0"/>
              </a:rPr>
              <a:t> sadece tek firma olduğundan işletme istediği fiyatı belirlemektedir. </a:t>
            </a:r>
            <a:r>
              <a:rPr lang="tr-TR" sz="1800" dirty="0">
                <a:latin typeface="Times New Roman" panose="02020603050405020304" pitchFamily="18" charset="0"/>
                <a:cs typeface="Times New Roman" panose="02020603050405020304" pitchFamily="18" charset="0"/>
              </a:rPr>
              <a:t/>
            </a:r>
            <a:br>
              <a:rPr lang="tr-TR" sz="1800" dirty="0">
                <a:latin typeface="Times New Roman" panose="02020603050405020304" pitchFamily="18" charset="0"/>
                <a:cs typeface="Times New Roman" panose="02020603050405020304" pitchFamily="18" charset="0"/>
              </a:rPr>
            </a:br>
            <a:r>
              <a:rPr lang="tr-TR" sz="1800" b="1" dirty="0">
                <a:solidFill>
                  <a:srgbClr val="262626"/>
                </a:solidFill>
                <a:latin typeface="Times New Roman" panose="02020603050405020304" pitchFamily="18" charset="0"/>
                <a:cs typeface="Times New Roman" panose="02020603050405020304" pitchFamily="18" charset="0"/>
              </a:rPr>
              <a:t>b) </a:t>
            </a:r>
            <a:r>
              <a:rPr lang="tr-TR" sz="1800" b="1" dirty="0">
                <a:solidFill>
                  <a:srgbClr val="C00000"/>
                </a:solidFill>
                <a:latin typeface="Times New Roman" panose="02020603050405020304" pitchFamily="18" charset="0"/>
                <a:cs typeface="Times New Roman" panose="02020603050405020304" pitchFamily="18" charset="0"/>
              </a:rPr>
              <a:t>Oligopol</a:t>
            </a:r>
            <a:r>
              <a:rPr lang="tr-TR" sz="1800" b="1" dirty="0">
                <a:solidFill>
                  <a:srgbClr val="262626"/>
                </a:solidFill>
                <a:latin typeface="Times New Roman" panose="02020603050405020304" pitchFamily="18" charset="0"/>
                <a:cs typeface="Times New Roman" panose="02020603050405020304" pitchFamily="18" charset="0"/>
              </a:rPr>
              <a:t> piyasada</a:t>
            </a:r>
            <a:r>
              <a:rPr lang="tr-TR" sz="1800" dirty="0">
                <a:solidFill>
                  <a:srgbClr val="262626"/>
                </a:solidFill>
                <a:latin typeface="Times New Roman" panose="02020603050405020304" pitchFamily="18" charset="0"/>
                <a:cs typeface="Times New Roman" panose="02020603050405020304" pitchFamily="18" charset="0"/>
              </a:rPr>
              <a:t> az sayıda satıcı olduğundan satıcılar birbirlerinin fiyatlandırma stratejilerini yakından takip etmekte ve paralel stratejiler benimsemektedirler. </a:t>
            </a:r>
          </a:p>
          <a:p>
            <a:pPr marL="0" indent="0" algn="just">
              <a:lnSpc>
                <a:spcPct val="120000"/>
              </a:lnSpc>
              <a:spcBef>
                <a:spcPts val="0"/>
              </a:spcBef>
              <a:buNone/>
            </a:pPr>
            <a:r>
              <a:rPr lang="tr-TR" sz="1800" b="1" dirty="0">
                <a:solidFill>
                  <a:srgbClr val="262626"/>
                </a:solidFill>
                <a:latin typeface="Times New Roman" panose="02020603050405020304" pitchFamily="18" charset="0"/>
                <a:cs typeface="Times New Roman" panose="02020603050405020304" pitchFamily="18" charset="0"/>
              </a:rPr>
              <a:t>c) </a:t>
            </a:r>
            <a:r>
              <a:rPr lang="tr-TR" sz="1800" b="1" dirty="0">
                <a:solidFill>
                  <a:srgbClr val="C00000"/>
                </a:solidFill>
                <a:latin typeface="Times New Roman" panose="02020603050405020304" pitchFamily="18" charset="0"/>
                <a:cs typeface="Times New Roman" panose="02020603050405020304" pitchFamily="18" charset="0"/>
              </a:rPr>
              <a:t>Eksik</a:t>
            </a:r>
            <a:r>
              <a:rPr lang="tr-TR" sz="1800" b="1" dirty="0">
                <a:solidFill>
                  <a:srgbClr val="262626"/>
                </a:solidFill>
                <a:latin typeface="Times New Roman" panose="02020603050405020304" pitchFamily="18" charset="0"/>
                <a:cs typeface="Times New Roman" panose="02020603050405020304" pitchFamily="18" charset="0"/>
              </a:rPr>
              <a:t> rekabetin</a:t>
            </a:r>
            <a:r>
              <a:rPr lang="tr-TR" sz="1800" dirty="0">
                <a:solidFill>
                  <a:srgbClr val="262626"/>
                </a:solidFill>
                <a:latin typeface="Times New Roman" panose="02020603050405020304" pitchFamily="18" charset="0"/>
                <a:cs typeface="Times New Roman" panose="02020603050405020304" pitchFamily="18" charset="0"/>
              </a:rPr>
              <a:t> yaşandığı pazarlarda çok sayıda alıcı ve satıcı vardır. </a:t>
            </a:r>
          </a:p>
          <a:p>
            <a:pPr marL="0" indent="0" algn="just">
              <a:lnSpc>
                <a:spcPct val="120000"/>
              </a:lnSpc>
              <a:spcBef>
                <a:spcPts val="0"/>
              </a:spcBef>
              <a:buNone/>
            </a:pPr>
            <a:r>
              <a:rPr lang="tr-TR" sz="1800" b="1" dirty="0">
                <a:solidFill>
                  <a:srgbClr val="262626"/>
                </a:solidFill>
                <a:latin typeface="Times New Roman" panose="02020603050405020304" pitchFamily="18" charset="0"/>
                <a:cs typeface="Times New Roman" panose="02020603050405020304" pitchFamily="18" charset="0"/>
              </a:rPr>
              <a:t>d) </a:t>
            </a:r>
            <a:r>
              <a:rPr lang="tr-TR" sz="1800" b="1" dirty="0">
                <a:solidFill>
                  <a:srgbClr val="C00000"/>
                </a:solidFill>
                <a:latin typeface="Times New Roman" panose="02020603050405020304" pitchFamily="18" charset="0"/>
                <a:cs typeface="Times New Roman" panose="02020603050405020304" pitchFamily="18" charset="0"/>
              </a:rPr>
              <a:t>Tam rekabet</a:t>
            </a:r>
            <a:r>
              <a:rPr lang="tr-TR" sz="1800" b="1" dirty="0">
                <a:solidFill>
                  <a:srgbClr val="262626"/>
                </a:solidFill>
                <a:latin typeface="Times New Roman" panose="02020603050405020304" pitchFamily="18" charset="0"/>
                <a:cs typeface="Times New Roman" panose="02020603050405020304" pitchFamily="18" charset="0"/>
              </a:rPr>
              <a:t> piyasaları ise</a:t>
            </a:r>
            <a:r>
              <a:rPr lang="tr-TR" sz="1800" dirty="0">
                <a:solidFill>
                  <a:srgbClr val="262626"/>
                </a:solidFill>
                <a:latin typeface="Times New Roman" panose="02020603050405020304" pitchFamily="18" charset="0"/>
                <a:cs typeface="Times New Roman" panose="02020603050405020304" pitchFamily="18" charset="0"/>
              </a:rPr>
              <a:t> çok sayıda alıcı ve satıcının yer aldığı </a:t>
            </a:r>
            <a:r>
              <a:rPr lang="tr-TR" sz="1800" b="1" dirty="0">
                <a:solidFill>
                  <a:srgbClr val="262626"/>
                </a:solidFill>
                <a:latin typeface="Times New Roman" panose="02020603050405020304" pitchFamily="18" charset="0"/>
                <a:cs typeface="Times New Roman" panose="02020603050405020304" pitchFamily="18" charset="0"/>
              </a:rPr>
              <a:t>Buğday</a:t>
            </a:r>
            <a:r>
              <a:rPr lang="tr-TR" sz="1800" dirty="0">
                <a:solidFill>
                  <a:srgbClr val="262626"/>
                </a:solidFill>
                <a:latin typeface="Times New Roman" panose="02020603050405020304" pitchFamily="18" charset="0"/>
                <a:cs typeface="Times New Roman" panose="02020603050405020304" pitchFamily="18" charset="0"/>
              </a:rPr>
              <a:t> ve </a:t>
            </a:r>
            <a:r>
              <a:rPr lang="tr-TR" sz="1800" b="1" dirty="0">
                <a:solidFill>
                  <a:srgbClr val="262626"/>
                </a:solidFill>
                <a:latin typeface="Times New Roman" panose="02020603050405020304" pitchFamily="18" charset="0"/>
                <a:cs typeface="Times New Roman" panose="02020603050405020304" pitchFamily="18" charset="0"/>
              </a:rPr>
              <a:t>Bakır</a:t>
            </a:r>
            <a:r>
              <a:rPr lang="tr-TR" sz="1800" dirty="0">
                <a:solidFill>
                  <a:srgbClr val="262626"/>
                </a:solidFill>
                <a:latin typeface="Times New Roman" panose="02020603050405020304" pitchFamily="18" charset="0"/>
                <a:cs typeface="Times New Roman" panose="02020603050405020304" pitchFamily="18" charset="0"/>
              </a:rPr>
              <a:t> gibi standart ürünlerin pazarlandığı piyasalardır. Bu pazarda hiçbir alıcı ve satıcı </a:t>
            </a:r>
            <a:r>
              <a:rPr lang="tr-TR" sz="1800" b="1" dirty="0">
                <a:solidFill>
                  <a:srgbClr val="262626"/>
                </a:solidFill>
                <a:latin typeface="Times New Roman" panose="02020603050405020304" pitchFamily="18" charset="0"/>
                <a:cs typeface="Times New Roman" panose="02020603050405020304" pitchFamily="18" charset="0"/>
              </a:rPr>
              <a:t>tek başına</a:t>
            </a:r>
            <a:r>
              <a:rPr lang="tr-TR" sz="1800" dirty="0">
                <a:solidFill>
                  <a:srgbClr val="262626"/>
                </a:solidFill>
                <a:latin typeface="Times New Roman" panose="02020603050405020304" pitchFamily="18" charset="0"/>
                <a:cs typeface="Times New Roman" panose="02020603050405020304" pitchFamily="18" charset="0"/>
              </a:rPr>
              <a:t> pazar fiyatının oluşumunda söz sahibi değildir.</a:t>
            </a:r>
            <a:endParaRPr lang="tr-TR" sz="1800" dirty="0">
              <a:solidFill>
                <a:srgbClr val="FF0000"/>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tr-TR"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9650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İşletmenin başlıca fiyatlama amaçları nelerdir…?</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6</a:t>
            </a:fld>
            <a:endParaRPr lang="tr-TR" dirty="0">
              <a:solidFill>
                <a:prstClr val="black"/>
              </a:solidFill>
            </a:endParaRPr>
          </a:p>
        </p:txBody>
      </p:sp>
      <p:sp>
        <p:nvSpPr>
          <p:cNvPr id="3" name="İçerik Yer Tutucusu 2"/>
          <p:cNvSpPr>
            <a:spLocks noGrp="1"/>
          </p:cNvSpPr>
          <p:nvPr>
            <p:ph idx="1"/>
          </p:nvPr>
        </p:nvSpPr>
        <p:spPr>
          <a:xfrm>
            <a:off x="1609464" y="1696598"/>
            <a:ext cx="8579475" cy="2842352"/>
          </a:xfrm>
        </p:spPr>
        <p:txBody>
          <a:bodyPr/>
          <a:lstStyle/>
          <a:p>
            <a:pPr marL="0" indent="0">
              <a:buNone/>
            </a:pP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1- Satışlar veya yatırım üzerinden hedeflenen geri ödeme oranına ulaşmak,</a:t>
            </a:r>
          </a:p>
          <a:p>
            <a:pPr marL="0" indent="0">
              <a:buNone/>
            </a:pP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2- Fiyatlarda istikrar sağlamak,</a:t>
            </a:r>
          </a:p>
          <a:p>
            <a:pPr marL="0" indent="0">
              <a:buNone/>
            </a:pP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3- Hedeflenen pazar payına ulaşmak,</a:t>
            </a:r>
          </a:p>
          <a:p>
            <a:pPr marL="0" indent="0">
              <a:buNone/>
            </a:pP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4- Rekabete karşı koymak,</a:t>
            </a:r>
          </a:p>
          <a:p>
            <a:pPr marL="0" indent="0">
              <a:buNone/>
            </a:pP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5- Karı </a:t>
            </a:r>
            <a:r>
              <a:rPr lang="tr-TR" sz="2000" dirty="0" err="1">
                <a:solidFill>
                  <a:schemeClr val="tx1">
                    <a:lumMod val="95000"/>
                    <a:lumOff val="5000"/>
                  </a:schemeClr>
                </a:solidFill>
                <a:latin typeface="Times New Roman" panose="02020603050405020304" pitchFamily="18" charset="0"/>
                <a:cs typeface="Times New Roman" panose="02020603050405020304" pitchFamily="18" charset="0"/>
              </a:rPr>
              <a:t>azamileştirmek</a:t>
            </a: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a:t>
            </a:r>
          </a:p>
          <a:p>
            <a:pPr marL="0" indent="0">
              <a:buNone/>
            </a:pP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6- Diğer (Tüketiciye daima ucuz ve kaliteli mal sunma imajı verme)</a:t>
            </a:r>
          </a:p>
          <a:p>
            <a:pPr marL="0" indent="0" algn="just">
              <a:lnSpc>
                <a:spcPct val="100000"/>
              </a:lnSpc>
              <a:spcBef>
                <a:spcPts val="0"/>
              </a:spcBef>
              <a:buNone/>
            </a:pPr>
            <a:endParaRPr lang="tr-TR"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8280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Fiyatlama süreci…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7</a:t>
            </a:fld>
            <a:endParaRPr lang="tr-TR" dirty="0">
              <a:solidFill>
                <a:prstClr val="black"/>
              </a:solidFill>
            </a:endParaRPr>
          </a:p>
        </p:txBody>
      </p:sp>
      <p:sp>
        <p:nvSpPr>
          <p:cNvPr id="3" name="İçerik Yer Tutucusu 2"/>
          <p:cNvSpPr>
            <a:spLocks noGrp="1"/>
          </p:cNvSpPr>
          <p:nvPr>
            <p:ph idx="1"/>
          </p:nvPr>
        </p:nvSpPr>
        <p:spPr>
          <a:xfrm>
            <a:off x="1609464" y="1696598"/>
            <a:ext cx="8579475" cy="2842352"/>
          </a:xfrm>
        </p:spPr>
        <p:txBody>
          <a:bodyPr/>
          <a:lstStyle/>
          <a:p>
            <a:pPr marL="0" indent="0">
              <a:buNone/>
            </a:pPr>
            <a:r>
              <a:rPr lang="tr-TR" sz="2000" b="1" dirty="0">
                <a:solidFill>
                  <a:schemeClr val="tx1">
                    <a:lumMod val="95000"/>
                    <a:lumOff val="5000"/>
                  </a:schemeClr>
                </a:solidFill>
                <a:latin typeface="Times New Roman" panose="02020603050405020304" pitchFamily="18" charset="0"/>
                <a:cs typeface="Times New Roman" panose="02020603050405020304" pitchFamily="18" charset="0"/>
              </a:rPr>
              <a:t>1-</a:t>
            </a: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Fiyatlama amacını seçme,</a:t>
            </a:r>
          </a:p>
          <a:p>
            <a:pPr marL="0" indent="0">
              <a:buNone/>
            </a:pPr>
            <a:r>
              <a:rPr lang="tr-TR" sz="2000" b="1" dirty="0">
                <a:solidFill>
                  <a:schemeClr val="tx1">
                    <a:lumMod val="95000"/>
                    <a:lumOff val="5000"/>
                  </a:schemeClr>
                </a:solidFill>
                <a:latin typeface="Times New Roman" panose="02020603050405020304" pitchFamily="18" charset="0"/>
                <a:cs typeface="Times New Roman" panose="02020603050405020304" pitchFamily="18" charset="0"/>
              </a:rPr>
              <a:t>2- </a:t>
            </a: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Talebi tahmin etme,</a:t>
            </a:r>
          </a:p>
          <a:p>
            <a:pPr marL="0" indent="0">
              <a:buNone/>
            </a:pPr>
            <a:r>
              <a:rPr lang="tr-TR" sz="2000" b="1" dirty="0">
                <a:solidFill>
                  <a:schemeClr val="tx1">
                    <a:lumMod val="95000"/>
                    <a:lumOff val="5000"/>
                  </a:schemeClr>
                </a:solidFill>
                <a:latin typeface="Times New Roman" panose="02020603050405020304" pitchFamily="18" charset="0"/>
                <a:cs typeface="Times New Roman" panose="02020603050405020304" pitchFamily="18" charset="0"/>
              </a:rPr>
              <a:t>3-</a:t>
            </a: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Maliyetleri hesaplama,</a:t>
            </a:r>
          </a:p>
          <a:p>
            <a:pPr marL="0" indent="0">
              <a:buNone/>
            </a:pPr>
            <a:r>
              <a:rPr lang="tr-TR" sz="2000" b="1" dirty="0">
                <a:solidFill>
                  <a:schemeClr val="tx1">
                    <a:lumMod val="95000"/>
                    <a:lumOff val="5000"/>
                  </a:schemeClr>
                </a:solidFill>
                <a:latin typeface="Times New Roman" panose="02020603050405020304" pitchFamily="18" charset="0"/>
                <a:cs typeface="Times New Roman" panose="02020603050405020304" pitchFamily="18" charset="0"/>
              </a:rPr>
              <a:t>4-</a:t>
            </a: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Rakiplerin fiyatının ve önerilerinin analizi,</a:t>
            </a:r>
          </a:p>
          <a:p>
            <a:pPr marL="0" indent="0">
              <a:buNone/>
            </a:pPr>
            <a:r>
              <a:rPr lang="tr-TR" sz="2000" b="1" dirty="0">
                <a:solidFill>
                  <a:schemeClr val="tx1">
                    <a:lumMod val="95000"/>
                    <a:lumOff val="5000"/>
                  </a:schemeClr>
                </a:solidFill>
                <a:latin typeface="Times New Roman" panose="02020603050405020304" pitchFamily="18" charset="0"/>
                <a:cs typeface="Times New Roman" panose="02020603050405020304" pitchFamily="18" charset="0"/>
              </a:rPr>
              <a:t>5-</a:t>
            </a: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Fiyat politikasının seçimi,</a:t>
            </a:r>
          </a:p>
          <a:p>
            <a:pPr marL="0" indent="0">
              <a:buNone/>
            </a:pPr>
            <a:r>
              <a:rPr lang="tr-TR" sz="2000" b="1" dirty="0">
                <a:solidFill>
                  <a:schemeClr val="tx1">
                    <a:lumMod val="95000"/>
                    <a:lumOff val="5000"/>
                  </a:schemeClr>
                </a:solidFill>
                <a:latin typeface="Times New Roman" panose="02020603050405020304" pitchFamily="18" charset="0"/>
                <a:cs typeface="Times New Roman" panose="02020603050405020304" pitchFamily="18" charset="0"/>
              </a:rPr>
              <a:t>6-</a:t>
            </a: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Fiyatlama yönteminin seçimi,</a:t>
            </a:r>
          </a:p>
          <a:p>
            <a:pPr marL="0" indent="0">
              <a:buNone/>
            </a:pPr>
            <a:r>
              <a:rPr lang="tr-TR" sz="2000" b="1" dirty="0">
                <a:solidFill>
                  <a:schemeClr val="tx1">
                    <a:lumMod val="95000"/>
                    <a:lumOff val="5000"/>
                  </a:schemeClr>
                </a:solidFill>
                <a:latin typeface="Times New Roman" panose="02020603050405020304" pitchFamily="18" charset="0"/>
                <a:cs typeface="Times New Roman" panose="02020603050405020304" pitchFamily="18" charset="0"/>
              </a:rPr>
              <a:t>7-</a:t>
            </a: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Fiyatın seçimi</a:t>
            </a:r>
          </a:p>
          <a:p>
            <a:pPr marL="0" indent="0" algn="just">
              <a:lnSpc>
                <a:spcPct val="100000"/>
              </a:lnSpc>
              <a:spcBef>
                <a:spcPts val="0"/>
              </a:spcBef>
              <a:buNone/>
            </a:pPr>
            <a:endParaRPr lang="tr-TR"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2138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Fiyatlama yönteminin seçimi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8</a:t>
            </a:fld>
            <a:endParaRPr lang="tr-TR" dirty="0">
              <a:solidFill>
                <a:prstClr val="black"/>
              </a:solidFill>
            </a:endParaRPr>
          </a:p>
        </p:txBody>
      </p:sp>
      <p:sp>
        <p:nvSpPr>
          <p:cNvPr id="3" name="İçerik Yer Tutucusu 2"/>
          <p:cNvSpPr>
            <a:spLocks noGrp="1"/>
          </p:cNvSpPr>
          <p:nvPr>
            <p:ph idx="1"/>
          </p:nvPr>
        </p:nvSpPr>
        <p:spPr>
          <a:xfrm>
            <a:off x="1962004" y="2313543"/>
            <a:ext cx="8579475" cy="2842352"/>
          </a:xfrm>
        </p:spPr>
        <p:txBody>
          <a:bodyPr/>
          <a:lstStyle/>
          <a:p>
            <a:pPr marL="0" indent="0">
              <a:buNone/>
            </a:pPr>
            <a:r>
              <a:rPr lang="tr-TR" sz="2000" b="1" dirty="0">
                <a:solidFill>
                  <a:schemeClr val="tx1">
                    <a:lumMod val="95000"/>
                    <a:lumOff val="5000"/>
                  </a:schemeClr>
                </a:solidFill>
                <a:latin typeface="Times New Roman" panose="02020603050405020304" pitchFamily="18" charset="0"/>
                <a:cs typeface="Times New Roman" panose="02020603050405020304" pitchFamily="18" charset="0"/>
              </a:rPr>
              <a:t>1-</a:t>
            </a: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a:t>
            </a:r>
            <a:r>
              <a:rPr lang="tr-TR" sz="2000" dirty="0">
                <a:solidFill>
                  <a:srgbClr val="FF0000"/>
                </a:solidFill>
                <a:latin typeface="Times New Roman" panose="02020603050405020304" pitchFamily="18" charset="0"/>
                <a:cs typeface="Times New Roman" panose="02020603050405020304" pitchFamily="18" charset="0"/>
              </a:rPr>
              <a:t>Maliyete</a:t>
            </a: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dayalı fiyatlama</a:t>
            </a:r>
          </a:p>
          <a:p>
            <a:pPr marL="0" indent="0">
              <a:buNone/>
            </a:pPr>
            <a:r>
              <a:rPr lang="tr-TR" sz="2000" b="1" dirty="0">
                <a:solidFill>
                  <a:schemeClr val="tx1">
                    <a:lumMod val="95000"/>
                    <a:lumOff val="5000"/>
                  </a:schemeClr>
                </a:solidFill>
                <a:latin typeface="Times New Roman" panose="02020603050405020304" pitchFamily="18" charset="0"/>
                <a:cs typeface="Times New Roman" panose="02020603050405020304" pitchFamily="18" charset="0"/>
              </a:rPr>
              <a:t>2-</a:t>
            </a: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a:t>
            </a:r>
            <a:r>
              <a:rPr lang="tr-TR" sz="2000" dirty="0">
                <a:solidFill>
                  <a:srgbClr val="FF0000"/>
                </a:solidFill>
                <a:latin typeface="Times New Roman" panose="02020603050405020304" pitchFamily="18" charset="0"/>
                <a:cs typeface="Times New Roman" panose="02020603050405020304" pitchFamily="18" charset="0"/>
              </a:rPr>
              <a:t>Talebe</a:t>
            </a: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dayalı fiyatlama</a:t>
            </a:r>
          </a:p>
          <a:p>
            <a:pPr marL="0" indent="0">
              <a:buNone/>
            </a:pPr>
            <a:r>
              <a:rPr lang="tr-TR" sz="2000" b="1" dirty="0">
                <a:solidFill>
                  <a:schemeClr val="tx1">
                    <a:lumMod val="95000"/>
                    <a:lumOff val="5000"/>
                  </a:schemeClr>
                </a:solidFill>
                <a:latin typeface="Times New Roman" panose="02020603050405020304" pitchFamily="18" charset="0"/>
                <a:cs typeface="Times New Roman" panose="02020603050405020304" pitchFamily="18" charset="0"/>
              </a:rPr>
              <a:t>3- </a:t>
            </a:r>
            <a:r>
              <a:rPr lang="tr-TR" sz="2000" dirty="0">
                <a:solidFill>
                  <a:srgbClr val="FF0000"/>
                </a:solidFill>
                <a:latin typeface="Times New Roman" panose="02020603050405020304" pitchFamily="18" charset="0"/>
                <a:cs typeface="Times New Roman" panose="02020603050405020304" pitchFamily="18" charset="0"/>
              </a:rPr>
              <a:t>Rekabete</a:t>
            </a: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dayalı fiyatlama</a:t>
            </a:r>
          </a:p>
          <a:p>
            <a:pPr marL="0" indent="0" algn="just">
              <a:lnSpc>
                <a:spcPct val="100000"/>
              </a:lnSpc>
              <a:spcBef>
                <a:spcPts val="0"/>
              </a:spcBef>
              <a:buNone/>
            </a:pPr>
            <a:endParaRPr lang="tr-TR"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7069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Fiyatlama yönteminin seçimi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9</a:t>
            </a:fld>
            <a:endParaRPr lang="tr-TR" dirty="0">
              <a:solidFill>
                <a:prstClr val="black"/>
              </a:solidFill>
            </a:endParaRPr>
          </a:p>
        </p:txBody>
      </p:sp>
      <p:sp>
        <p:nvSpPr>
          <p:cNvPr id="3" name="İçerik Yer Tutucusu 2"/>
          <p:cNvSpPr>
            <a:spLocks noGrp="1"/>
          </p:cNvSpPr>
          <p:nvPr>
            <p:ph idx="1"/>
          </p:nvPr>
        </p:nvSpPr>
        <p:spPr>
          <a:xfrm>
            <a:off x="1270778" y="1773717"/>
            <a:ext cx="8579475" cy="2842352"/>
          </a:xfrm>
        </p:spPr>
        <p:txBody>
          <a:bodyPr/>
          <a:lstStyle/>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1- Maliyete dayalı fiyatlandırma </a:t>
            </a:r>
          </a:p>
          <a:p>
            <a:pPr marL="0" indent="0" algn="just">
              <a:lnSpc>
                <a:spcPct val="100000"/>
              </a:lnSpc>
              <a:spcBef>
                <a:spcPts val="0"/>
              </a:spcBef>
              <a:buNone/>
            </a:pPr>
            <a:endParaRPr lang="tr-TR" sz="20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İki gruba ayrılır. Maliyet artı (kar marjı) ve hedef kar fiyatlandırma yöntemi.</a:t>
            </a:r>
          </a:p>
          <a:p>
            <a:pPr marL="0" indent="0" algn="just">
              <a:lnSpc>
                <a:spcPct val="100000"/>
              </a:lnSpc>
              <a:spcBef>
                <a:spcPts val="0"/>
              </a:spcBef>
              <a:buNone/>
            </a:pPr>
            <a:r>
              <a:rPr lang="tr-TR" sz="2000" dirty="0" smtClean="0">
                <a:latin typeface="Times New Roman" panose="02020603050405020304" pitchFamily="18" charset="0"/>
                <a:cs typeface="Times New Roman" panose="02020603050405020304" pitchFamily="18" charset="0"/>
              </a:rPr>
              <a:t/>
            </a:r>
            <a:br>
              <a:rPr lang="tr-TR" sz="2000" dirty="0" smtClean="0">
                <a:latin typeface="Times New Roman" panose="02020603050405020304" pitchFamily="18" charset="0"/>
                <a:cs typeface="Times New Roman" panose="02020603050405020304" pitchFamily="18" charset="0"/>
              </a:rPr>
            </a:br>
            <a:r>
              <a:rPr lang="tr-TR" sz="2000" b="1" dirty="0" smtClean="0">
                <a:latin typeface="Times New Roman" panose="02020603050405020304" pitchFamily="18" charset="0"/>
                <a:cs typeface="Times New Roman" panose="02020603050405020304" pitchFamily="18" charset="0"/>
              </a:rPr>
              <a:t>a</a:t>
            </a:r>
            <a:r>
              <a:rPr lang="tr-TR" sz="2000" b="1" dirty="0">
                <a:latin typeface="Times New Roman" panose="02020603050405020304" pitchFamily="18" charset="0"/>
                <a:cs typeface="Times New Roman" panose="02020603050405020304" pitchFamily="18" charset="0"/>
              </a:rPr>
              <a:t>) Maliyet artı (kar marjı) fiyatlandırma</a:t>
            </a:r>
          </a:p>
          <a:p>
            <a:pPr marL="0" indent="0" algn="just">
              <a:lnSpc>
                <a:spcPct val="100000"/>
              </a:lnSpc>
              <a:spcBef>
                <a:spcPts val="0"/>
              </a:spcBef>
              <a:buNone/>
            </a:pPr>
            <a:r>
              <a:rPr lang="tr-TR" sz="2000" dirty="0" smtClean="0">
                <a:latin typeface="Times New Roman" panose="02020603050405020304" pitchFamily="18" charset="0"/>
                <a:cs typeface="Times New Roman" panose="02020603050405020304" pitchFamily="18" charset="0"/>
              </a:rPr>
              <a:t>En </a:t>
            </a:r>
            <a:r>
              <a:rPr lang="tr-TR" sz="2000" dirty="0">
                <a:latin typeface="Times New Roman" panose="02020603050405020304" pitchFamily="18" charset="0"/>
                <a:cs typeface="Times New Roman" panose="02020603050405020304" pitchFamily="18" charset="0"/>
              </a:rPr>
              <a:t>yaygın kullanılan fiyatlandırma metodudur. </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b)</a:t>
            </a:r>
            <a:r>
              <a:rPr lang="tr-TR" sz="2000" dirty="0">
                <a:latin typeface="Times New Roman" panose="02020603050405020304" pitchFamily="18" charset="0"/>
                <a:cs typeface="Times New Roman" panose="02020603050405020304" pitchFamily="18" charset="0"/>
              </a:rPr>
              <a:t> </a:t>
            </a:r>
            <a:r>
              <a:rPr lang="tr-TR" sz="2000" b="1" dirty="0">
                <a:latin typeface="Times New Roman" panose="02020603050405020304" pitchFamily="18" charset="0"/>
                <a:cs typeface="Times New Roman" panose="02020603050405020304" pitchFamily="18" charset="0"/>
              </a:rPr>
              <a:t>Hedef kar amaçlı fiyatlandırma</a:t>
            </a:r>
          </a:p>
          <a:p>
            <a:pPr marL="0" indent="0" algn="just">
              <a:lnSpc>
                <a:spcPct val="100000"/>
              </a:lnSpc>
              <a:spcBef>
                <a:spcPts val="0"/>
              </a:spcBef>
              <a:buNone/>
            </a:pPr>
            <a:r>
              <a:rPr lang="tr-TR" sz="2000" dirty="0" smtClean="0">
                <a:latin typeface="Times New Roman" panose="02020603050405020304" pitchFamily="18" charset="0"/>
                <a:cs typeface="Times New Roman" panose="02020603050405020304" pitchFamily="18" charset="0"/>
              </a:rPr>
              <a:t>İşletme </a:t>
            </a:r>
            <a:r>
              <a:rPr lang="tr-TR" sz="2000" dirty="0">
                <a:latin typeface="Times New Roman" panose="02020603050405020304" pitchFamily="18" charset="0"/>
                <a:cs typeface="Times New Roman" panose="02020603050405020304" pitchFamily="18" charset="0"/>
              </a:rPr>
              <a:t>öngörülen bir satış seviyesinde belirli bir kar miktarına ulaşmayı istemektedir. Bu amaç doğrultusunda fiyat amaçlanan kar miktarını sağlayacak bir seviyede belirlenir. Ancak bu yaklaşımda fiyatın belirlenebilmesinde </a:t>
            </a:r>
            <a:r>
              <a:rPr lang="tr-TR" sz="2000" dirty="0" err="1">
                <a:latin typeface="Times New Roman" panose="02020603050405020304" pitchFamily="18" charset="0"/>
                <a:cs typeface="Times New Roman" panose="02020603050405020304" pitchFamily="18" charset="0"/>
              </a:rPr>
              <a:t>başabaş</a:t>
            </a:r>
            <a:r>
              <a:rPr lang="tr-TR" sz="2000" dirty="0">
                <a:latin typeface="Times New Roman" panose="02020603050405020304" pitchFamily="18" charset="0"/>
                <a:cs typeface="Times New Roman" panose="02020603050405020304" pitchFamily="18" charset="0"/>
              </a:rPr>
              <a:t> noktası önemli rol oynamaktadır. </a:t>
            </a:r>
            <a:endParaRPr lang="tr-TR" sz="2000" dirty="0"/>
          </a:p>
        </p:txBody>
      </p:sp>
    </p:spTree>
    <p:extLst>
      <p:ext uri="{BB962C8B-B14F-4D97-AF65-F5344CB8AC3E}">
        <p14:creationId xmlns:p14="http://schemas.microsoft.com/office/powerpoint/2010/main" val="12198475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docProps/app.xml><?xml version="1.0" encoding="utf-8"?>
<Properties xmlns="http://schemas.openxmlformats.org/officeDocument/2006/extended-properties" xmlns:vt="http://schemas.openxmlformats.org/officeDocument/2006/docPropsVTypes">
  <TotalTime>300</TotalTime>
  <Words>837</Words>
  <Application>Microsoft Office PowerPoint</Application>
  <PresentationFormat>Geniş ekran</PresentationFormat>
  <Paragraphs>179</Paragraphs>
  <Slides>21</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21</vt:i4>
      </vt:variant>
    </vt:vector>
  </HeadingPairs>
  <TitlesOfParts>
    <vt:vector size="29" baseType="lpstr">
      <vt:lpstr>ＭＳ Ｐゴシック</vt:lpstr>
      <vt:lpstr>Arial</vt:lpstr>
      <vt:lpstr>Calibri</vt:lpstr>
      <vt:lpstr>Calibri Light</vt:lpstr>
      <vt:lpstr>Times New Roman</vt:lpstr>
      <vt:lpstr>Wingdings</vt:lpstr>
      <vt:lpstr>Office Teması</vt:lpstr>
      <vt:lpstr>h.t.</vt:lpstr>
      <vt:lpstr>FİYAT KARARLARI</vt:lpstr>
      <vt:lpstr>FİYAT KARARLARI</vt:lpstr>
      <vt:lpstr>Fiyatı etkileyen faktörler nelerdir…?</vt:lpstr>
      <vt:lpstr>Fiyatı etkileyen faktörler nelerdir…?</vt:lpstr>
      <vt:lpstr>Fiyatı etkileyen faktörler nelerdir…?</vt:lpstr>
      <vt:lpstr>İşletmenin başlıca fiyatlama amaçları nelerdir…?</vt:lpstr>
      <vt:lpstr>Fiyatlama süreci…</vt:lpstr>
      <vt:lpstr>Fiyatlama yönteminin seçimi</vt:lpstr>
      <vt:lpstr>Fiyatlama yönteminin seçimi</vt:lpstr>
      <vt:lpstr>Fiyatlama yönteminin seçimi</vt:lpstr>
      <vt:lpstr>Fiyatlama yönteminin seçimi</vt:lpstr>
      <vt:lpstr>Fiyatın seçimi</vt:lpstr>
      <vt:lpstr>Fiyat politikaları</vt:lpstr>
      <vt:lpstr>A- Tüketici pazarında uygulanan fiyat politikaları</vt:lpstr>
      <vt:lpstr>B- Örgütsel pazarlarda uygulanan fiyat politikaları</vt:lpstr>
      <vt:lpstr>A- Tüketici pazarında uygulanan fiyat politikaları</vt:lpstr>
      <vt:lpstr>A- Tüketici pazarında uygulanan fiyat politikaları</vt:lpstr>
      <vt:lpstr>A- Tüketici pazarında uygulanan fiyat politikaları</vt:lpstr>
      <vt:lpstr>B- Örgütsel pazarlarda uygulanan fiyat politikaları</vt:lpstr>
      <vt:lpstr>B- Örgütsel pazarlarda uygulanan fiyat politikaları</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Taşınmaz</dc:creator>
  <cp:lastModifiedBy>arahmantursun@gmail.com</cp:lastModifiedBy>
  <cp:revision>35</cp:revision>
  <dcterms:created xsi:type="dcterms:W3CDTF">2020-02-26T08:47:32Z</dcterms:created>
  <dcterms:modified xsi:type="dcterms:W3CDTF">2020-02-27T15:46:22Z</dcterms:modified>
</cp:coreProperties>
</file>