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8" r:id="rId7"/>
    <p:sldId id="269" r:id="rId8"/>
    <p:sldId id="270" r:id="rId9"/>
    <p:sldId id="263" r:id="rId10"/>
    <p:sldId id="264" r:id="rId11"/>
    <p:sldId id="265" r:id="rId12"/>
    <p:sldId id="266" r:id="rId13"/>
    <p:sldId id="267" r:id="rId14"/>
    <p:sldId id="260" r:id="rId15"/>
    <p:sldId id="261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9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0E5C6-C6B7-4ED0-BD07-8619C09D9A27}" type="datetimeFigureOut">
              <a:rPr lang="tr-TR" smtClean="0"/>
              <a:t>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DD3E9-11CC-4F3A-ADE8-1DE8CE9B6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3595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0E5C6-C6B7-4ED0-BD07-8619C09D9A27}" type="datetimeFigureOut">
              <a:rPr lang="tr-TR" smtClean="0"/>
              <a:t>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DD3E9-11CC-4F3A-ADE8-1DE8CE9B6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591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0E5C6-C6B7-4ED0-BD07-8619C09D9A27}" type="datetimeFigureOut">
              <a:rPr lang="tr-TR" smtClean="0"/>
              <a:t>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DD3E9-11CC-4F3A-ADE8-1DE8CE9B6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199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0E5C6-C6B7-4ED0-BD07-8619C09D9A27}" type="datetimeFigureOut">
              <a:rPr lang="tr-TR" smtClean="0"/>
              <a:t>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DD3E9-11CC-4F3A-ADE8-1DE8CE9B6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35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0E5C6-C6B7-4ED0-BD07-8619C09D9A27}" type="datetimeFigureOut">
              <a:rPr lang="tr-TR" smtClean="0"/>
              <a:t>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DD3E9-11CC-4F3A-ADE8-1DE8CE9B6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091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0E5C6-C6B7-4ED0-BD07-8619C09D9A27}" type="datetimeFigureOut">
              <a:rPr lang="tr-TR" smtClean="0"/>
              <a:t>7.03.2018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DD3E9-11CC-4F3A-ADE8-1DE8CE9B6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4287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0E5C6-C6B7-4ED0-BD07-8619C09D9A27}" type="datetimeFigureOut">
              <a:rPr lang="tr-TR" smtClean="0"/>
              <a:t>7.03.2018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DD3E9-11CC-4F3A-ADE8-1DE8CE9B6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726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0E5C6-C6B7-4ED0-BD07-8619C09D9A27}" type="datetimeFigureOut">
              <a:rPr lang="tr-TR" smtClean="0"/>
              <a:t>7.03.2018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DD3E9-11CC-4F3A-ADE8-1DE8CE9B6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5972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0E5C6-C6B7-4ED0-BD07-8619C09D9A27}" type="datetimeFigureOut">
              <a:rPr lang="tr-TR" smtClean="0"/>
              <a:t>7.03.2018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DD3E9-11CC-4F3A-ADE8-1DE8CE9B6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6795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0E5C6-C6B7-4ED0-BD07-8619C09D9A27}" type="datetimeFigureOut">
              <a:rPr lang="tr-TR" smtClean="0"/>
              <a:t>7.03.2018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DD3E9-11CC-4F3A-ADE8-1DE8CE9B6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7773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0E5C6-C6B7-4ED0-BD07-8619C09D9A27}" type="datetimeFigureOut">
              <a:rPr lang="tr-TR" smtClean="0"/>
              <a:t>7.03.2018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DD3E9-11CC-4F3A-ADE8-1DE8CE9B6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427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0E5C6-C6B7-4ED0-BD07-8619C09D9A27}" type="datetimeFigureOut">
              <a:rPr lang="tr-TR" smtClean="0"/>
              <a:t>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DD3E9-11CC-4F3A-ADE8-1DE8CE9B6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5151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Week-8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Ectoparasiticides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0573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Neonicotinoids</a:t>
            </a:r>
            <a:r>
              <a:rPr lang="tr-TR" dirty="0" smtClean="0"/>
              <a:t>- </a:t>
            </a:r>
            <a:r>
              <a:rPr lang="en-US" sz="2700" dirty="0" err="1" smtClean="0"/>
              <a:t>nitroquanidines</a:t>
            </a:r>
            <a:r>
              <a:rPr lang="en-US" sz="2700" dirty="0" smtClean="0"/>
              <a:t>, </a:t>
            </a:r>
            <a:r>
              <a:rPr lang="en-US" sz="2700" dirty="0" err="1" smtClean="0"/>
              <a:t>neonicotinyls</a:t>
            </a:r>
            <a:r>
              <a:rPr lang="en-US" sz="2700" dirty="0" smtClean="0"/>
              <a:t>, </a:t>
            </a:r>
            <a:r>
              <a:rPr lang="en-US" sz="2700" dirty="0" err="1" smtClean="0"/>
              <a:t>chloronicotines</a:t>
            </a:r>
            <a:r>
              <a:rPr lang="en-US" sz="2700" dirty="0" smtClean="0"/>
              <a:t>, and recently as </a:t>
            </a:r>
            <a:r>
              <a:rPr lang="en-US" sz="2700" dirty="0" err="1" smtClean="0"/>
              <a:t>chloronicotinyls</a:t>
            </a:r>
            <a:endParaRPr lang="tr-TR" sz="27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</a:t>
            </a:r>
            <a:r>
              <a:rPr lang="en-US" dirty="0" err="1" smtClean="0"/>
              <a:t>inotefuran</a:t>
            </a:r>
            <a:endParaRPr lang="tr-TR" dirty="0" smtClean="0"/>
          </a:p>
          <a:p>
            <a:r>
              <a:rPr lang="tr-TR" dirty="0"/>
              <a:t>I</a:t>
            </a:r>
            <a:r>
              <a:rPr lang="en-US" dirty="0" err="1" smtClean="0"/>
              <a:t>midacloprid</a:t>
            </a:r>
            <a:endParaRPr lang="tr-TR" dirty="0" smtClean="0"/>
          </a:p>
          <a:p>
            <a:r>
              <a:rPr lang="tr-TR" dirty="0"/>
              <a:t>N</a:t>
            </a:r>
            <a:r>
              <a:rPr lang="en-US" dirty="0" err="1" smtClean="0"/>
              <a:t>itenpyram</a:t>
            </a:r>
            <a:r>
              <a:rPr lang="en-US" dirty="0"/>
              <a:t>. </a:t>
            </a:r>
            <a:endParaRPr lang="tr-TR" dirty="0" smtClean="0"/>
          </a:p>
          <a:p>
            <a:r>
              <a:rPr lang="tr-TR" dirty="0" smtClean="0"/>
              <a:t>A</a:t>
            </a:r>
            <a:r>
              <a:rPr lang="en-US" dirty="0" err="1" smtClean="0"/>
              <a:t>gonists</a:t>
            </a:r>
            <a:r>
              <a:rPr lang="en-US" dirty="0" smtClean="0"/>
              <a:t> </a:t>
            </a:r>
            <a:r>
              <a:rPr lang="en-US" dirty="0"/>
              <a:t>on the postsynaptic acetylcholine receptors in </a:t>
            </a:r>
            <a:r>
              <a:rPr lang="en-US" dirty="0" smtClean="0"/>
              <a:t>insects</a:t>
            </a:r>
            <a:r>
              <a:rPr lang="tr-TR" dirty="0" smtClean="0"/>
              <a:t>- </a:t>
            </a:r>
            <a:r>
              <a:rPr lang="tr-TR" dirty="0" err="1" smtClean="0"/>
              <a:t>inhibition</a:t>
            </a:r>
            <a:r>
              <a:rPr lang="tr-TR" dirty="0" smtClean="0"/>
              <a:t> of </a:t>
            </a:r>
            <a:r>
              <a:rPr lang="tr-TR" dirty="0" err="1" smtClean="0"/>
              <a:t>cholinergic</a:t>
            </a:r>
            <a:r>
              <a:rPr lang="tr-TR" dirty="0" smtClean="0"/>
              <a:t> </a:t>
            </a:r>
            <a:r>
              <a:rPr lang="tr-TR" dirty="0" err="1" smtClean="0"/>
              <a:t>transmission</a:t>
            </a:r>
            <a:r>
              <a:rPr lang="tr-TR" dirty="0" smtClean="0"/>
              <a:t>- </a:t>
            </a:r>
            <a:r>
              <a:rPr lang="en-US" dirty="0" smtClean="0"/>
              <a:t>paralysis </a:t>
            </a:r>
            <a:r>
              <a:rPr lang="en-US" dirty="0"/>
              <a:t>and death.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47956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Formamidines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AMITRAZ- </a:t>
            </a:r>
            <a:r>
              <a:rPr lang="en-US" dirty="0" smtClean="0"/>
              <a:t>control ticks and mites</a:t>
            </a:r>
            <a:endParaRPr lang="tr-TR" dirty="0" smtClean="0"/>
          </a:p>
          <a:p>
            <a:r>
              <a:rPr lang="tr-TR" dirty="0" smtClean="0"/>
              <a:t>MAO. </a:t>
            </a:r>
            <a:r>
              <a:rPr lang="tr-TR" dirty="0" err="1" smtClean="0"/>
              <a:t>Binding</a:t>
            </a:r>
            <a:r>
              <a:rPr lang="tr-TR" dirty="0" smtClean="0"/>
              <a:t> </a:t>
            </a:r>
            <a:r>
              <a:rPr lang="en-US" dirty="0" err="1" smtClean="0"/>
              <a:t>octopamine</a:t>
            </a:r>
            <a:r>
              <a:rPr lang="en-US" dirty="0" smtClean="0"/>
              <a:t> receptors</a:t>
            </a:r>
            <a:r>
              <a:rPr lang="tr-TR" dirty="0"/>
              <a:t> </a:t>
            </a:r>
            <a:r>
              <a:rPr lang="en-US" dirty="0" smtClean="0"/>
              <a:t>in</a:t>
            </a:r>
            <a:r>
              <a:rPr lang="en-US" dirty="0"/>
              <a:t> </a:t>
            </a:r>
            <a:r>
              <a:rPr lang="en-US" dirty="0" err="1"/>
              <a:t>Acari</a:t>
            </a:r>
            <a:r>
              <a:rPr lang="en-US" dirty="0"/>
              <a:t>. </a:t>
            </a:r>
            <a:endParaRPr lang="tr-TR" dirty="0" smtClean="0"/>
          </a:p>
          <a:p>
            <a:r>
              <a:rPr lang="tr-TR" dirty="0" err="1" smtClean="0"/>
              <a:t>Demodicosis</a:t>
            </a:r>
            <a:r>
              <a:rPr lang="tr-TR" dirty="0" smtClean="0"/>
              <a:t>, </a:t>
            </a:r>
            <a:r>
              <a:rPr lang="tr-TR" dirty="0" err="1" smtClean="0"/>
              <a:t>scabies</a:t>
            </a:r>
            <a:r>
              <a:rPr lang="tr-TR" dirty="0" smtClean="0"/>
              <a:t>, </a:t>
            </a:r>
            <a:r>
              <a:rPr lang="tr-TR" dirty="0" err="1" smtClean="0"/>
              <a:t>ticks</a:t>
            </a:r>
            <a:endParaRPr lang="tr-TR" dirty="0" smtClean="0"/>
          </a:p>
          <a:p>
            <a:r>
              <a:rPr lang="tr-TR" dirty="0"/>
              <a:t>N</a:t>
            </a:r>
            <a:r>
              <a:rPr lang="en-US" dirty="0" err="1" smtClean="0"/>
              <a:t>ot</a:t>
            </a:r>
            <a:r>
              <a:rPr lang="en-US" dirty="0" smtClean="0"/>
              <a:t> </a:t>
            </a:r>
            <a:r>
              <a:rPr lang="en-US" dirty="0"/>
              <a:t>approved </a:t>
            </a:r>
            <a:r>
              <a:rPr lang="tr-TR" dirty="0" err="1" smtClean="0"/>
              <a:t>for</a:t>
            </a:r>
            <a:r>
              <a:rPr lang="en-US" dirty="0" smtClean="0"/>
              <a:t> </a:t>
            </a:r>
            <a:r>
              <a:rPr lang="en-US" dirty="0"/>
              <a:t>cats.</a:t>
            </a:r>
          </a:p>
        </p:txBody>
      </p:sp>
    </p:spTree>
    <p:extLst>
      <p:ext uri="{BB962C8B-B14F-4D97-AF65-F5344CB8AC3E}">
        <p14:creationId xmlns:p14="http://schemas.microsoft.com/office/powerpoint/2010/main" val="660062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Oxadiazines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Indoxacarb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err="1" smtClean="0"/>
              <a:t>Bioactivation</a:t>
            </a:r>
            <a:r>
              <a:rPr lang="tr-TR" dirty="0" smtClean="0"/>
              <a:t>- </a:t>
            </a:r>
            <a:r>
              <a:rPr lang="en-US" dirty="0" smtClean="0"/>
              <a:t>pro-insecticide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N-</a:t>
            </a:r>
            <a:r>
              <a:rPr lang="en-US" dirty="0" err="1"/>
              <a:t>decarbomethoxylated</a:t>
            </a:r>
            <a:r>
              <a:rPr lang="en-US" dirty="0"/>
              <a:t> </a:t>
            </a:r>
            <a:r>
              <a:rPr lang="en-US" dirty="0" smtClean="0"/>
              <a:t>metabolite</a:t>
            </a:r>
            <a:r>
              <a:rPr lang="tr-TR" dirty="0" smtClean="0"/>
              <a:t> (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potent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MAO- </a:t>
            </a:r>
            <a:r>
              <a:rPr lang="en-US" dirty="0" smtClean="0"/>
              <a:t>blocking </a:t>
            </a:r>
            <a:r>
              <a:rPr lang="en-US" dirty="0"/>
              <a:t>the voltage-gated sodium ion channels in insects. </a:t>
            </a:r>
            <a:endParaRPr lang="tr-TR" dirty="0" smtClean="0"/>
          </a:p>
          <a:p>
            <a:r>
              <a:rPr lang="tr-TR" dirty="0" err="1" smtClean="0"/>
              <a:t>Topical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endParaRPr lang="tr-TR" dirty="0" smtClean="0"/>
          </a:p>
          <a:p>
            <a:r>
              <a:rPr lang="tr-TR" dirty="0" smtClean="0"/>
              <a:t>C</a:t>
            </a:r>
            <a:r>
              <a:rPr lang="en-US" dirty="0" err="1" smtClean="0"/>
              <a:t>omb</a:t>
            </a:r>
            <a:r>
              <a:rPr lang="tr-TR" dirty="0" smtClean="0"/>
              <a:t>o-</a:t>
            </a:r>
            <a:r>
              <a:rPr lang="en-US" dirty="0"/>
              <a:t> </a:t>
            </a:r>
            <a:r>
              <a:rPr lang="en-US" dirty="0" smtClean="0"/>
              <a:t>permethrin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0144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Isoxazolines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MAO-</a:t>
            </a:r>
            <a:r>
              <a:rPr lang="en-US" dirty="0" smtClean="0"/>
              <a:t> arthropod ligand-gated chloride channels. </a:t>
            </a:r>
            <a:endParaRPr lang="tr-TR" dirty="0" smtClean="0"/>
          </a:p>
          <a:p>
            <a:r>
              <a:rPr lang="en-US" dirty="0" err="1" smtClean="0"/>
              <a:t>Afoxolaner</a:t>
            </a:r>
            <a:r>
              <a:rPr lang="en-US" dirty="0" smtClean="0"/>
              <a:t> and </a:t>
            </a:r>
            <a:r>
              <a:rPr lang="en-US" dirty="0" err="1" smtClean="0"/>
              <a:t>fluralaner</a:t>
            </a:r>
            <a:endParaRPr lang="tr-TR" dirty="0" smtClean="0"/>
          </a:p>
          <a:p>
            <a:r>
              <a:rPr lang="tr-TR" dirty="0"/>
              <a:t>O</a:t>
            </a:r>
            <a:r>
              <a:rPr lang="en-US" dirty="0" err="1" smtClean="0"/>
              <a:t>ral</a:t>
            </a:r>
            <a:r>
              <a:rPr lang="en-US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flea and tick</a:t>
            </a:r>
            <a:r>
              <a:rPr lang="tr-TR" dirty="0" smtClean="0"/>
              <a:t> (</a:t>
            </a:r>
            <a:r>
              <a:rPr lang="en-US" dirty="0" err="1" smtClean="0"/>
              <a:t>insecticid</a:t>
            </a:r>
            <a:r>
              <a:rPr lang="tr-TR" dirty="0" smtClean="0"/>
              <a:t>e</a:t>
            </a:r>
            <a:r>
              <a:rPr lang="en-US" dirty="0" smtClean="0"/>
              <a:t> </a:t>
            </a:r>
            <a:r>
              <a:rPr lang="tr-TR" dirty="0" smtClean="0"/>
              <a:t>&amp;</a:t>
            </a:r>
            <a:r>
              <a:rPr lang="en-US" dirty="0" smtClean="0"/>
              <a:t> </a:t>
            </a:r>
            <a:r>
              <a:rPr lang="en-US" dirty="0" err="1" smtClean="0"/>
              <a:t>acaricid</a:t>
            </a:r>
            <a:r>
              <a:rPr lang="tr-TR" dirty="0" smtClean="0"/>
              <a:t>e)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8015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Insect</a:t>
            </a:r>
            <a:r>
              <a:rPr lang="tr-TR" dirty="0" smtClean="0"/>
              <a:t> </a:t>
            </a:r>
            <a:r>
              <a:rPr lang="tr-TR" dirty="0" err="1" smtClean="0"/>
              <a:t>growth</a:t>
            </a:r>
            <a:r>
              <a:rPr lang="tr-TR" dirty="0" smtClean="0"/>
              <a:t> </a:t>
            </a:r>
            <a:r>
              <a:rPr lang="tr-TR" dirty="0" err="1" smtClean="0"/>
              <a:t>regulators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S</a:t>
            </a:r>
            <a:r>
              <a:rPr lang="en-US" dirty="0" err="1" smtClean="0"/>
              <a:t>ynthetic</a:t>
            </a:r>
            <a:r>
              <a:rPr lang="en-US" dirty="0" smtClean="0"/>
              <a:t> </a:t>
            </a:r>
            <a:r>
              <a:rPr lang="en-US" dirty="0"/>
              <a:t>mimics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natural </a:t>
            </a:r>
            <a:r>
              <a:rPr lang="en-US" dirty="0"/>
              <a:t>arthropod hormones and enzymes which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inhibit </a:t>
            </a:r>
            <a:r>
              <a:rPr lang="en-US" dirty="0"/>
              <a:t>growth and </a:t>
            </a:r>
            <a:r>
              <a:rPr lang="en-US" dirty="0" smtClean="0"/>
              <a:t>development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J</a:t>
            </a:r>
            <a:r>
              <a:rPr lang="en-US" dirty="0" err="1" smtClean="0"/>
              <a:t>uvenile</a:t>
            </a:r>
            <a:r>
              <a:rPr lang="en-US" dirty="0" smtClean="0"/>
              <a:t> </a:t>
            </a:r>
            <a:r>
              <a:rPr lang="en-US" dirty="0"/>
              <a:t>hormone </a:t>
            </a:r>
            <a:r>
              <a:rPr lang="en-US" dirty="0" smtClean="0"/>
              <a:t>analogues</a:t>
            </a:r>
            <a:endParaRPr lang="en-US" dirty="0"/>
          </a:p>
          <a:p>
            <a:pPr lvl="1"/>
            <a:r>
              <a:rPr lang="tr-TR" dirty="0"/>
              <a:t>M</a:t>
            </a:r>
            <a:r>
              <a:rPr lang="en-US" dirty="0" err="1" smtClean="0"/>
              <a:t>ethoprene</a:t>
            </a:r>
            <a:r>
              <a:rPr lang="en-US" dirty="0" smtClean="0"/>
              <a:t> </a:t>
            </a:r>
            <a:endParaRPr lang="tr-TR" dirty="0" smtClean="0"/>
          </a:p>
          <a:p>
            <a:pPr lvl="1"/>
            <a:r>
              <a:rPr lang="tr-TR" dirty="0"/>
              <a:t>H</a:t>
            </a:r>
            <a:r>
              <a:rPr lang="en-US" dirty="0" err="1" smtClean="0"/>
              <a:t>ydroprene</a:t>
            </a:r>
            <a:endParaRPr lang="tr-TR" dirty="0" smtClean="0"/>
          </a:p>
          <a:p>
            <a:pPr lvl="1"/>
            <a:r>
              <a:rPr lang="tr-TR" dirty="0" smtClean="0"/>
              <a:t>F</a:t>
            </a:r>
            <a:r>
              <a:rPr lang="en-US" dirty="0" err="1" smtClean="0"/>
              <a:t>enoxycarb</a:t>
            </a:r>
            <a:endParaRPr lang="tr-TR" dirty="0" smtClean="0"/>
          </a:p>
          <a:p>
            <a:pPr lvl="1"/>
            <a:r>
              <a:rPr lang="tr-TR" dirty="0"/>
              <a:t>P</a:t>
            </a:r>
            <a:r>
              <a:rPr lang="en-US" dirty="0" err="1" smtClean="0"/>
              <a:t>yriproxyfen</a:t>
            </a:r>
            <a:endParaRPr lang="tr-TR" dirty="0" smtClean="0"/>
          </a:p>
          <a:p>
            <a:r>
              <a:rPr lang="tr-TR" dirty="0" smtClean="0"/>
              <a:t>C</a:t>
            </a:r>
            <a:r>
              <a:rPr lang="en-US" dirty="0" err="1" smtClean="0"/>
              <a:t>hitin</a:t>
            </a:r>
            <a:r>
              <a:rPr lang="tr-TR" dirty="0" smtClean="0"/>
              <a:t> </a:t>
            </a:r>
            <a:r>
              <a:rPr lang="en-US" dirty="0" smtClean="0"/>
              <a:t>synthesis </a:t>
            </a:r>
            <a:r>
              <a:rPr lang="en-US" dirty="0"/>
              <a:t>inhibitors </a:t>
            </a:r>
            <a:endParaRPr lang="tr-TR" dirty="0" smtClean="0"/>
          </a:p>
          <a:p>
            <a:pPr lvl="1"/>
            <a:r>
              <a:rPr lang="tr-TR" dirty="0" smtClean="0"/>
              <a:t>D</a:t>
            </a:r>
            <a:r>
              <a:rPr lang="en-US" dirty="0" err="1" smtClean="0"/>
              <a:t>iflubenzuron</a:t>
            </a:r>
            <a:endParaRPr lang="tr-TR" dirty="0" smtClean="0"/>
          </a:p>
          <a:p>
            <a:pPr lvl="1"/>
            <a:r>
              <a:rPr lang="en-US" dirty="0" err="1" smtClean="0"/>
              <a:t>Lufenuron</a:t>
            </a:r>
            <a:endParaRPr lang="tr-TR" dirty="0" smtClean="0"/>
          </a:p>
          <a:p>
            <a:pPr lvl="1"/>
            <a:r>
              <a:rPr lang="en-US" dirty="0" err="1" smtClean="0"/>
              <a:t>cyromazine</a:t>
            </a:r>
            <a:r>
              <a:rPr lang="en-US" dirty="0" smtClean="0"/>
              <a:t> (a </a:t>
            </a:r>
            <a:r>
              <a:rPr lang="en-US" dirty="0" err="1" smtClean="0"/>
              <a:t>moulting</a:t>
            </a:r>
            <a:r>
              <a:rPr lang="en-US" dirty="0" smtClean="0"/>
              <a:t> disruptor)</a:t>
            </a:r>
            <a:endParaRPr lang="tr-TR" dirty="0" smtClean="0"/>
          </a:p>
          <a:p>
            <a:r>
              <a:rPr lang="en-US" dirty="0"/>
              <a:t>juvenile </a:t>
            </a:r>
            <a:r>
              <a:rPr lang="en-US" dirty="0" smtClean="0"/>
              <a:t>hormone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involved in the process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err="1" smtClean="0"/>
              <a:t>moulting</a:t>
            </a:r>
            <a:r>
              <a:rPr lang="en-US" dirty="0" smtClean="0"/>
              <a:t> </a:t>
            </a:r>
            <a:r>
              <a:rPr lang="en-US" dirty="0"/>
              <a:t>between different life-cycle stages (</a:t>
            </a:r>
            <a:r>
              <a:rPr lang="en-US" dirty="0" err="1"/>
              <a:t>ecdysis</a:t>
            </a:r>
            <a:r>
              <a:rPr lang="en-US" dirty="0"/>
              <a:t>)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arthropods</a:t>
            </a:r>
            <a:r>
              <a:rPr lang="en-US" dirty="0"/>
              <a:t>. </a:t>
            </a:r>
            <a:endParaRPr lang="tr-TR" dirty="0" smtClean="0"/>
          </a:p>
          <a:p>
            <a:r>
              <a:rPr lang="tr-TR" dirty="0" err="1" smtClean="0"/>
              <a:t>Induction</a:t>
            </a:r>
            <a:r>
              <a:rPr lang="tr-TR" dirty="0" smtClean="0"/>
              <a:t> of </a:t>
            </a:r>
            <a:r>
              <a:rPr lang="en-US" dirty="0" smtClean="0"/>
              <a:t>elevated </a:t>
            </a:r>
            <a:r>
              <a:rPr lang="en-US" dirty="0"/>
              <a:t>levels of </a:t>
            </a:r>
            <a:r>
              <a:rPr lang="en-US" dirty="0" smtClean="0"/>
              <a:t>juvenile</a:t>
            </a:r>
            <a:r>
              <a:rPr lang="tr-TR" dirty="0" smtClean="0"/>
              <a:t> </a:t>
            </a:r>
            <a:r>
              <a:rPr lang="en-US" dirty="0" smtClean="0"/>
              <a:t>hormone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interferes with reproduction in the </a:t>
            </a:r>
            <a:r>
              <a:rPr lang="en-US" dirty="0" smtClean="0"/>
              <a:t>arthropod </a:t>
            </a:r>
            <a:r>
              <a:rPr lang="en-US" dirty="0"/>
              <a:t>target</a:t>
            </a:r>
          </a:p>
          <a:p>
            <a:endParaRPr lang="en-US" dirty="0"/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20628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Biological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err="1" smtClean="0"/>
              <a:t>Plant</a:t>
            </a:r>
            <a:r>
              <a:rPr lang="tr-TR" dirty="0" smtClean="0"/>
              <a:t> </a:t>
            </a:r>
            <a:r>
              <a:rPr lang="tr-TR" dirty="0" err="1" smtClean="0"/>
              <a:t>extracts</a:t>
            </a:r>
            <a:endParaRPr lang="tr-TR" dirty="0" smtClean="0"/>
          </a:p>
          <a:p>
            <a:r>
              <a:rPr lang="en-US" dirty="0" err="1" smtClean="0"/>
              <a:t>Azadirachtin</a:t>
            </a:r>
            <a:r>
              <a:rPr lang="en-US" dirty="0" smtClean="0"/>
              <a:t> </a:t>
            </a:r>
            <a:r>
              <a:rPr lang="en-US" dirty="0"/>
              <a:t>is a naturally occurring </a:t>
            </a:r>
            <a:r>
              <a:rPr lang="en-US" dirty="0" smtClean="0"/>
              <a:t>compound</a:t>
            </a:r>
            <a:r>
              <a:rPr lang="tr-TR" dirty="0" smtClean="0"/>
              <a:t> </a:t>
            </a:r>
            <a:r>
              <a:rPr lang="en-US" dirty="0" smtClean="0"/>
              <a:t>derived </a:t>
            </a:r>
            <a:r>
              <a:rPr lang="en-US" dirty="0"/>
              <a:t>from the neem tree (</a:t>
            </a:r>
            <a:r>
              <a:rPr lang="en-US" dirty="0" err="1"/>
              <a:t>Azadirachta</a:t>
            </a:r>
            <a:r>
              <a:rPr lang="en-US" dirty="0"/>
              <a:t> </a:t>
            </a:r>
            <a:r>
              <a:rPr lang="en-US" dirty="0" err="1"/>
              <a:t>indica</a:t>
            </a:r>
            <a:r>
              <a:rPr lang="en-US" dirty="0" smtClean="0"/>
              <a:t>)</a:t>
            </a:r>
            <a:r>
              <a:rPr lang="tr-TR" dirty="0" smtClean="0"/>
              <a:t>- </a:t>
            </a:r>
            <a:r>
              <a:rPr lang="tr-TR" dirty="0" err="1" smtClean="0"/>
              <a:t>effective</a:t>
            </a:r>
            <a:r>
              <a:rPr lang="tr-TR" dirty="0" smtClean="0"/>
              <a:t> on </a:t>
            </a:r>
            <a:r>
              <a:rPr lang="tr-TR" dirty="0"/>
              <a:t>C. </a:t>
            </a:r>
            <a:r>
              <a:rPr lang="tr-TR" dirty="0" err="1"/>
              <a:t>lectularius</a:t>
            </a:r>
            <a:r>
              <a:rPr lang="tr-TR" dirty="0"/>
              <a:t>, P. </a:t>
            </a:r>
            <a:r>
              <a:rPr lang="tr-TR" dirty="0" err="1"/>
              <a:t>humanus</a:t>
            </a:r>
            <a:r>
              <a:rPr lang="tr-TR" dirty="0"/>
              <a:t> </a:t>
            </a:r>
            <a:r>
              <a:rPr lang="tr-TR" dirty="0" err="1"/>
              <a:t>capitis</a:t>
            </a:r>
            <a:r>
              <a:rPr lang="tr-TR" dirty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D</a:t>
            </a:r>
            <a:r>
              <a:rPr lang="tr-TR" dirty="0"/>
              <a:t>. </a:t>
            </a:r>
            <a:r>
              <a:rPr lang="tr-TR" dirty="0" err="1" smtClean="0"/>
              <a:t>Gallinae</a:t>
            </a:r>
            <a:endParaRPr lang="tr-TR" dirty="0" smtClean="0"/>
          </a:p>
          <a:p>
            <a:r>
              <a:rPr lang="tr-TR" dirty="0" err="1" smtClean="0"/>
              <a:t>Lippia</a:t>
            </a:r>
            <a:r>
              <a:rPr lang="tr-TR" dirty="0" smtClean="0"/>
              <a:t> </a:t>
            </a:r>
            <a:r>
              <a:rPr lang="tr-TR" dirty="0" err="1" smtClean="0"/>
              <a:t>multiflora</a:t>
            </a:r>
            <a:r>
              <a:rPr lang="tr-TR" dirty="0" smtClean="0"/>
              <a:t> </a:t>
            </a:r>
            <a:r>
              <a:rPr lang="tr-TR" dirty="0"/>
              <a:t>(Bush </a:t>
            </a:r>
            <a:r>
              <a:rPr lang="tr-TR" dirty="0" err="1"/>
              <a:t>tea</a:t>
            </a:r>
            <a:r>
              <a:rPr lang="tr-TR" dirty="0"/>
              <a:t>) </a:t>
            </a:r>
            <a:endParaRPr lang="tr-TR" dirty="0" smtClean="0"/>
          </a:p>
          <a:p>
            <a:r>
              <a:rPr lang="tr-TR" dirty="0" err="1"/>
              <a:t>Chamomile</a:t>
            </a:r>
            <a:r>
              <a:rPr lang="tr-TR" dirty="0"/>
              <a:t> </a:t>
            </a:r>
            <a:r>
              <a:rPr lang="tr-TR" dirty="0" err="1"/>
              <a:t>extract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Teatree</a:t>
            </a:r>
            <a:r>
              <a:rPr lang="tr-TR" dirty="0" smtClean="0"/>
              <a:t> </a:t>
            </a:r>
            <a:r>
              <a:rPr lang="tr-TR" dirty="0" err="1" smtClean="0"/>
              <a:t>oil</a:t>
            </a:r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Spider</a:t>
            </a:r>
            <a:r>
              <a:rPr lang="tr-TR" dirty="0" smtClean="0"/>
              <a:t> </a:t>
            </a:r>
            <a:r>
              <a:rPr lang="tr-TR" dirty="0" err="1" smtClean="0"/>
              <a:t>venom</a:t>
            </a:r>
            <a:r>
              <a:rPr lang="tr-TR" dirty="0" smtClean="0"/>
              <a:t> </a:t>
            </a:r>
            <a:r>
              <a:rPr lang="tr-TR" dirty="0" err="1" smtClean="0"/>
              <a:t>peptide-neurotoxin-paralysis</a:t>
            </a:r>
            <a:r>
              <a:rPr lang="tr-TR" dirty="0" smtClean="0"/>
              <a:t> of </a:t>
            </a:r>
            <a:r>
              <a:rPr lang="tr-TR" dirty="0" err="1" smtClean="0"/>
              <a:t>sodium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calcium</a:t>
            </a:r>
            <a:r>
              <a:rPr lang="tr-TR" dirty="0" smtClean="0"/>
              <a:t> </a:t>
            </a:r>
            <a:r>
              <a:rPr lang="tr-TR" dirty="0" err="1" smtClean="0"/>
              <a:t>channels</a:t>
            </a:r>
            <a:endParaRPr lang="tr-TR" dirty="0" smtClean="0"/>
          </a:p>
          <a:p>
            <a:endParaRPr lang="tr-TR" dirty="0"/>
          </a:p>
          <a:p>
            <a:r>
              <a:rPr lang="tr-TR" dirty="0" err="1"/>
              <a:t>entomopathogenic</a:t>
            </a:r>
            <a:r>
              <a:rPr lang="tr-TR" dirty="0"/>
              <a:t> </a:t>
            </a:r>
            <a:r>
              <a:rPr lang="tr-TR" dirty="0" err="1" smtClean="0"/>
              <a:t>fungi</a:t>
            </a:r>
            <a:endParaRPr lang="tr-TR" dirty="0" smtClean="0"/>
          </a:p>
          <a:p>
            <a:pPr lvl="1"/>
            <a:r>
              <a:rPr lang="tr-TR" dirty="0" err="1"/>
              <a:t>Beauvaria</a:t>
            </a:r>
            <a:r>
              <a:rPr lang="tr-TR" dirty="0"/>
              <a:t> </a:t>
            </a:r>
            <a:r>
              <a:rPr lang="tr-TR" dirty="0" err="1"/>
              <a:t>bassiana-based</a:t>
            </a:r>
            <a:r>
              <a:rPr lang="tr-TR" dirty="0"/>
              <a:t> </a:t>
            </a:r>
            <a:r>
              <a:rPr lang="tr-TR" dirty="0" err="1" smtClean="0"/>
              <a:t>compound</a:t>
            </a:r>
            <a:endParaRPr lang="tr-TR" dirty="0" smtClean="0"/>
          </a:p>
          <a:p>
            <a:pPr lvl="1"/>
            <a:r>
              <a:rPr lang="tr-TR" dirty="0" err="1"/>
              <a:t>Conidia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Metarhizium</a:t>
            </a:r>
            <a:r>
              <a:rPr lang="tr-TR" dirty="0"/>
              <a:t> </a:t>
            </a:r>
            <a:r>
              <a:rPr lang="tr-TR" dirty="0" err="1"/>
              <a:t>anisopliae</a:t>
            </a:r>
            <a:r>
              <a:rPr lang="tr-TR" dirty="0"/>
              <a:t> </a:t>
            </a:r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439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Ectoparasites</a:t>
            </a:r>
            <a:r>
              <a:rPr lang="tr-TR" dirty="0" smtClean="0"/>
              <a:t> in </a:t>
            </a:r>
            <a:r>
              <a:rPr lang="tr-TR" dirty="0" err="1" smtClean="0"/>
              <a:t>veterinary</a:t>
            </a:r>
            <a:r>
              <a:rPr lang="tr-TR" dirty="0" smtClean="0"/>
              <a:t> </a:t>
            </a:r>
            <a:r>
              <a:rPr lang="tr-TR" dirty="0" err="1" smtClean="0"/>
              <a:t>medicine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Significant</a:t>
            </a:r>
            <a:r>
              <a:rPr lang="tr-TR" dirty="0" smtClean="0"/>
              <a:t> </a:t>
            </a:r>
            <a:r>
              <a:rPr lang="tr-TR" dirty="0" err="1" smtClean="0"/>
              <a:t>impact</a:t>
            </a:r>
            <a:r>
              <a:rPr lang="tr-TR" dirty="0" smtClean="0"/>
              <a:t> on </a:t>
            </a:r>
            <a:r>
              <a:rPr lang="tr-TR" dirty="0" err="1" smtClean="0"/>
              <a:t>health</a:t>
            </a:r>
            <a:r>
              <a:rPr lang="tr-TR" dirty="0" smtClean="0"/>
              <a:t>, </a:t>
            </a:r>
            <a:r>
              <a:rPr lang="tr-TR" dirty="0" err="1" smtClean="0"/>
              <a:t>well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productivity</a:t>
            </a:r>
            <a:endParaRPr lang="tr-TR" dirty="0" smtClean="0"/>
          </a:p>
          <a:p>
            <a:r>
              <a:rPr lang="tr-TR" dirty="0" smtClean="0"/>
              <a:t>Direct- </a:t>
            </a:r>
            <a:r>
              <a:rPr lang="tr-TR" dirty="0" err="1" smtClean="0"/>
              <a:t>tissue</a:t>
            </a:r>
            <a:r>
              <a:rPr lang="tr-TR" dirty="0" smtClean="0"/>
              <a:t> </a:t>
            </a:r>
            <a:r>
              <a:rPr lang="tr-TR" dirty="0" err="1" smtClean="0"/>
              <a:t>damage</a:t>
            </a:r>
            <a:r>
              <a:rPr lang="tr-TR" dirty="0" smtClean="0"/>
              <a:t>, </a:t>
            </a: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 smtClean="0"/>
              <a:t>loss</a:t>
            </a:r>
            <a:endParaRPr lang="tr-TR" dirty="0"/>
          </a:p>
          <a:p>
            <a:r>
              <a:rPr lang="tr-TR" dirty="0" err="1" smtClean="0"/>
              <a:t>Indirect</a:t>
            </a:r>
            <a:r>
              <a:rPr lang="tr-TR" dirty="0" smtClean="0"/>
              <a:t>- </a:t>
            </a:r>
            <a:r>
              <a:rPr lang="tr-TR" dirty="0" err="1" smtClean="0"/>
              <a:t>vectors</a:t>
            </a:r>
            <a:r>
              <a:rPr lang="tr-TR" dirty="0" smtClean="0"/>
              <a:t> of </a:t>
            </a:r>
            <a:r>
              <a:rPr lang="tr-TR" dirty="0" err="1" smtClean="0"/>
              <a:t>viral</a:t>
            </a:r>
            <a:r>
              <a:rPr lang="tr-TR" dirty="0" smtClean="0"/>
              <a:t>, </a:t>
            </a:r>
            <a:r>
              <a:rPr lang="tr-TR" dirty="0" err="1" smtClean="0"/>
              <a:t>bacterial</a:t>
            </a:r>
            <a:r>
              <a:rPr lang="tr-TR" dirty="0" smtClean="0"/>
              <a:t>, </a:t>
            </a:r>
            <a:r>
              <a:rPr lang="tr-TR" dirty="0" err="1" smtClean="0"/>
              <a:t>helminth</a:t>
            </a:r>
            <a:r>
              <a:rPr lang="tr-TR" dirty="0" smtClean="0"/>
              <a:t>, </a:t>
            </a:r>
            <a:r>
              <a:rPr lang="tr-TR" dirty="0" err="1" smtClean="0"/>
              <a:t>protozol</a:t>
            </a:r>
            <a:r>
              <a:rPr lang="tr-TR" dirty="0" smtClean="0"/>
              <a:t> </a:t>
            </a:r>
            <a:r>
              <a:rPr lang="tr-TR" dirty="0" err="1" smtClean="0"/>
              <a:t>pathogens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Insect</a:t>
            </a:r>
            <a:r>
              <a:rPr lang="tr-TR" dirty="0" smtClean="0"/>
              <a:t> </a:t>
            </a:r>
            <a:r>
              <a:rPr lang="tr-TR" dirty="0" err="1" smtClean="0"/>
              <a:t>ectoparasites</a:t>
            </a:r>
            <a:r>
              <a:rPr lang="tr-TR" dirty="0" smtClean="0"/>
              <a:t>- </a:t>
            </a:r>
            <a:r>
              <a:rPr lang="tr-TR" dirty="0" err="1" smtClean="0"/>
              <a:t>Flies</a:t>
            </a:r>
            <a:r>
              <a:rPr lang="tr-TR" dirty="0" smtClean="0"/>
              <a:t> (</a:t>
            </a:r>
            <a:r>
              <a:rPr lang="tr-TR" dirty="0" err="1" smtClean="0"/>
              <a:t>Diptera</a:t>
            </a:r>
            <a:r>
              <a:rPr lang="tr-TR" dirty="0" smtClean="0"/>
              <a:t>), </a:t>
            </a:r>
            <a:r>
              <a:rPr lang="tr-TR" dirty="0" err="1" smtClean="0"/>
              <a:t>lice</a:t>
            </a:r>
            <a:r>
              <a:rPr lang="tr-TR" dirty="0" smtClean="0"/>
              <a:t> (</a:t>
            </a:r>
            <a:r>
              <a:rPr lang="tr-TR" dirty="0" err="1" smtClean="0"/>
              <a:t>Phthiraptera</a:t>
            </a:r>
            <a:r>
              <a:rPr lang="tr-TR" dirty="0" smtClean="0"/>
              <a:t>), </a:t>
            </a:r>
            <a:r>
              <a:rPr lang="tr-TR" dirty="0" err="1" smtClean="0"/>
              <a:t>felas</a:t>
            </a:r>
            <a:r>
              <a:rPr lang="tr-TR" dirty="0" smtClean="0"/>
              <a:t> (</a:t>
            </a:r>
            <a:r>
              <a:rPr lang="tr-TR" dirty="0" err="1" smtClean="0"/>
              <a:t>Siphonaptera</a:t>
            </a:r>
            <a:r>
              <a:rPr lang="tr-TR" dirty="0" smtClean="0"/>
              <a:t>), </a:t>
            </a:r>
            <a:r>
              <a:rPr lang="tr-TR" dirty="0" err="1" smtClean="0"/>
              <a:t>bugs</a:t>
            </a:r>
            <a:r>
              <a:rPr lang="tr-TR" dirty="0" smtClean="0"/>
              <a:t> (</a:t>
            </a:r>
            <a:r>
              <a:rPr lang="tr-TR" dirty="0" err="1" smtClean="0"/>
              <a:t>Hemiptera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Arachnid</a:t>
            </a:r>
            <a:r>
              <a:rPr lang="tr-TR" dirty="0" smtClean="0"/>
              <a:t> (</a:t>
            </a:r>
            <a:r>
              <a:rPr lang="tr-TR" dirty="0" err="1" smtClean="0"/>
              <a:t>soft</a:t>
            </a:r>
            <a:r>
              <a:rPr lang="tr-TR" dirty="0" smtClean="0"/>
              <a:t>, hard </a:t>
            </a:r>
            <a:r>
              <a:rPr lang="tr-TR" dirty="0" err="1" smtClean="0"/>
              <a:t>tick</a:t>
            </a:r>
            <a:r>
              <a:rPr lang="tr-TR" dirty="0" smtClean="0"/>
              <a:t>+ mite)</a:t>
            </a:r>
          </a:p>
          <a:p>
            <a:endParaRPr lang="tr-TR" dirty="0"/>
          </a:p>
          <a:p>
            <a:r>
              <a:rPr lang="tr-TR" dirty="0" smtClean="0"/>
              <a:t>Life </a:t>
            </a:r>
            <a:r>
              <a:rPr lang="tr-TR" dirty="0" err="1" smtClean="0"/>
              <a:t>cycle-important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8359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 of </a:t>
            </a:r>
            <a:r>
              <a:rPr lang="tr-TR" dirty="0" err="1" smtClean="0"/>
              <a:t>ectoparasite</a:t>
            </a:r>
            <a:r>
              <a:rPr lang="tr-TR" dirty="0" smtClean="0"/>
              <a:t> of </a:t>
            </a:r>
            <a:r>
              <a:rPr lang="tr-TR" dirty="0" err="1" smtClean="0"/>
              <a:t>importance</a:t>
            </a:r>
            <a:r>
              <a:rPr lang="tr-TR" dirty="0" smtClean="0"/>
              <a:t> in </a:t>
            </a:r>
            <a:r>
              <a:rPr lang="tr-TR" dirty="0" err="1" smtClean="0"/>
              <a:t>veterinary</a:t>
            </a:r>
            <a:r>
              <a:rPr lang="tr-TR" dirty="0" smtClean="0"/>
              <a:t> </a:t>
            </a:r>
            <a:r>
              <a:rPr lang="tr-TR" dirty="0" err="1" smtClean="0"/>
              <a:t>medicine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Mites</a:t>
            </a:r>
            <a:r>
              <a:rPr lang="tr-TR" dirty="0"/>
              <a:t> (</a:t>
            </a:r>
            <a:r>
              <a:rPr lang="tr-TR" dirty="0" err="1"/>
              <a:t>Acari</a:t>
            </a:r>
            <a:r>
              <a:rPr lang="tr-TR" dirty="0" smtClean="0"/>
              <a:t>)- </a:t>
            </a:r>
            <a:r>
              <a:rPr lang="tr-TR" dirty="0" err="1" smtClean="0"/>
              <a:t>Sarcoptidae</a:t>
            </a:r>
            <a:r>
              <a:rPr lang="tr-TR" dirty="0" smtClean="0"/>
              <a:t>, </a:t>
            </a:r>
            <a:r>
              <a:rPr lang="tr-TR" dirty="0" err="1" smtClean="0"/>
              <a:t>Psoroptidae</a:t>
            </a:r>
            <a:r>
              <a:rPr lang="tr-TR" dirty="0" smtClean="0"/>
              <a:t>, </a:t>
            </a:r>
            <a:r>
              <a:rPr lang="tr-TR" dirty="0" err="1" smtClean="0"/>
              <a:t>Knemidocoptidae</a:t>
            </a:r>
            <a:r>
              <a:rPr lang="tr-TR" dirty="0" smtClean="0"/>
              <a:t>, </a:t>
            </a:r>
            <a:r>
              <a:rPr lang="tr-TR" dirty="0" err="1" smtClean="0"/>
              <a:t>Dermanyssidae</a:t>
            </a:r>
            <a:r>
              <a:rPr lang="tr-TR" dirty="0" smtClean="0"/>
              <a:t>, </a:t>
            </a:r>
            <a:r>
              <a:rPr lang="tr-TR" dirty="0" err="1" smtClean="0"/>
              <a:t>Psorergatidae</a:t>
            </a:r>
            <a:r>
              <a:rPr lang="tr-TR" dirty="0" smtClean="0"/>
              <a:t>, </a:t>
            </a:r>
            <a:r>
              <a:rPr lang="tr-TR" dirty="0" err="1" smtClean="0"/>
              <a:t>Demodicidae</a:t>
            </a:r>
            <a:r>
              <a:rPr lang="tr-TR" dirty="0" smtClean="0"/>
              <a:t>, </a:t>
            </a:r>
            <a:r>
              <a:rPr lang="tr-TR" dirty="0" err="1" smtClean="0"/>
              <a:t>Cheyletiellidae</a:t>
            </a:r>
            <a:endParaRPr lang="tr-TR" dirty="0" smtClean="0"/>
          </a:p>
          <a:p>
            <a:r>
              <a:rPr lang="tr-TR" dirty="0" err="1"/>
              <a:t>Ticks</a:t>
            </a:r>
            <a:r>
              <a:rPr lang="tr-TR" dirty="0"/>
              <a:t> (</a:t>
            </a:r>
            <a:r>
              <a:rPr lang="tr-TR" dirty="0" err="1"/>
              <a:t>Acari</a:t>
            </a:r>
            <a:r>
              <a:rPr lang="tr-TR" dirty="0" smtClean="0"/>
              <a:t>)</a:t>
            </a:r>
            <a:r>
              <a:rPr lang="tr-TR" dirty="0" smtClean="0"/>
              <a:t> – </a:t>
            </a:r>
            <a:r>
              <a:rPr lang="tr-TR" dirty="0" err="1" smtClean="0"/>
              <a:t>Ixodidae</a:t>
            </a:r>
            <a:r>
              <a:rPr lang="tr-TR" dirty="0" smtClean="0"/>
              <a:t>- </a:t>
            </a:r>
            <a:r>
              <a:rPr lang="tr-TR" dirty="0" err="1" smtClean="0"/>
              <a:t>Ixodes</a:t>
            </a:r>
            <a:r>
              <a:rPr lang="tr-TR" dirty="0" smtClean="0"/>
              <a:t>, </a:t>
            </a:r>
            <a:r>
              <a:rPr lang="tr-TR" dirty="0" err="1" smtClean="0"/>
              <a:t>Dermacentor</a:t>
            </a:r>
            <a:r>
              <a:rPr lang="tr-TR" dirty="0" smtClean="0"/>
              <a:t>, </a:t>
            </a:r>
            <a:r>
              <a:rPr lang="tr-TR" dirty="0" err="1" smtClean="0"/>
              <a:t>Haemaphysalis</a:t>
            </a:r>
            <a:r>
              <a:rPr lang="tr-TR" dirty="0" smtClean="0"/>
              <a:t>, </a:t>
            </a:r>
            <a:r>
              <a:rPr lang="tr-TR" dirty="0" err="1" smtClean="0"/>
              <a:t>Rhipicephalus</a:t>
            </a:r>
            <a:r>
              <a:rPr lang="tr-TR" dirty="0" smtClean="0"/>
              <a:t>, </a:t>
            </a:r>
            <a:r>
              <a:rPr lang="tr-TR" dirty="0" err="1" smtClean="0"/>
              <a:t>Boophilus</a:t>
            </a:r>
            <a:r>
              <a:rPr lang="tr-TR" dirty="0" smtClean="0"/>
              <a:t>, </a:t>
            </a:r>
            <a:r>
              <a:rPr lang="tr-TR" dirty="0" err="1" smtClean="0"/>
              <a:t>Hyalomma</a:t>
            </a:r>
            <a:r>
              <a:rPr lang="tr-TR" dirty="0" smtClean="0"/>
              <a:t>; </a:t>
            </a:r>
            <a:r>
              <a:rPr lang="tr-TR" dirty="0" err="1" smtClean="0"/>
              <a:t>Argasidae</a:t>
            </a:r>
            <a:r>
              <a:rPr lang="tr-TR" dirty="0" smtClean="0"/>
              <a:t>- </a:t>
            </a:r>
            <a:r>
              <a:rPr lang="tr-TR" dirty="0" err="1" smtClean="0"/>
              <a:t>Argas</a:t>
            </a:r>
            <a:r>
              <a:rPr lang="tr-TR" dirty="0" smtClean="0"/>
              <a:t>, </a:t>
            </a:r>
            <a:r>
              <a:rPr lang="tr-TR" dirty="0" err="1" smtClean="0"/>
              <a:t>Otobius</a:t>
            </a:r>
            <a:r>
              <a:rPr lang="tr-TR" dirty="0" smtClean="0"/>
              <a:t>, </a:t>
            </a:r>
            <a:r>
              <a:rPr lang="tr-TR" dirty="0" err="1" smtClean="0"/>
              <a:t>Ornithodoros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Adult</a:t>
            </a:r>
            <a:r>
              <a:rPr lang="tr-TR" dirty="0" smtClean="0"/>
              <a:t> </a:t>
            </a:r>
            <a:r>
              <a:rPr lang="tr-TR" dirty="0" err="1"/>
              <a:t>Flies</a:t>
            </a:r>
            <a:r>
              <a:rPr lang="tr-TR" dirty="0"/>
              <a:t> (</a:t>
            </a:r>
            <a:r>
              <a:rPr lang="tr-TR" dirty="0" err="1" smtClean="0"/>
              <a:t>Diptera</a:t>
            </a:r>
            <a:r>
              <a:rPr lang="tr-TR" dirty="0" smtClean="0"/>
              <a:t>) </a:t>
            </a:r>
          </a:p>
          <a:p>
            <a:r>
              <a:rPr lang="tr-TR" dirty="0" err="1" smtClean="0"/>
              <a:t>Fleas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Siphonaptera</a:t>
            </a:r>
            <a:r>
              <a:rPr lang="tr-TR" dirty="0"/>
              <a:t>)</a:t>
            </a:r>
            <a:endParaRPr lang="tr-TR" dirty="0" smtClean="0"/>
          </a:p>
          <a:p>
            <a:r>
              <a:rPr lang="tr-TR" dirty="0" smtClean="0"/>
              <a:t>Lice </a:t>
            </a:r>
            <a:r>
              <a:rPr lang="tr-TR" dirty="0"/>
              <a:t>(</a:t>
            </a:r>
            <a:r>
              <a:rPr lang="tr-TR" dirty="0" err="1"/>
              <a:t>Phthiraptera</a:t>
            </a:r>
            <a:r>
              <a:rPr lang="tr-TR" dirty="0" smtClean="0"/>
              <a:t>)</a:t>
            </a:r>
          </a:p>
          <a:p>
            <a:r>
              <a:rPr lang="tr-TR" dirty="0" err="1"/>
              <a:t>Myiasis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7533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Ectoparasiticides</a:t>
            </a:r>
            <a:r>
              <a:rPr lang="tr-TR" dirty="0" smtClean="0"/>
              <a:t>: </a:t>
            </a:r>
            <a:r>
              <a:rPr lang="tr-TR" dirty="0" err="1" smtClean="0"/>
              <a:t>Early</a:t>
            </a:r>
            <a:r>
              <a:rPr lang="tr-TR" dirty="0" smtClean="0"/>
              <a:t> </a:t>
            </a:r>
            <a:r>
              <a:rPr lang="tr-TR" dirty="0" err="1" smtClean="0"/>
              <a:t>compounds</a:t>
            </a:r>
            <a:r>
              <a:rPr lang="tr-TR" dirty="0" smtClean="0"/>
              <a:t>, </a:t>
            </a:r>
            <a:r>
              <a:rPr lang="tr-TR" dirty="0" err="1" smtClean="0"/>
              <a:t>neurotoxins</a:t>
            </a:r>
            <a:r>
              <a:rPr lang="tr-TR" dirty="0" smtClean="0"/>
              <a:t>, </a:t>
            </a:r>
            <a:r>
              <a:rPr lang="tr-TR" dirty="0" err="1" smtClean="0"/>
              <a:t>insect</a:t>
            </a:r>
            <a:r>
              <a:rPr lang="tr-TR" dirty="0" smtClean="0"/>
              <a:t> </a:t>
            </a:r>
            <a:r>
              <a:rPr lang="tr-TR" dirty="0" err="1" smtClean="0"/>
              <a:t>growth</a:t>
            </a:r>
            <a:r>
              <a:rPr lang="tr-TR" dirty="0" smtClean="0"/>
              <a:t> </a:t>
            </a:r>
            <a:r>
              <a:rPr lang="tr-TR" dirty="0" err="1" smtClean="0"/>
              <a:t>regulators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Repellents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Dessicants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Biologic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Vaccination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Mode</a:t>
            </a:r>
            <a:r>
              <a:rPr lang="tr-TR" dirty="0" smtClean="0"/>
              <a:t> of </a:t>
            </a:r>
            <a:r>
              <a:rPr lang="tr-TR" dirty="0" err="1" smtClean="0"/>
              <a:t>application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Topical</a:t>
            </a:r>
            <a:r>
              <a:rPr lang="tr-TR" dirty="0" smtClean="0"/>
              <a:t>/</a:t>
            </a:r>
            <a:r>
              <a:rPr lang="tr-TR" dirty="0" err="1" smtClean="0"/>
              <a:t>Systemic</a:t>
            </a:r>
            <a:r>
              <a:rPr lang="tr-TR" dirty="0" smtClean="0"/>
              <a:t>/</a:t>
            </a:r>
            <a:r>
              <a:rPr lang="tr-TR" dirty="0" err="1" smtClean="0"/>
              <a:t>Environmental</a:t>
            </a:r>
            <a:r>
              <a:rPr lang="tr-TR" dirty="0" smtClean="0"/>
              <a:t> </a:t>
            </a:r>
            <a:r>
              <a:rPr lang="tr-TR" dirty="0" err="1" smtClean="0"/>
              <a:t>preparation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9991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Control of insect vectors </a:t>
            </a:r>
            <a:endParaRPr lang="tr-TR" dirty="0" smtClean="0"/>
          </a:p>
          <a:p>
            <a:r>
              <a:rPr lang="en-US" dirty="0" smtClean="0"/>
              <a:t>- by applying </a:t>
            </a:r>
            <a:r>
              <a:rPr lang="en-US" dirty="0" err="1" smtClean="0"/>
              <a:t>ectoparasiticides</a:t>
            </a:r>
            <a:r>
              <a:rPr lang="en-US" dirty="0" smtClean="0"/>
              <a:t> and insect repellents on the animals – </a:t>
            </a:r>
            <a:endParaRPr lang="tr-TR" dirty="0" smtClean="0"/>
          </a:p>
          <a:p>
            <a:r>
              <a:rPr lang="en-US" dirty="0" smtClean="0"/>
              <a:t>by using insecticides in and around the p</a:t>
            </a:r>
            <a:r>
              <a:rPr lang="tr-TR" dirty="0" smtClean="0"/>
              <a:t>re</a:t>
            </a:r>
            <a:r>
              <a:rPr lang="en-US" dirty="0" err="1" smtClean="0"/>
              <a:t>mises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en-US" dirty="0" smtClean="0"/>
              <a:t>- by spraying wider areas </a:t>
            </a:r>
            <a:endParaRPr lang="tr-TR" dirty="0" smtClean="0"/>
          </a:p>
          <a:p>
            <a:r>
              <a:rPr lang="en-US" dirty="0" smtClean="0"/>
              <a:t>- Use pour-on repellents in animals before their dispatch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Biosecurity measures in farms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828389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Insecticides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77500" lnSpcReduction="20000"/>
          </a:bodyPr>
          <a:lstStyle/>
          <a:p>
            <a:r>
              <a:rPr lang="tr-TR" dirty="0" err="1" smtClean="0"/>
              <a:t>Ach</a:t>
            </a:r>
            <a:r>
              <a:rPr lang="tr-TR" dirty="0" smtClean="0"/>
              <a:t> </a:t>
            </a:r>
            <a:r>
              <a:rPr lang="tr-TR" dirty="0" err="1" smtClean="0"/>
              <a:t>esterase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endParaRPr lang="tr-TR" dirty="0" smtClean="0"/>
          </a:p>
          <a:p>
            <a:pPr lvl="1"/>
            <a:r>
              <a:rPr lang="tr-TR" dirty="0" err="1" smtClean="0"/>
              <a:t>Organophosphoric</a:t>
            </a:r>
            <a:r>
              <a:rPr lang="tr-TR" dirty="0" smtClean="0"/>
              <a:t> </a:t>
            </a:r>
            <a:r>
              <a:rPr lang="tr-TR" dirty="0" err="1" smtClean="0"/>
              <a:t>compounds</a:t>
            </a:r>
            <a:endParaRPr lang="tr-TR" dirty="0" smtClean="0"/>
          </a:p>
          <a:p>
            <a:pPr lvl="1"/>
            <a:r>
              <a:rPr lang="tr-TR" dirty="0" err="1" smtClean="0"/>
              <a:t>Carbamate</a:t>
            </a:r>
            <a:endParaRPr lang="tr-TR" dirty="0" smtClean="0"/>
          </a:p>
          <a:p>
            <a:r>
              <a:rPr lang="tr-TR" dirty="0" err="1" smtClean="0"/>
              <a:t>Ion</a:t>
            </a:r>
            <a:r>
              <a:rPr lang="tr-TR" dirty="0" smtClean="0"/>
              <a:t> </a:t>
            </a:r>
            <a:r>
              <a:rPr lang="tr-TR" dirty="0" err="1" smtClean="0"/>
              <a:t>channels</a:t>
            </a:r>
            <a:endParaRPr lang="tr-TR" dirty="0" smtClean="0"/>
          </a:p>
          <a:p>
            <a:pPr lvl="1"/>
            <a:r>
              <a:rPr lang="tr-TR" dirty="0" smtClean="0"/>
              <a:t>DDT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analogues</a:t>
            </a:r>
            <a:endParaRPr lang="tr-TR" dirty="0" smtClean="0"/>
          </a:p>
          <a:p>
            <a:pPr lvl="1"/>
            <a:r>
              <a:rPr lang="tr-TR" dirty="0" err="1" smtClean="0"/>
              <a:t>Pyrethrins</a:t>
            </a:r>
            <a:endParaRPr lang="tr-TR" dirty="0" smtClean="0"/>
          </a:p>
          <a:p>
            <a:r>
              <a:rPr lang="tr-TR" dirty="0" err="1" smtClean="0"/>
              <a:t>Receptors</a:t>
            </a:r>
            <a:endParaRPr lang="tr-TR" dirty="0" smtClean="0"/>
          </a:p>
          <a:p>
            <a:pPr lvl="1"/>
            <a:r>
              <a:rPr lang="tr-TR" dirty="0" smtClean="0"/>
              <a:t>BHC, </a:t>
            </a:r>
            <a:r>
              <a:rPr lang="tr-TR" dirty="0" err="1" smtClean="0"/>
              <a:t>Cyclodien</a:t>
            </a:r>
            <a:r>
              <a:rPr lang="tr-TR" dirty="0" smtClean="0"/>
              <a:t> der., </a:t>
            </a:r>
            <a:r>
              <a:rPr lang="tr-TR" dirty="0" err="1" smtClean="0"/>
              <a:t>nicotine</a:t>
            </a:r>
            <a:endParaRPr lang="tr-TR" dirty="0" smtClean="0"/>
          </a:p>
          <a:p>
            <a:r>
              <a:rPr lang="tr-TR" dirty="0" err="1" smtClean="0"/>
              <a:t>Neuromediator</a:t>
            </a:r>
            <a:r>
              <a:rPr lang="tr-TR" dirty="0" smtClean="0"/>
              <a:t> 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endParaRPr lang="tr-TR" dirty="0" smtClean="0"/>
          </a:p>
          <a:p>
            <a:pPr marL="685800" lvl="2">
              <a:spcBef>
                <a:spcPts val="1000"/>
              </a:spcBef>
            </a:pPr>
            <a:r>
              <a:rPr lang="tr-TR" dirty="0" err="1" smtClean="0"/>
              <a:t>Avermectins</a:t>
            </a:r>
            <a:endParaRPr lang="tr-TR" dirty="0" smtClean="0"/>
          </a:p>
          <a:p>
            <a:r>
              <a:rPr lang="tr-TR" dirty="0" err="1" smtClean="0"/>
              <a:t>Metabolism</a:t>
            </a:r>
            <a:endParaRPr lang="tr-TR" dirty="0" smtClean="0"/>
          </a:p>
          <a:p>
            <a:pPr lvl="1"/>
            <a:r>
              <a:rPr lang="tr-TR" dirty="0" err="1" smtClean="0"/>
              <a:t>Respiration</a:t>
            </a:r>
            <a:endParaRPr lang="tr-TR" dirty="0" smtClean="0"/>
          </a:p>
          <a:p>
            <a:pPr lvl="2"/>
            <a:r>
              <a:rPr lang="tr-TR" dirty="0" err="1" smtClean="0"/>
              <a:t>Cyanide</a:t>
            </a:r>
            <a:r>
              <a:rPr lang="tr-TR" dirty="0" smtClean="0"/>
              <a:t>, </a:t>
            </a:r>
            <a:r>
              <a:rPr lang="tr-TR" dirty="0" err="1" smtClean="0"/>
              <a:t>carbonmonoxide</a:t>
            </a:r>
            <a:r>
              <a:rPr lang="tr-TR" dirty="0" smtClean="0"/>
              <a:t>, </a:t>
            </a:r>
            <a:r>
              <a:rPr lang="tr-TR" dirty="0" err="1" smtClean="0"/>
              <a:t>rotenone</a:t>
            </a:r>
            <a:r>
              <a:rPr lang="tr-TR" dirty="0" smtClean="0"/>
              <a:t>, </a:t>
            </a:r>
            <a:r>
              <a:rPr lang="tr-TR" dirty="0" err="1" smtClean="0"/>
              <a:t>hydrogen</a:t>
            </a:r>
            <a:r>
              <a:rPr lang="tr-TR" dirty="0" smtClean="0"/>
              <a:t> </a:t>
            </a:r>
            <a:r>
              <a:rPr lang="tr-TR" dirty="0" err="1" smtClean="0"/>
              <a:t>sulphide</a:t>
            </a:r>
            <a:r>
              <a:rPr lang="tr-TR" dirty="0" smtClean="0"/>
              <a:t>, </a:t>
            </a:r>
            <a:r>
              <a:rPr lang="tr-TR" dirty="0" err="1" smtClean="0"/>
              <a:t>dinitrophenols</a:t>
            </a:r>
            <a:endParaRPr lang="tr-TR" dirty="0" smtClean="0"/>
          </a:p>
          <a:p>
            <a:pPr lvl="1"/>
            <a:r>
              <a:rPr lang="tr-TR" dirty="0" err="1" smtClean="0"/>
              <a:t>Microsomal</a:t>
            </a:r>
            <a:r>
              <a:rPr lang="tr-TR" dirty="0" smtClean="0"/>
              <a:t> </a:t>
            </a:r>
            <a:r>
              <a:rPr lang="tr-TR" dirty="0" err="1" smtClean="0"/>
              <a:t>enzyme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endParaRPr lang="tr-TR" dirty="0" smtClean="0"/>
          </a:p>
          <a:p>
            <a:pPr lvl="2"/>
            <a:r>
              <a:rPr lang="tr-TR" dirty="0" err="1" smtClean="0"/>
              <a:t>Pyrethrin</a:t>
            </a:r>
            <a:r>
              <a:rPr lang="tr-TR" dirty="0" smtClean="0"/>
              <a:t> </a:t>
            </a:r>
            <a:r>
              <a:rPr lang="tr-TR" dirty="0" err="1" smtClean="0"/>
              <a:t>synergists</a:t>
            </a:r>
            <a:endParaRPr lang="tr-TR" dirty="0" smtClean="0"/>
          </a:p>
          <a:p>
            <a:pPr lvl="1"/>
            <a:r>
              <a:rPr lang="tr-TR" dirty="0" err="1" smtClean="0"/>
              <a:t>Glucose</a:t>
            </a:r>
            <a:r>
              <a:rPr lang="tr-TR" dirty="0" smtClean="0"/>
              <a:t> </a:t>
            </a:r>
            <a:r>
              <a:rPr lang="tr-TR" dirty="0" err="1" smtClean="0"/>
              <a:t>metab</a:t>
            </a:r>
            <a:endParaRPr lang="tr-TR" dirty="0" smtClean="0"/>
          </a:p>
          <a:p>
            <a:pPr lvl="2"/>
            <a:r>
              <a:rPr lang="tr-TR" dirty="0" err="1" smtClean="0"/>
              <a:t>Fluoroacetate</a:t>
            </a:r>
            <a:endParaRPr lang="tr-TR" dirty="0" smtClean="0"/>
          </a:p>
          <a:p>
            <a:pPr lvl="1"/>
            <a:r>
              <a:rPr lang="tr-TR" dirty="0" smtClean="0"/>
              <a:t>Amine </a:t>
            </a:r>
            <a:r>
              <a:rPr lang="tr-TR" dirty="0" err="1" smtClean="0"/>
              <a:t>metabolism</a:t>
            </a:r>
            <a:endParaRPr lang="tr-TR" dirty="0" smtClean="0"/>
          </a:p>
          <a:p>
            <a:pPr lvl="2"/>
            <a:r>
              <a:rPr lang="tr-TR" dirty="0" err="1" smtClean="0"/>
              <a:t>Chlordimeform</a:t>
            </a:r>
            <a:endParaRPr lang="tr-TR" dirty="0" smtClean="0"/>
          </a:p>
          <a:p>
            <a:r>
              <a:rPr lang="tr-TR" dirty="0" err="1" smtClean="0"/>
              <a:t>Insect</a:t>
            </a:r>
            <a:r>
              <a:rPr lang="tr-TR" dirty="0" smtClean="0"/>
              <a:t> </a:t>
            </a:r>
            <a:r>
              <a:rPr lang="tr-TR" dirty="0" err="1" smtClean="0"/>
              <a:t>growth</a:t>
            </a:r>
            <a:r>
              <a:rPr lang="tr-TR" dirty="0" smtClean="0"/>
              <a:t> </a:t>
            </a:r>
            <a:r>
              <a:rPr lang="tr-TR" dirty="0" err="1" smtClean="0"/>
              <a:t>regulators</a:t>
            </a:r>
            <a:endParaRPr lang="tr-TR" dirty="0" smtClean="0"/>
          </a:p>
          <a:p>
            <a:r>
              <a:rPr lang="tr-TR" dirty="0" err="1" smtClean="0"/>
              <a:t>Protoplasma</a:t>
            </a:r>
            <a:r>
              <a:rPr lang="tr-TR" dirty="0" smtClean="0"/>
              <a:t> </a:t>
            </a:r>
            <a:r>
              <a:rPr lang="tr-TR" dirty="0" err="1" smtClean="0"/>
              <a:t>toxins</a:t>
            </a:r>
            <a:r>
              <a:rPr lang="tr-TR" dirty="0" smtClean="0"/>
              <a:t>- </a:t>
            </a:r>
            <a:r>
              <a:rPr lang="tr-TR" dirty="0" err="1" smtClean="0"/>
              <a:t>Heavy</a:t>
            </a:r>
            <a:r>
              <a:rPr lang="tr-TR" dirty="0" smtClean="0"/>
              <a:t> </a:t>
            </a:r>
            <a:r>
              <a:rPr lang="tr-TR" dirty="0" err="1" smtClean="0"/>
              <a:t>metals</a:t>
            </a:r>
            <a:r>
              <a:rPr lang="tr-TR" dirty="0" smtClean="0"/>
              <a:t>, </a:t>
            </a:r>
            <a:r>
              <a:rPr lang="tr-TR" dirty="0" err="1" smtClean="0"/>
              <a:t>acids</a:t>
            </a:r>
            <a:endParaRPr lang="tr-TR" dirty="0" smtClean="0"/>
          </a:p>
          <a:p>
            <a:r>
              <a:rPr lang="tr-TR" dirty="0" err="1" smtClean="0"/>
              <a:t>Physical</a:t>
            </a:r>
            <a:r>
              <a:rPr lang="tr-TR" dirty="0" smtClean="0"/>
              <a:t> </a:t>
            </a:r>
            <a:r>
              <a:rPr lang="tr-TR" dirty="0" err="1" smtClean="0"/>
              <a:t>toxins</a:t>
            </a:r>
            <a:r>
              <a:rPr lang="tr-TR" dirty="0" smtClean="0"/>
              <a:t>- </a:t>
            </a:r>
            <a:r>
              <a:rPr lang="tr-TR" dirty="0" err="1" smtClean="0"/>
              <a:t>inert</a:t>
            </a:r>
            <a:r>
              <a:rPr lang="tr-TR" dirty="0" smtClean="0"/>
              <a:t> </a:t>
            </a:r>
            <a:r>
              <a:rPr lang="tr-TR" dirty="0" err="1" smtClean="0"/>
              <a:t>powders</a:t>
            </a:r>
            <a:r>
              <a:rPr lang="tr-TR" dirty="0" smtClean="0"/>
              <a:t>, </a:t>
            </a:r>
            <a:r>
              <a:rPr lang="tr-TR" dirty="0" err="1" smtClean="0"/>
              <a:t>heavy</a:t>
            </a:r>
            <a:r>
              <a:rPr lang="tr-TR" dirty="0" smtClean="0"/>
              <a:t> metal</a:t>
            </a:r>
          </a:p>
          <a:p>
            <a:r>
              <a:rPr lang="tr-TR" dirty="0" err="1" smtClean="0"/>
              <a:t>Alteration</a:t>
            </a:r>
            <a:r>
              <a:rPr lang="tr-TR" dirty="0" smtClean="0"/>
              <a:t> of </a:t>
            </a: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 smtClean="0"/>
              <a:t>clotting</a:t>
            </a:r>
            <a:r>
              <a:rPr lang="tr-TR" dirty="0" smtClean="0"/>
              <a:t>- </a:t>
            </a:r>
            <a:r>
              <a:rPr lang="tr-TR" dirty="0" err="1" smtClean="0"/>
              <a:t>Coumarines</a:t>
            </a:r>
            <a:endParaRPr lang="tr-TR" dirty="0" smtClean="0"/>
          </a:p>
          <a:p>
            <a:r>
              <a:rPr lang="tr-TR" dirty="0" err="1" smtClean="0"/>
              <a:t>Reactive</a:t>
            </a:r>
            <a:r>
              <a:rPr lang="tr-TR" dirty="0" smtClean="0"/>
              <a:t> </a:t>
            </a:r>
            <a:r>
              <a:rPr lang="tr-TR" dirty="0" err="1" smtClean="0"/>
              <a:t>oxygen</a:t>
            </a:r>
            <a:r>
              <a:rPr lang="tr-TR" dirty="0" smtClean="0"/>
              <a:t> </a:t>
            </a:r>
            <a:r>
              <a:rPr lang="tr-TR" dirty="0" err="1" smtClean="0"/>
              <a:t>species</a:t>
            </a:r>
            <a:r>
              <a:rPr lang="tr-TR" dirty="0" smtClean="0"/>
              <a:t>- </a:t>
            </a:r>
            <a:r>
              <a:rPr lang="tr-TR" dirty="0" err="1" smtClean="0"/>
              <a:t>parathion</a:t>
            </a:r>
            <a:r>
              <a:rPr lang="tr-TR" dirty="0" smtClean="0"/>
              <a:t>, </a:t>
            </a:r>
            <a:r>
              <a:rPr lang="tr-TR" dirty="0" err="1" smtClean="0"/>
              <a:t>malathion</a:t>
            </a:r>
            <a:r>
              <a:rPr lang="tr-TR" dirty="0" smtClean="0"/>
              <a:t>, </a:t>
            </a:r>
            <a:r>
              <a:rPr lang="tr-TR" dirty="0" err="1" smtClean="0"/>
              <a:t>parakuate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0594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Organochlorines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 smtClean="0"/>
              <a:t>BANNED!!!- </a:t>
            </a:r>
            <a:r>
              <a:rPr lang="tr-TR" b="1" dirty="0" err="1" smtClean="0"/>
              <a:t>Wıthdrawn</a:t>
            </a:r>
            <a:r>
              <a:rPr lang="tr-TR" b="1" dirty="0" smtClean="0"/>
              <a:t>!!!</a:t>
            </a:r>
            <a:endParaRPr lang="en-US" b="1" dirty="0"/>
          </a:p>
          <a:p>
            <a:r>
              <a:rPr lang="tr-TR" dirty="0" smtClean="0"/>
              <a:t>E</a:t>
            </a:r>
            <a:r>
              <a:rPr lang="en-US" dirty="0" err="1" smtClean="0"/>
              <a:t>nvironmental</a:t>
            </a:r>
            <a:r>
              <a:rPr lang="en-US" dirty="0" smtClean="0"/>
              <a:t> persistence</a:t>
            </a:r>
            <a:r>
              <a:rPr lang="tr-TR" dirty="0" smtClean="0"/>
              <a:t>- </a:t>
            </a:r>
            <a:r>
              <a:rPr lang="tr-TR" dirty="0" err="1" smtClean="0"/>
              <a:t>long</a:t>
            </a:r>
            <a:r>
              <a:rPr lang="tr-TR" dirty="0" smtClean="0"/>
              <a:t> </a:t>
            </a:r>
            <a:r>
              <a:rPr lang="tr-TR" dirty="0" err="1" smtClean="0"/>
              <a:t>half</a:t>
            </a:r>
            <a:r>
              <a:rPr lang="tr-TR" dirty="0" smtClean="0"/>
              <a:t> </a:t>
            </a:r>
            <a:r>
              <a:rPr lang="tr-TR" dirty="0" err="1" smtClean="0"/>
              <a:t>lives</a:t>
            </a:r>
            <a:r>
              <a:rPr lang="tr-TR" dirty="0" smtClean="0"/>
              <a:t>- </a:t>
            </a:r>
            <a:r>
              <a:rPr lang="tr-TR" dirty="0" err="1" smtClean="0"/>
              <a:t>endocrine</a:t>
            </a:r>
            <a:r>
              <a:rPr lang="tr-TR" dirty="0" smtClean="0"/>
              <a:t> </a:t>
            </a:r>
            <a:r>
              <a:rPr lang="tr-TR" dirty="0" err="1" smtClean="0"/>
              <a:t>disrupting</a:t>
            </a:r>
            <a:r>
              <a:rPr lang="tr-TR" dirty="0" smtClean="0"/>
              <a:t> </a:t>
            </a:r>
            <a:r>
              <a:rPr lang="tr-TR" dirty="0" err="1" smtClean="0"/>
              <a:t>activity</a:t>
            </a:r>
            <a:endParaRPr lang="en-US" dirty="0"/>
          </a:p>
          <a:p>
            <a:endParaRPr lang="tr-TR" dirty="0" smtClean="0"/>
          </a:p>
          <a:p>
            <a:r>
              <a:rPr lang="tr-TR" dirty="0" smtClean="0"/>
              <a:t>C</a:t>
            </a:r>
            <a:r>
              <a:rPr lang="en-US" dirty="0" err="1" smtClean="0"/>
              <a:t>hlorinated</a:t>
            </a:r>
            <a:r>
              <a:rPr lang="en-US" dirty="0" smtClean="0"/>
              <a:t> </a:t>
            </a:r>
            <a:r>
              <a:rPr lang="en-US" dirty="0"/>
              <a:t>ethane </a:t>
            </a:r>
            <a:r>
              <a:rPr lang="en-US" dirty="0" smtClean="0"/>
              <a:t>derivatives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DDT (dichlorodiphenyltrichloroethane), DDE (</a:t>
            </a:r>
            <a:r>
              <a:rPr lang="en-US" dirty="0" err="1"/>
              <a:t>dichlorodiphenyldichloroethane</a:t>
            </a:r>
            <a:r>
              <a:rPr lang="en-US" dirty="0"/>
              <a:t>), and DDD (</a:t>
            </a:r>
            <a:r>
              <a:rPr lang="en-US" dirty="0" err="1"/>
              <a:t>dicofol</a:t>
            </a:r>
            <a:r>
              <a:rPr lang="en-US" dirty="0"/>
              <a:t>, </a:t>
            </a:r>
            <a:r>
              <a:rPr lang="en-US" dirty="0" err="1"/>
              <a:t>methoxychlor</a:t>
            </a:r>
            <a:r>
              <a:rPr lang="en-US" dirty="0"/>
              <a:t>); </a:t>
            </a:r>
            <a:endParaRPr lang="tr-TR" dirty="0" smtClean="0"/>
          </a:p>
          <a:p>
            <a:r>
              <a:rPr lang="tr-TR" dirty="0"/>
              <a:t>C</a:t>
            </a:r>
            <a:r>
              <a:rPr lang="en-US" dirty="0" err="1" smtClean="0"/>
              <a:t>yclodienes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chlordane, </a:t>
            </a:r>
            <a:r>
              <a:rPr lang="en-US" dirty="0" err="1"/>
              <a:t>aldrin</a:t>
            </a:r>
            <a:r>
              <a:rPr lang="en-US" dirty="0"/>
              <a:t>, </a:t>
            </a:r>
            <a:r>
              <a:rPr lang="en-US" dirty="0" err="1"/>
              <a:t>dieldrin</a:t>
            </a:r>
            <a:r>
              <a:rPr lang="en-US" dirty="0"/>
              <a:t>, </a:t>
            </a:r>
            <a:r>
              <a:rPr lang="en-US" dirty="0" err="1"/>
              <a:t>hepatochlor</a:t>
            </a:r>
            <a:r>
              <a:rPr lang="en-US" dirty="0"/>
              <a:t>, </a:t>
            </a:r>
            <a:r>
              <a:rPr lang="en-US" dirty="0" err="1"/>
              <a:t>endrin</a:t>
            </a:r>
            <a:r>
              <a:rPr lang="en-US" dirty="0"/>
              <a:t>, and </a:t>
            </a:r>
            <a:r>
              <a:rPr lang="en-US" dirty="0" err="1" smtClean="0"/>
              <a:t>toxaphene</a:t>
            </a:r>
            <a:endParaRPr lang="tr-TR" dirty="0" smtClean="0"/>
          </a:p>
          <a:p>
            <a:r>
              <a:rPr lang="tr-TR" dirty="0"/>
              <a:t>H</a:t>
            </a:r>
            <a:r>
              <a:rPr lang="en-US" dirty="0" err="1" smtClean="0"/>
              <a:t>exachlorocyclohexanes</a:t>
            </a:r>
            <a:r>
              <a:rPr lang="en-US" dirty="0" smtClean="0"/>
              <a:t>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benzene </a:t>
            </a:r>
            <a:r>
              <a:rPr lang="en-US" dirty="0" err="1"/>
              <a:t>hexachloride</a:t>
            </a:r>
            <a:r>
              <a:rPr lang="en-US" dirty="0"/>
              <a:t> (BHC</a:t>
            </a:r>
            <a:r>
              <a:rPr lang="en-US" dirty="0" smtClean="0"/>
              <a:t>), </a:t>
            </a:r>
            <a:r>
              <a:rPr lang="en-US" dirty="0"/>
              <a:t> </a:t>
            </a:r>
            <a:r>
              <a:rPr lang="en-US" dirty="0" err="1" smtClean="0"/>
              <a:t>lindane</a:t>
            </a:r>
            <a:r>
              <a:rPr lang="tr-TR" dirty="0" smtClean="0"/>
              <a:t> (</a:t>
            </a:r>
            <a:r>
              <a:rPr lang="en-US" dirty="0" smtClean="0"/>
              <a:t>γ-isomer</a:t>
            </a:r>
            <a:r>
              <a:rPr lang="tr-TR" dirty="0"/>
              <a:t>)</a:t>
            </a:r>
            <a:endParaRPr lang="en-US" dirty="0"/>
          </a:p>
          <a:p>
            <a:endParaRPr lang="tr-TR" dirty="0" smtClean="0"/>
          </a:p>
          <a:p>
            <a:r>
              <a:rPr lang="tr-TR" dirty="0" smtClean="0"/>
              <a:t>I</a:t>
            </a:r>
            <a:r>
              <a:rPr lang="en-US" dirty="0" err="1" smtClean="0"/>
              <a:t>nhibition</a:t>
            </a:r>
            <a:r>
              <a:rPr lang="en-US" dirty="0" smtClean="0"/>
              <a:t> </a:t>
            </a:r>
            <a:r>
              <a:rPr lang="en-US" dirty="0"/>
              <a:t>of sodium conductance </a:t>
            </a:r>
            <a:r>
              <a:rPr lang="tr-TR" dirty="0" smtClean="0"/>
              <a:t>-</a:t>
            </a:r>
            <a:r>
              <a:rPr lang="en-US" dirty="0" smtClean="0"/>
              <a:t> hold </a:t>
            </a:r>
            <a:r>
              <a:rPr lang="en-US" dirty="0"/>
              <a:t>sodium channels open, </a:t>
            </a:r>
            <a:r>
              <a:rPr lang="tr-TR" dirty="0" smtClean="0"/>
              <a:t>- </a:t>
            </a:r>
            <a:r>
              <a:rPr lang="en-US" dirty="0" smtClean="0"/>
              <a:t>delayed </a:t>
            </a:r>
            <a:r>
              <a:rPr lang="en-US" dirty="0"/>
              <a:t>repolarization of the axonal </a:t>
            </a:r>
            <a:r>
              <a:rPr lang="en-US" dirty="0" smtClean="0"/>
              <a:t>membrane</a:t>
            </a:r>
            <a:r>
              <a:rPr lang="tr-TR" dirty="0" smtClean="0"/>
              <a:t>- </a:t>
            </a:r>
            <a:r>
              <a:rPr lang="tr-TR" dirty="0" err="1" smtClean="0"/>
              <a:t>vulnerable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repetitive</a:t>
            </a:r>
            <a:r>
              <a:rPr lang="tr-TR" dirty="0" smtClean="0"/>
              <a:t> </a:t>
            </a:r>
            <a:r>
              <a:rPr lang="tr-TR" dirty="0" err="1" smtClean="0"/>
              <a:t>discharge</a:t>
            </a:r>
            <a:endParaRPr lang="tr-TR" dirty="0" smtClean="0"/>
          </a:p>
          <a:p>
            <a:r>
              <a:rPr lang="tr-TR" dirty="0" smtClean="0"/>
              <a:t>C</a:t>
            </a:r>
            <a:r>
              <a:rPr lang="en-US" dirty="0" err="1" smtClean="0"/>
              <a:t>yclodienes</a:t>
            </a:r>
            <a:r>
              <a:rPr lang="tr-TR" dirty="0" smtClean="0"/>
              <a:t>- </a:t>
            </a:r>
            <a:r>
              <a:rPr lang="en-US" dirty="0" smtClean="0"/>
              <a:t>inhibition </a:t>
            </a:r>
            <a:r>
              <a:rPr lang="en-US" dirty="0"/>
              <a:t>of γ-aminobutyric acid (GABA)-stimulated Cl</a:t>
            </a:r>
            <a:r>
              <a:rPr lang="en-US" baseline="30000" dirty="0"/>
              <a:t>–</a:t>
            </a:r>
            <a:r>
              <a:rPr lang="en-US" dirty="0"/>
              <a:t> flux and interference with Ca</a:t>
            </a:r>
            <a:r>
              <a:rPr lang="en-US" baseline="30000" dirty="0"/>
              <a:t>2+</a:t>
            </a:r>
            <a:r>
              <a:rPr lang="en-US" dirty="0"/>
              <a:t> flux. 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3695" y="122511"/>
            <a:ext cx="430530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866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Organophosphates and Carbamates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N</a:t>
            </a:r>
            <a:r>
              <a:rPr lang="en-US" dirty="0" err="1" smtClean="0"/>
              <a:t>eutral</a:t>
            </a:r>
            <a:r>
              <a:rPr lang="en-US" dirty="0" smtClean="0"/>
              <a:t> </a:t>
            </a:r>
            <a:r>
              <a:rPr lang="en-US" dirty="0"/>
              <a:t>esters of phosphoric acid </a:t>
            </a:r>
            <a:endParaRPr lang="tr-TR" dirty="0" smtClean="0"/>
          </a:p>
          <a:p>
            <a:r>
              <a:rPr lang="tr-TR" dirty="0"/>
              <a:t>I</a:t>
            </a:r>
            <a:r>
              <a:rPr lang="en-US" dirty="0" err="1" smtClean="0"/>
              <a:t>nhibit</a:t>
            </a:r>
            <a:r>
              <a:rPr lang="en-US" dirty="0" smtClean="0"/>
              <a:t> </a:t>
            </a:r>
            <a:r>
              <a:rPr lang="en-US" dirty="0"/>
              <a:t>the action of acetylcholinesterase (</a:t>
            </a:r>
            <a:r>
              <a:rPr lang="en-US" dirty="0" err="1"/>
              <a:t>AChE</a:t>
            </a:r>
            <a:r>
              <a:rPr lang="en-US" dirty="0"/>
              <a:t>) at cholinergic synapses and at muscle </a:t>
            </a:r>
            <a:r>
              <a:rPr lang="en-US" dirty="0" smtClean="0"/>
              <a:t>endplates</a:t>
            </a:r>
            <a:r>
              <a:rPr lang="tr-TR" dirty="0"/>
              <a:t> </a:t>
            </a:r>
            <a:r>
              <a:rPr lang="tr-TR" dirty="0" smtClean="0"/>
              <a:t>(OP= </a:t>
            </a:r>
            <a:r>
              <a:rPr lang="tr-TR" dirty="0" err="1" smtClean="0"/>
              <a:t>irreversible</a:t>
            </a:r>
            <a:r>
              <a:rPr lang="tr-TR" dirty="0" smtClean="0"/>
              <a:t>, </a:t>
            </a:r>
            <a:r>
              <a:rPr lang="tr-TR" dirty="0" err="1" smtClean="0"/>
              <a:t>carb</a:t>
            </a:r>
            <a:r>
              <a:rPr lang="tr-TR" dirty="0" smtClean="0"/>
              <a:t>=</a:t>
            </a:r>
            <a:r>
              <a:rPr lang="tr-TR" dirty="0" err="1" smtClean="0"/>
              <a:t>reversible</a:t>
            </a:r>
            <a:r>
              <a:rPr lang="tr-TR" dirty="0" smtClean="0"/>
              <a:t>)</a:t>
            </a:r>
          </a:p>
          <a:p>
            <a:r>
              <a:rPr lang="tr-TR" dirty="0" smtClean="0"/>
              <a:t>C</a:t>
            </a:r>
            <a:r>
              <a:rPr lang="en-US" dirty="0" err="1" smtClean="0"/>
              <a:t>oumaphos</a:t>
            </a:r>
            <a:r>
              <a:rPr lang="en-US" dirty="0"/>
              <a:t>, </a:t>
            </a:r>
            <a:r>
              <a:rPr lang="en-US" dirty="0" err="1"/>
              <a:t>diazinon</a:t>
            </a:r>
            <a:r>
              <a:rPr lang="en-US" dirty="0"/>
              <a:t>, </a:t>
            </a:r>
            <a:r>
              <a:rPr lang="en-US" dirty="0" err="1"/>
              <a:t>dichlorvos</a:t>
            </a:r>
            <a:r>
              <a:rPr lang="en-US" dirty="0"/>
              <a:t>, malathion, </a:t>
            </a:r>
            <a:r>
              <a:rPr lang="en-US" dirty="0" err="1"/>
              <a:t>tetrachlorvinphos,trichlorfon</a:t>
            </a:r>
            <a:r>
              <a:rPr lang="en-US" dirty="0"/>
              <a:t>, </a:t>
            </a:r>
            <a:r>
              <a:rPr lang="en-US" dirty="0" err="1"/>
              <a:t>phosmet</a:t>
            </a:r>
            <a:r>
              <a:rPr lang="en-US" dirty="0"/>
              <a:t>, and </a:t>
            </a:r>
            <a:r>
              <a:rPr lang="en-US" dirty="0" err="1"/>
              <a:t>pirimiphos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Chlorpyrifos</a:t>
            </a:r>
            <a:r>
              <a:rPr lang="tr-TR" dirty="0" smtClean="0"/>
              <a:t>, </a:t>
            </a:r>
            <a:r>
              <a:rPr lang="en-US" dirty="0" err="1" smtClean="0"/>
              <a:t>Diazinon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propetamphos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smtClean="0"/>
              <a:t>Carbamate </a:t>
            </a:r>
            <a:r>
              <a:rPr lang="tr-TR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propoxur</a:t>
            </a:r>
            <a:r>
              <a:rPr lang="tr-TR" dirty="0" smtClean="0"/>
              <a:t> , c</a:t>
            </a:r>
            <a:r>
              <a:rPr lang="en-US" dirty="0" err="1" smtClean="0"/>
              <a:t>arbaryl</a:t>
            </a:r>
            <a:r>
              <a:rPr lang="tr-TR" dirty="0" smtClean="0"/>
              <a:t> (</a:t>
            </a:r>
            <a:r>
              <a:rPr lang="en-US" dirty="0" smtClean="0"/>
              <a:t>withdrawn</a:t>
            </a:r>
            <a:r>
              <a:rPr lang="tr-TR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6340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Macrocyclic Lactones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I</a:t>
            </a:r>
            <a:r>
              <a:rPr lang="en-US" dirty="0" err="1" smtClean="0"/>
              <a:t>nternal</a:t>
            </a:r>
            <a:r>
              <a:rPr lang="en-US" dirty="0" smtClean="0"/>
              <a:t> </a:t>
            </a:r>
            <a:r>
              <a:rPr lang="en-US" dirty="0"/>
              <a:t>and external parasites in dogs and cats: </a:t>
            </a:r>
            <a:endParaRPr lang="tr-TR" dirty="0" smtClean="0"/>
          </a:p>
          <a:p>
            <a:pPr lvl="1"/>
            <a:r>
              <a:rPr lang="en-US" dirty="0" err="1" smtClean="0"/>
              <a:t>selamectin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aprinomectin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semisynthetic </a:t>
            </a:r>
            <a:r>
              <a:rPr lang="en-US" dirty="0" err="1"/>
              <a:t>avermectins</a:t>
            </a:r>
            <a:r>
              <a:rPr lang="en-US" dirty="0"/>
              <a:t>, and </a:t>
            </a:r>
            <a:r>
              <a:rPr lang="en-US" dirty="0" err="1"/>
              <a:t>moxidectin</a:t>
            </a:r>
            <a:r>
              <a:rPr lang="en-US" dirty="0"/>
              <a:t>, a semisynthetic </a:t>
            </a:r>
            <a:r>
              <a:rPr lang="en-US" dirty="0" err="1"/>
              <a:t>milbemycin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applied topically</a:t>
            </a:r>
            <a:endParaRPr lang="tr-TR" dirty="0" smtClean="0"/>
          </a:p>
          <a:p>
            <a:r>
              <a:rPr lang="tr-TR" dirty="0" smtClean="0"/>
              <a:t>G</a:t>
            </a:r>
            <a:r>
              <a:rPr lang="en-US" dirty="0" err="1" smtClean="0"/>
              <a:t>lutamate</a:t>
            </a:r>
            <a:r>
              <a:rPr lang="en-US" dirty="0" smtClean="0"/>
              <a:t>-gated </a:t>
            </a:r>
            <a:r>
              <a:rPr lang="en-US" dirty="0"/>
              <a:t>chloride channels </a:t>
            </a:r>
            <a:r>
              <a:rPr lang="tr-TR" dirty="0" smtClean="0"/>
              <a:t>- </a:t>
            </a:r>
            <a:r>
              <a:rPr lang="en-US" dirty="0" err="1" smtClean="0"/>
              <a:t>increas</a:t>
            </a:r>
            <a:r>
              <a:rPr lang="tr-TR" dirty="0" err="1" smtClean="0"/>
              <a:t>ed</a:t>
            </a:r>
            <a:r>
              <a:rPr lang="en-US" dirty="0" smtClean="0"/>
              <a:t>  </a:t>
            </a:r>
            <a:r>
              <a:rPr lang="en-US" dirty="0"/>
              <a:t>permeability </a:t>
            </a:r>
            <a:r>
              <a:rPr lang="tr-TR" dirty="0" smtClean="0"/>
              <a:t>&amp; </a:t>
            </a:r>
            <a:r>
              <a:rPr lang="en-US" dirty="0" smtClean="0"/>
              <a:t>continued </a:t>
            </a:r>
            <a:r>
              <a:rPr lang="en-US" dirty="0"/>
              <a:t>influx of Cl</a:t>
            </a:r>
            <a:r>
              <a:rPr lang="en-US" baseline="30000" dirty="0"/>
              <a:t>–</a:t>
            </a:r>
            <a:r>
              <a:rPr lang="en-US" dirty="0"/>
              <a:t> </a:t>
            </a:r>
            <a:r>
              <a:rPr lang="tr-TR" dirty="0" smtClean="0"/>
              <a:t>- </a:t>
            </a:r>
            <a:r>
              <a:rPr lang="en-US" dirty="0" smtClean="0"/>
              <a:t>inhibit</a:t>
            </a:r>
            <a:r>
              <a:rPr lang="tr-TR" dirty="0" err="1" smtClean="0"/>
              <a:t>ion</a:t>
            </a:r>
            <a:r>
              <a:rPr lang="tr-TR" dirty="0" smtClean="0"/>
              <a:t> of</a:t>
            </a:r>
            <a:r>
              <a:rPr lang="en-US" dirty="0" smtClean="0"/>
              <a:t> </a:t>
            </a:r>
            <a:r>
              <a:rPr lang="en-US" dirty="0"/>
              <a:t>nerve </a:t>
            </a:r>
            <a:r>
              <a:rPr lang="en-US" dirty="0" smtClean="0"/>
              <a:t>activity</a:t>
            </a:r>
            <a:r>
              <a:rPr lang="tr-TR" dirty="0" smtClean="0"/>
              <a:t>- </a:t>
            </a:r>
            <a:r>
              <a:rPr lang="en-US" dirty="0" smtClean="0"/>
              <a:t>cause </a:t>
            </a:r>
            <a:r>
              <a:rPr lang="en-US" dirty="0"/>
              <a:t>paralysis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/>
              <a:t>M</a:t>
            </a:r>
            <a:r>
              <a:rPr lang="en-US" dirty="0" err="1" smtClean="0"/>
              <a:t>oxidectin</a:t>
            </a:r>
            <a:r>
              <a:rPr lang="en-US" dirty="0" smtClean="0"/>
              <a:t> </a:t>
            </a:r>
            <a:r>
              <a:rPr lang="tr-TR" dirty="0" smtClean="0"/>
              <a:t>*</a:t>
            </a:r>
            <a:r>
              <a:rPr lang="tr-TR" dirty="0" err="1" smtClean="0"/>
              <a:t>combo</a:t>
            </a:r>
            <a:r>
              <a:rPr lang="tr-TR" dirty="0" smtClean="0"/>
              <a:t>*</a:t>
            </a:r>
            <a:r>
              <a:rPr lang="en-US" dirty="0" smtClean="0"/>
              <a:t> </a:t>
            </a:r>
            <a:r>
              <a:rPr lang="en-US" dirty="0" err="1" smtClean="0"/>
              <a:t>imidacloprid</a:t>
            </a:r>
            <a:r>
              <a:rPr lang="tr-TR" dirty="0" smtClean="0"/>
              <a:t> (</a:t>
            </a:r>
            <a:r>
              <a:rPr lang="tr-TR" dirty="0" err="1" smtClean="0"/>
              <a:t>Neonicotinoid</a:t>
            </a:r>
            <a:r>
              <a:rPr lang="tr-TR" dirty="0" smtClean="0"/>
              <a:t>)</a:t>
            </a:r>
          </a:p>
          <a:p>
            <a:r>
              <a:rPr lang="tr-TR" dirty="0" smtClean="0"/>
              <a:t>E</a:t>
            </a:r>
            <a:r>
              <a:rPr lang="en-US" dirty="0" err="1" smtClean="0"/>
              <a:t>prinomectin</a:t>
            </a:r>
            <a:r>
              <a:rPr lang="en-US" dirty="0" smtClean="0"/>
              <a:t> </a:t>
            </a:r>
            <a:r>
              <a:rPr lang="tr-TR" dirty="0" smtClean="0"/>
              <a:t>*</a:t>
            </a:r>
            <a:r>
              <a:rPr lang="tr-TR" dirty="0" err="1" smtClean="0"/>
              <a:t>combo</a:t>
            </a:r>
            <a:r>
              <a:rPr lang="tr-TR" dirty="0" smtClean="0"/>
              <a:t>*</a:t>
            </a:r>
            <a:r>
              <a:rPr lang="en-US" dirty="0" smtClean="0"/>
              <a:t> </a:t>
            </a:r>
            <a:r>
              <a:rPr lang="en-US" dirty="0" err="1" smtClean="0"/>
              <a:t>fipronil</a:t>
            </a:r>
            <a:r>
              <a:rPr lang="en-US" dirty="0" smtClean="0"/>
              <a:t>, S-</a:t>
            </a:r>
            <a:r>
              <a:rPr lang="en-US" dirty="0" err="1" smtClean="0"/>
              <a:t>methoprene</a:t>
            </a:r>
            <a:r>
              <a:rPr lang="en-US" dirty="0" smtClean="0"/>
              <a:t>, </a:t>
            </a:r>
            <a:r>
              <a:rPr lang="en-US" dirty="0" err="1" smtClean="0"/>
              <a:t>praziquantel</a:t>
            </a:r>
            <a:r>
              <a:rPr lang="en-US" dirty="0"/>
              <a:t>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559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608</Words>
  <Application>Microsoft Office PowerPoint</Application>
  <PresentationFormat>Geniş ekran</PresentationFormat>
  <Paragraphs>127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Week-8</vt:lpstr>
      <vt:lpstr>Ectoparasites in veterinary medicine </vt:lpstr>
      <vt:lpstr>Some examples of ectoparasite of importance in veterinary medicine</vt:lpstr>
      <vt:lpstr>PowerPoint Sunusu</vt:lpstr>
      <vt:lpstr>PowerPoint Sunusu</vt:lpstr>
      <vt:lpstr>Insecticides</vt:lpstr>
      <vt:lpstr>Organochlorines</vt:lpstr>
      <vt:lpstr>Organophosphates and Carbamates</vt:lpstr>
      <vt:lpstr>Macrocyclic Lactones</vt:lpstr>
      <vt:lpstr>Neonicotinoids- nitroquanidines, neonicotinyls, chloronicotines, and recently as chloronicotinyls</vt:lpstr>
      <vt:lpstr>Formamidines</vt:lpstr>
      <vt:lpstr>Oxadiazines</vt:lpstr>
      <vt:lpstr>Isoxazolines</vt:lpstr>
      <vt:lpstr>Insect growth regulators</vt:lpstr>
      <vt:lpstr>Biological control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Week-8</dc:title>
  <dc:creator>begüm yurdakök</dc:creator>
  <cp:lastModifiedBy>begüm yurdakök</cp:lastModifiedBy>
  <cp:revision>10</cp:revision>
  <dcterms:created xsi:type="dcterms:W3CDTF">2018-03-07T08:34:12Z</dcterms:created>
  <dcterms:modified xsi:type="dcterms:W3CDTF">2018-03-07T09:38:43Z</dcterms:modified>
</cp:coreProperties>
</file>