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4438FD87-92DC-4A5D-944D-80EAF8DFE528}">
          <p14:sldIdLst>
            <p14:sldId id="257"/>
            <p14:sldId id="256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4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2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3C8EC-09AD-4EB2-8A0B-220D16AA1A93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D1D8-DC03-45D8-B0A5-38F4B644A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7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SHB229 SİYASET BİLİMİ VE KAMU YÖNETİMİ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Arş. </a:t>
            </a:r>
            <a:r>
              <a:rPr lang="en-US" dirty="0" err="1" smtClean="0"/>
              <a:t>Gör</a:t>
            </a:r>
            <a:r>
              <a:rPr lang="en-US" dirty="0" smtClean="0"/>
              <a:t>. Dr. Burcu </a:t>
            </a:r>
            <a:r>
              <a:rPr lang="en-US" dirty="0" err="1" smtClean="0"/>
              <a:t>Özdemir</a:t>
            </a:r>
            <a:r>
              <a:rPr lang="en-US" dirty="0" smtClean="0"/>
              <a:t> </a:t>
            </a:r>
            <a:r>
              <a:rPr lang="en-US" dirty="0" err="1" smtClean="0"/>
              <a:t>Ocaklı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Amaçların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 (</a:t>
            </a:r>
            <a:r>
              <a:rPr lang="en-US" dirty="0" err="1" smtClean="0"/>
              <a:t>vizyon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Zaman </a:t>
            </a:r>
            <a:r>
              <a:rPr lang="en-US" dirty="0" err="1" smtClean="0"/>
              <a:t>planlaması</a:t>
            </a:r>
            <a:endParaRPr lang="en-US" dirty="0" smtClean="0"/>
          </a:p>
          <a:p>
            <a:r>
              <a:rPr lang="en-US" dirty="0" err="1" smtClean="0"/>
              <a:t>Mevcut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kapasite</a:t>
            </a:r>
            <a:r>
              <a:rPr lang="en-US" dirty="0" smtClean="0"/>
              <a:t> </a:t>
            </a:r>
            <a:r>
              <a:rPr lang="en-US" dirty="0" err="1" smtClean="0"/>
              <a:t>yönünde</a:t>
            </a:r>
            <a:r>
              <a:rPr lang="en-US" dirty="0" smtClean="0"/>
              <a:t> </a:t>
            </a:r>
            <a:r>
              <a:rPr lang="en-US" dirty="0" err="1" smtClean="0"/>
              <a:t>incelenmesi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 smtClean="0"/>
          </a:p>
          <a:p>
            <a:r>
              <a:rPr lang="en-US" dirty="0" err="1" smtClean="0"/>
              <a:t>Çevrenin</a:t>
            </a:r>
            <a:r>
              <a:rPr lang="en-US" dirty="0" smtClean="0"/>
              <a:t> </a:t>
            </a:r>
            <a:r>
              <a:rPr lang="en-US" dirty="0" err="1" smtClean="0"/>
              <a:t>nesnel</a:t>
            </a:r>
            <a:r>
              <a:rPr lang="en-US" dirty="0" smtClean="0"/>
              <a:t> </a:t>
            </a:r>
            <a:r>
              <a:rPr lang="en-US" dirty="0" err="1" smtClean="0"/>
              <a:t>analizi</a:t>
            </a:r>
            <a:endParaRPr lang="en-US" dirty="0" smtClean="0"/>
          </a:p>
          <a:p>
            <a:r>
              <a:rPr lang="en-US" dirty="0" err="1" smtClean="0"/>
              <a:t>Alternatiflerin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alınarak</a:t>
            </a:r>
            <a:r>
              <a:rPr lang="en-US" dirty="0" smtClean="0"/>
              <a:t> </a:t>
            </a:r>
            <a:r>
              <a:rPr lang="en-US" dirty="0" err="1" smtClean="0"/>
              <a:t>strateji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</a:t>
            </a:r>
            <a:r>
              <a:rPr lang="en-US" dirty="0" err="1" smtClean="0"/>
              <a:t>Analizi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</a:t>
            </a:r>
            <a:r>
              <a:rPr lang="en-US" dirty="0" smtClean="0"/>
              <a:t>trengths- </a:t>
            </a:r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Yönler</a:t>
            </a:r>
            <a:endParaRPr lang="en-US" dirty="0"/>
          </a:p>
          <a:p>
            <a:r>
              <a:rPr lang="en-US" b="1" dirty="0" smtClean="0"/>
              <a:t>W</a:t>
            </a:r>
            <a:r>
              <a:rPr lang="en-US" dirty="0" smtClean="0"/>
              <a:t>eaknesses-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Yönler</a:t>
            </a:r>
            <a:endParaRPr lang="en-US" dirty="0" smtClean="0"/>
          </a:p>
          <a:p>
            <a:r>
              <a:rPr lang="en-US" b="1" dirty="0" smtClean="0"/>
              <a:t>O</a:t>
            </a:r>
            <a:r>
              <a:rPr lang="en-US" dirty="0" smtClean="0"/>
              <a:t>pportunities- </a:t>
            </a:r>
            <a:r>
              <a:rPr lang="en-US" dirty="0" err="1" smtClean="0"/>
              <a:t>Fırsatlar</a:t>
            </a:r>
            <a:endParaRPr lang="en-US" dirty="0" smtClean="0"/>
          </a:p>
          <a:p>
            <a:r>
              <a:rPr lang="en-US" b="1" dirty="0" smtClean="0"/>
              <a:t>T</a:t>
            </a:r>
            <a:r>
              <a:rPr lang="en-US" dirty="0" smtClean="0"/>
              <a:t>hreats- </a:t>
            </a:r>
            <a:r>
              <a:rPr lang="en-US" dirty="0" err="1" smtClean="0"/>
              <a:t>Tehditler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171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Dönüşümü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Klasik</a:t>
            </a:r>
            <a:r>
              <a:rPr lang="en-US" dirty="0" smtClean="0"/>
              <a:t> Devlet </a:t>
            </a:r>
            <a:r>
              <a:rPr lang="en-US" dirty="0" err="1" smtClean="0"/>
              <a:t>anlayışından</a:t>
            </a:r>
            <a:r>
              <a:rPr lang="en-US" dirty="0" smtClean="0"/>
              <a:t> </a:t>
            </a:r>
            <a:r>
              <a:rPr lang="en-US" dirty="0" err="1" smtClean="0"/>
              <a:t>uzaklaşma</a:t>
            </a:r>
            <a:endParaRPr lang="en-US" dirty="0" smtClean="0"/>
          </a:p>
          <a:p>
            <a:r>
              <a:rPr lang="en-US" dirty="0" err="1" smtClean="0"/>
              <a:t>Müdahaleci</a:t>
            </a:r>
            <a:r>
              <a:rPr lang="en-US" dirty="0" smtClean="0"/>
              <a:t>, </a:t>
            </a:r>
            <a:r>
              <a:rPr lang="en-US" dirty="0" err="1" smtClean="0"/>
              <a:t>planlayıcı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arabulucu</a:t>
            </a:r>
            <a:r>
              <a:rPr lang="en-US" dirty="0" smtClean="0"/>
              <a:t>/</a:t>
            </a:r>
            <a:r>
              <a:rPr lang="en-US" dirty="0" err="1" smtClean="0"/>
              <a:t>hakem</a:t>
            </a:r>
            <a:r>
              <a:rPr lang="en-US" dirty="0" smtClean="0"/>
              <a:t> Devlet </a:t>
            </a:r>
            <a:r>
              <a:rPr lang="en-US" dirty="0" err="1" smtClean="0"/>
              <a:t>anlayışlarının</a:t>
            </a:r>
            <a:r>
              <a:rPr lang="en-US" dirty="0" smtClean="0"/>
              <a:t> </a:t>
            </a:r>
            <a:r>
              <a:rPr lang="en-US" dirty="0" err="1" smtClean="0"/>
              <a:t>benimsenmesi</a:t>
            </a:r>
            <a:endParaRPr lang="en-US" dirty="0" smtClean="0"/>
          </a:p>
          <a:p>
            <a:r>
              <a:rPr lang="en-US" dirty="0" err="1" smtClean="0"/>
              <a:t>Yönetişim</a:t>
            </a:r>
            <a:r>
              <a:rPr lang="en-US" dirty="0" smtClean="0"/>
              <a:t> </a:t>
            </a:r>
            <a:r>
              <a:rPr lang="en-US" dirty="0" err="1" smtClean="0"/>
              <a:t>anlayışının</a:t>
            </a:r>
            <a:r>
              <a:rPr lang="en-US" dirty="0" smtClean="0"/>
              <a:t> </a:t>
            </a:r>
            <a:r>
              <a:rPr lang="en-US" dirty="0" err="1" smtClean="0"/>
              <a:t>benimsenmesi</a:t>
            </a:r>
            <a:endParaRPr lang="en-US" dirty="0" smtClean="0"/>
          </a:p>
          <a:p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fonksiyonlarında</a:t>
            </a:r>
            <a:r>
              <a:rPr lang="en-US" dirty="0" smtClean="0"/>
              <a:t> </a:t>
            </a:r>
            <a:r>
              <a:rPr lang="en-US" dirty="0" err="1" smtClean="0"/>
              <a:t>değişme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941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Fonksiyonları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fonksiyonlar</a:t>
            </a:r>
            <a:endParaRPr lang="en-US" dirty="0" smtClean="0"/>
          </a:p>
          <a:p>
            <a:pPr lvl="1"/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toplama</a:t>
            </a:r>
            <a:r>
              <a:rPr lang="en-US" dirty="0" smtClean="0"/>
              <a:t>, </a:t>
            </a:r>
            <a:r>
              <a:rPr lang="en-US" dirty="0" err="1" smtClean="0"/>
              <a:t>adalet</a:t>
            </a:r>
            <a:r>
              <a:rPr lang="en-US" dirty="0" smtClean="0"/>
              <a:t>, </a:t>
            </a:r>
            <a:r>
              <a:rPr lang="en-US" dirty="0" err="1" smtClean="0"/>
              <a:t>güvenlik</a:t>
            </a:r>
            <a:r>
              <a:rPr lang="en-US" dirty="0" smtClean="0"/>
              <a:t>, </a:t>
            </a:r>
            <a:r>
              <a:rPr lang="en-US" dirty="0" err="1" smtClean="0"/>
              <a:t>diplomasi</a:t>
            </a:r>
            <a:endParaRPr lang="en-US" dirty="0" smtClean="0"/>
          </a:p>
          <a:p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harekete</a:t>
            </a:r>
            <a:r>
              <a:rPr lang="en-US" dirty="0" smtClean="0"/>
              <a:t> </a:t>
            </a:r>
            <a:r>
              <a:rPr lang="en-US" dirty="0" err="1" smtClean="0"/>
              <a:t>geçiri</a:t>
            </a:r>
            <a:r>
              <a:rPr lang="en-US" dirty="0" smtClean="0"/>
              <a:t> </a:t>
            </a:r>
            <a:r>
              <a:rPr lang="en-US" dirty="0" err="1" smtClean="0"/>
              <a:t>fonksiyon</a:t>
            </a:r>
            <a:endParaRPr lang="en-US" dirty="0" smtClean="0"/>
          </a:p>
          <a:p>
            <a:pPr lvl="1"/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teşvik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tarım</a:t>
            </a:r>
            <a:r>
              <a:rPr lang="en-US" dirty="0" smtClean="0"/>
              <a:t>, </a:t>
            </a:r>
            <a:r>
              <a:rPr lang="en-US" dirty="0" err="1" smtClean="0"/>
              <a:t>ulaşım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alanlarda</a:t>
            </a:r>
            <a:r>
              <a:rPr lang="en-US" dirty="0" smtClean="0"/>
              <a:t> </a:t>
            </a:r>
            <a:r>
              <a:rPr lang="en-US" dirty="0" err="1" smtClean="0"/>
              <a:t>yatırım</a:t>
            </a:r>
            <a:endParaRPr lang="en-US" dirty="0" smtClean="0"/>
          </a:p>
          <a:p>
            <a:r>
              <a:rPr lang="en-US" dirty="0" err="1" smtClean="0"/>
              <a:t>Sosyal</a:t>
            </a:r>
            <a:r>
              <a:rPr lang="en-US" dirty="0" smtClean="0"/>
              <a:t> Devlet </a:t>
            </a:r>
            <a:r>
              <a:rPr lang="en-US" dirty="0" err="1" smtClean="0"/>
              <a:t>fonksiyonu</a:t>
            </a:r>
            <a:endParaRPr lang="en-US" dirty="0" smtClean="0"/>
          </a:p>
          <a:p>
            <a:pPr lvl="1"/>
            <a:r>
              <a:rPr lang="en-US" dirty="0" err="1" smtClean="0"/>
              <a:t>Dezavantajlı</a:t>
            </a:r>
            <a:r>
              <a:rPr lang="en-US" dirty="0" smtClean="0"/>
              <a:t> </a:t>
            </a:r>
            <a:r>
              <a:rPr lang="en-US" dirty="0" err="1" smtClean="0"/>
              <a:t>grupların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endParaRPr lang="en-US" dirty="0" smtClean="0"/>
          </a:p>
          <a:p>
            <a:r>
              <a:rPr lang="en-US" dirty="0" err="1" smtClean="0"/>
              <a:t>Hakemlik</a:t>
            </a:r>
            <a:r>
              <a:rPr lang="en-US" dirty="0" smtClean="0"/>
              <a:t> </a:t>
            </a:r>
            <a:r>
              <a:rPr lang="en-US" dirty="0" err="1" smtClean="0"/>
              <a:t>fonksiyonu</a:t>
            </a:r>
            <a:endParaRPr lang="en-US" dirty="0" smtClean="0"/>
          </a:p>
          <a:p>
            <a:pPr lvl="1"/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küçütülmesi</a:t>
            </a:r>
            <a:endParaRPr lang="en-US" dirty="0" smtClean="0"/>
          </a:p>
          <a:p>
            <a:pPr lvl="1"/>
            <a:r>
              <a:rPr lang="en-US" dirty="0" err="1" smtClean="0"/>
              <a:t>Özelleştirme</a:t>
            </a:r>
            <a:endParaRPr lang="en-US" dirty="0" smtClean="0"/>
          </a:p>
          <a:p>
            <a:pPr lvl="1"/>
            <a:r>
              <a:rPr lang="en-US" dirty="0" err="1" smtClean="0"/>
              <a:t>Denetleyici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düzenleyici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kurumların</a:t>
            </a:r>
            <a:r>
              <a:rPr lang="en-US" dirty="0" smtClean="0"/>
              <a:t> </a:t>
            </a:r>
            <a:r>
              <a:rPr lang="en-US" dirty="0" err="1" smtClean="0"/>
              <a:t>oluşturulması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34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Kaynakça</a:t>
            </a:r>
            <a:endParaRPr lang="en-US" dirty="0" smtClean="0"/>
          </a:p>
          <a:p>
            <a:r>
              <a:rPr lang="en-US" dirty="0" err="1" smtClean="0"/>
              <a:t>Eryılmaz</a:t>
            </a:r>
            <a:r>
              <a:rPr lang="en-US" dirty="0" smtClean="0"/>
              <a:t>, B. (2019)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. </a:t>
            </a:r>
            <a:r>
              <a:rPr lang="en-US" dirty="0" err="1" smtClean="0"/>
              <a:t>Süleyman</a:t>
            </a:r>
            <a:r>
              <a:rPr lang="en-US" dirty="0" smtClean="0"/>
              <a:t> </a:t>
            </a:r>
            <a:r>
              <a:rPr lang="en-US" dirty="0" err="1" smtClean="0"/>
              <a:t>Sözen</a:t>
            </a:r>
            <a:r>
              <a:rPr lang="en-US" dirty="0" smtClean="0"/>
              <a:t> (Ed). Kamu </a:t>
            </a:r>
            <a:r>
              <a:rPr lang="en-US" dirty="0" err="1" smtClean="0"/>
              <a:t>Yönetimi</a:t>
            </a:r>
            <a:r>
              <a:rPr lang="en-US" dirty="0" smtClean="0"/>
              <a:t>. </a:t>
            </a:r>
            <a:r>
              <a:rPr lang="en-US" dirty="0" err="1" smtClean="0"/>
              <a:t>Anadolu</a:t>
            </a:r>
            <a:r>
              <a:rPr lang="en-US" dirty="0" smtClean="0"/>
              <a:t> </a:t>
            </a:r>
            <a:r>
              <a:rPr lang="en-US" dirty="0" err="1" smtClean="0"/>
              <a:t>Üniversitesi</a:t>
            </a:r>
            <a:r>
              <a:rPr lang="en-US" dirty="0" smtClean="0"/>
              <a:t> </a:t>
            </a:r>
            <a:r>
              <a:rPr lang="en-US" dirty="0" err="1" smtClean="0"/>
              <a:t>Yayınları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 err="1" smtClean="0"/>
              <a:t>Hafta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Kamu </a:t>
            </a:r>
            <a:r>
              <a:rPr lang="en-US" dirty="0" err="1" smtClean="0"/>
              <a:t>Yönetiminde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Kavramlar</a:t>
            </a:r>
            <a:r>
              <a:rPr lang="en-US" dirty="0" smtClean="0"/>
              <a:t>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6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Geleneksel</a:t>
            </a:r>
            <a:r>
              <a:rPr lang="en-US" dirty="0" smtClean="0"/>
              <a:t> Kamu </a:t>
            </a:r>
            <a:r>
              <a:rPr lang="en-US" dirty="0" err="1" smtClean="0"/>
              <a:t>Yönetimi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19. </a:t>
            </a:r>
            <a:r>
              <a:rPr lang="en-US" dirty="0" err="1" smtClean="0"/>
              <a:t>yy</a:t>
            </a:r>
            <a:r>
              <a:rPr lang="en-US" dirty="0" smtClean="0"/>
              <a:t>.’ın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yarısından</a:t>
            </a:r>
            <a:r>
              <a:rPr lang="en-US" dirty="0" smtClean="0"/>
              <a:t> 20. </a:t>
            </a:r>
            <a:r>
              <a:rPr lang="en-US" dirty="0" err="1" smtClean="0"/>
              <a:t>yy’ın</a:t>
            </a:r>
            <a:r>
              <a:rPr lang="en-US" dirty="0" smtClean="0"/>
              <a:t> 3. </a:t>
            </a:r>
            <a:r>
              <a:rPr lang="en-US" dirty="0" err="1" smtClean="0"/>
              <a:t>çeyreğine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olmuştur</a:t>
            </a:r>
            <a:endParaRPr lang="en-US" dirty="0" smtClean="0"/>
          </a:p>
          <a:p>
            <a:r>
              <a:rPr lang="en-US" dirty="0" smtClean="0"/>
              <a:t>Woodrow Wilson </a:t>
            </a:r>
            <a:r>
              <a:rPr lang="en-US" dirty="0" err="1" smtClean="0"/>
              <a:t>ve</a:t>
            </a:r>
            <a:r>
              <a:rPr lang="en-US" dirty="0" smtClean="0"/>
              <a:t> Max </a:t>
            </a:r>
            <a:r>
              <a:rPr lang="en-US" dirty="0" err="1" smtClean="0"/>
              <a:t>Weber’in</a:t>
            </a:r>
            <a:r>
              <a:rPr lang="en-US" dirty="0" smtClean="0"/>
              <a:t> </a:t>
            </a:r>
            <a:r>
              <a:rPr lang="en-US" dirty="0" err="1" smtClean="0"/>
              <a:t>düşünceleri</a:t>
            </a:r>
            <a:r>
              <a:rPr lang="en-US" dirty="0" smtClean="0"/>
              <a:t> hakim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ilke</a:t>
            </a:r>
            <a:endParaRPr lang="en-US" dirty="0" smtClean="0"/>
          </a:p>
          <a:p>
            <a:pPr lvl="1"/>
            <a:r>
              <a:rPr lang="en-US" dirty="0" smtClean="0"/>
              <a:t>Kamu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hiyerarşik</a:t>
            </a:r>
            <a:r>
              <a:rPr lang="en-US" dirty="0" smtClean="0"/>
              <a:t>, </a:t>
            </a:r>
            <a:r>
              <a:rPr lang="en-US" dirty="0" err="1" smtClean="0"/>
              <a:t>bürokratik</a:t>
            </a:r>
            <a:r>
              <a:rPr lang="en-US" dirty="0" smtClean="0"/>
              <a:t>, </a:t>
            </a:r>
            <a:r>
              <a:rPr lang="en-US" dirty="0" err="1" smtClean="0"/>
              <a:t>merkez,yetçi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katı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 smtClean="0"/>
          </a:p>
          <a:p>
            <a:pPr lvl="1"/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ekonomideki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pPr lvl="1"/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konualrın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ayrılması</a:t>
            </a:r>
            <a:endParaRPr lang="en-US" dirty="0" smtClean="0"/>
          </a:p>
          <a:p>
            <a:pPr lvl="1"/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 </a:t>
            </a:r>
            <a:r>
              <a:rPr lang="en-US" dirty="0" err="1" smtClean="0"/>
              <a:t>yönetiminden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unsurlara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040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Yeni</a:t>
            </a:r>
            <a:r>
              <a:rPr lang="en-US" dirty="0" smtClean="0"/>
              <a:t> Kamu </a:t>
            </a:r>
            <a:r>
              <a:rPr lang="en-US" dirty="0" err="1" smtClean="0"/>
              <a:t>Yönetimi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1980’lerden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çıkmaya</a:t>
            </a:r>
            <a:r>
              <a:rPr lang="en-US" dirty="0" smtClean="0"/>
              <a:t> </a:t>
            </a:r>
            <a:r>
              <a:rPr lang="en-US" dirty="0" err="1" smtClean="0"/>
              <a:t>başlamıştır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3 </a:t>
            </a:r>
            <a:r>
              <a:rPr lang="en-US" dirty="0" err="1" smtClean="0"/>
              <a:t>aşamada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alınabilir</a:t>
            </a:r>
            <a:endParaRPr lang="en-US" dirty="0" smtClean="0"/>
          </a:p>
          <a:p>
            <a:pPr lvl="1"/>
            <a:r>
              <a:rPr lang="en-US" dirty="0" err="1" smtClean="0"/>
              <a:t>Kamuda</a:t>
            </a:r>
            <a:r>
              <a:rPr lang="en-US" dirty="0" smtClean="0"/>
              <a:t> </a:t>
            </a:r>
            <a:r>
              <a:rPr lang="en-US" dirty="0" err="1" smtClean="0"/>
              <a:t>yasal-yapısal</a:t>
            </a:r>
            <a:r>
              <a:rPr lang="en-US" dirty="0" smtClean="0"/>
              <a:t> </a:t>
            </a:r>
            <a:r>
              <a:rPr lang="en-US" dirty="0" err="1" smtClean="0"/>
              <a:t>serbestleşme</a:t>
            </a:r>
            <a:r>
              <a:rPr lang="en-US" dirty="0" smtClean="0"/>
              <a:t> (</a:t>
            </a:r>
            <a:r>
              <a:rPr lang="en-US" dirty="0" err="1" smtClean="0"/>
              <a:t>deregülasyon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KİT’lerin</a:t>
            </a:r>
            <a:r>
              <a:rPr lang="en-US" dirty="0" smtClean="0"/>
              <a:t> </a:t>
            </a:r>
            <a:r>
              <a:rPr lang="en-US" dirty="0" err="1" smtClean="0"/>
              <a:t>özelleştirilmesi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Ekonomide</a:t>
            </a:r>
            <a:r>
              <a:rPr lang="en-US" dirty="0" smtClean="0"/>
              <a:t> 3E </a:t>
            </a:r>
            <a:r>
              <a:rPr lang="en-US" dirty="0" err="1" smtClean="0"/>
              <a:t>anlayışı</a:t>
            </a:r>
            <a:endParaRPr lang="en-US" dirty="0" smtClean="0"/>
          </a:p>
          <a:p>
            <a:pPr lvl="3"/>
            <a:r>
              <a:rPr lang="en-US" dirty="0" smtClean="0"/>
              <a:t>Economy (</a:t>
            </a:r>
            <a:r>
              <a:rPr lang="en-US" dirty="0" err="1" smtClean="0"/>
              <a:t>tutumluluk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Efficiency (</a:t>
            </a:r>
            <a:r>
              <a:rPr lang="en-US" dirty="0" err="1" smtClean="0"/>
              <a:t>verimlilik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Effectiveness (</a:t>
            </a:r>
            <a:r>
              <a:rPr lang="en-US" dirty="0" err="1" smtClean="0"/>
              <a:t>Etkinlik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1990’lardan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yönetişim</a:t>
            </a:r>
            <a:r>
              <a:rPr lang="en-US" dirty="0" smtClean="0"/>
              <a:t> </a:t>
            </a:r>
            <a:r>
              <a:rPr lang="en-US" dirty="0" err="1" smtClean="0"/>
              <a:t>anlayışının</a:t>
            </a:r>
            <a:r>
              <a:rPr lang="en-US" dirty="0" smtClean="0"/>
              <a:t> </a:t>
            </a:r>
            <a:r>
              <a:rPr lang="en-US" dirty="0" err="1" smtClean="0"/>
              <a:t>benimsenmeye</a:t>
            </a:r>
            <a:r>
              <a:rPr lang="en-US" dirty="0" smtClean="0"/>
              <a:t> </a:t>
            </a:r>
            <a:r>
              <a:rPr lang="en-US" dirty="0" err="1" smtClean="0"/>
              <a:t>başlanması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502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Kamu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Karşılaştırılması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580606"/>
            <a:ext cx="10644051" cy="4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9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Yönetişim</a:t>
            </a:r>
            <a:r>
              <a:rPr lang="en-US" dirty="0" smtClean="0"/>
              <a:t> (Governance)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</a:t>
            </a:r>
            <a:r>
              <a:rPr lang="en-US" dirty="0" smtClean="0"/>
              <a:t>-Devlet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karşılıklı</a:t>
            </a:r>
            <a:r>
              <a:rPr lang="en-US" dirty="0" smtClean="0"/>
              <a:t> </a:t>
            </a:r>
            <a:r>
              <a:rPr lang="en-US" dirty="0" err="1" smtClean="0"/>
              <a:t>etkileşime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tarsi</a:t>
            </a:r>
          </a:p>
          <a:p>
            <a:r>
              <a:rPr lang="en-US" dirty="0" smtClean="0"/>
              <a:t>İlk </a:t>
            </a:r>
            <a:r>
              <a:rPr lang="en-US" dirty="0" err="1" smtClean="0"/>
              <a:t>defa</a:t>
            </a:r>
            <a:r>
              <a:rPr lang="en-US" dirty="0" smtClean="0"/>
              <a:t> 1989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Bankası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kullanılmıştır</a:t>
            </a:r>
            <a:endParaRPr lang="en-US" dirty="0" smtClean="0"/>
          </a:p>
          <a:p>
            <a:r>
              <a:rPr lang="en-US" dirty="0" smtClean="0"/>
              <a:t>Son 30 </a:t>
            </a:r>
            <a:r>
              <a:rPr lang="en-US" dirty="0" err="1" smtClean="0"/>
              <a:t>yıl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popüler</a:t>
            </a:r>
            <a:r>
              <a:rPr lang="en-US" dirty="0" smtClean="0"/>
              <a:t> hale </a:t>
            </a:r>
            <a:r>
              <a:rPr lang="en-US" dirty="0" err="1" smtClean="0"/>
              <a:t>gelmiştir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Verimlilik</a:t>
            </a:r>
            <a:r>
              <a:rPr lang="en-US" dirty="0" smtClean="0"/>
              <a:t>, </a:t>
            </a:r>
            <a:r>
              <a:rPr lang="en-US" dirty="0" err="1" smtClean="0"/>
              <a:t>etkinlik,sorumluluk</a:t>
            </a:r>
            <a:r>
              <a:rPr lang="en-US" dirty="0" smtClean="0"/>
              <a:t> 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verilebilirlik</a:t>
            </a:r>
            <a:r>
              <a:rPr lang="en-US" dirty="0" smtClean="0"/>
              <a:t> </a:t>
            </a:r>
            <a:r>
              <a:rPr lang="en-US" dirty="0" err="1" smtClean="0"/>
              <a:t>kavramlarına</a:t>
            </a:r>
            <a:r>
              <a:rPr lang="en-US" dirty="0" smtClean="0"/>
              <a:t> </a:t>
            </a:r>
            <a:r>
              <a:rPr lang="en-US" dirty="0" err="1" smtClean="0"/>
              <a:t>odaklanır</a:t>
            </a:r>
            <a:endParaRPr lang="en-US" dirty="0" smtClean="0"/>
          </a:p>
          <a:p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yönetiminde</a:t>
            </a:r>
            <a:r>
              <a:rPr lang="en-US" dirty="0" smtClean="0"/>
              <a:t> STK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sektörü</a:t>
            </a:r>
            <a:r>
              <a:rPr lang="en-US" dirty="0" smtClean="0"/>
              <a:t> de </a:t>
            </a:r>
            <a:r>
              <a:rPr lang="en-US" dirty="0" err="1" smtClean="0"/>
              <a:t>içeren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anlayışa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2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Kamu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Benzerlikleri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endParaRPr lang="en-US" dirty="0" smtClean="0"/>
          </a:p>
          <a:p>
            <a:r>
              <a:rPr lang="en-US" dirty="0" smtClean="0"/>
              <a:t>Mali </a:t>
            </a:r>
            <a:r>
              <a:rPr lang="en-US" dirty="0" err="1" smtClean="0"/>
              <a:t>yönetim</a:t>
            </a:r>
            <a:endParaRPr lang="en-US" dirty="0" smtClean="0"/>
          </a:p>
          <a:p>
            <a:r>
              <a:rPr lang="en-US" dirty="0" err="1" smtClean="0"/>
              <a:t>Örgütün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işleyişini</a:t>
            </a:r>
            <a:r>
              <a:rPr lang="en-US" dirty="0" smtClean="0"/>
              <a:t> </a:t>
            </a:r>
            <a:r>
              <a:rPr lang="en-US" dirty="0" err="1" smtClean="0"/>
              <a:t>idare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 smtClean="0"/>
          </a:p>
          <a:p>
            <a:r>
              <a:rPr lang="en-US" dirty="0" err="1" smtClean="0"/>
              <a:t>Siyasa</a:t>
            </a:r>
            <a:r>
              <a:rPr lang="en-US" dirty="0" smtClean="0"/>
              <a:t>, program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geliştirme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868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Kamu </a:t>
            </a:r>
            <a:r>
              <a:rPr lang="en-US" dirty="0" err="1"/>
              <a:t>Yönetimi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Yönetimin</a:t>
            </a:r>
            <a:r>
              <a:rPr lang="en-US" dirty="0"/>
              <a:t> </a:t>
            </a:r>
            <a:r>
              <a:rPr lang="en-US" dirty="0" err="1" smtClean="0"/>
              <a:t>Farklılıkları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yararı</a:t>
            </a:r>
            <a:endParaRPr lang="en-US" dirty="0" smtClean="0"/>
          </a:p>
          <a:p>
            <a:r>
              <a:rPr lang="en-US" dirty="0" err="1" smtClean="0"/>
              <a:t>Yasallık</a:t>
            </a:r>
            <a:r>
              <a:rPr lang="en-US" dirty="0" smtClean="0"/>
              <a:t>, </a:t>
            </a:r>
            <a:r>
              <a:rPr lang="en-US" dirty="0" err="1" smtClean="0"/>
              <a:t>tarafsızlık</a:t>
            </a:r>
            <a:r>
              <a:rPr lang="en-US" dirty="0" smtClean="0"/>
              <a:t>, </a:t>
            </a:r>
            <a:r>
              <a:rPr lang="en-US" dirty="0" err="1" smtClean="0"/>
              <a:t>süreklilik</a:t>
            </a:r>
            <a:endParaRPr lang="en-US" dirty="0" smtClean="0"/>
          </a:p>
          <a:p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sorumluluğu</a:t>
            </a:r>
            <a:endParaRPr lang="en-US" dirty="0" smtClean="0"/>
          </a:p>
          <a:p>
            <a:r>
              <a:rPr lang="en-US" dirty="0" err="1" smtClean="0"/>
              <a:t>Yönetimin</a:t>
            </a:r>
            <a:r>
              <a:rPr lang="en-US" dirty="0" smtClean="0"/>
              <a:t> </a:t>
            </a:r>
            <a:r>
              <a:rPr lang="en-US" dirty="0" err="1" smtClean="0"/>
              <a:t>esnekliği</a:t>
            </a:r>
            <a:endParaRPr lang="en-US" dirty="0" smtClean="0"/>
          </a:p>
          <a:p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dışsallıklarla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endParaRPr lang="en-US" dirty="0" smtClean="0"/>
          </a:p>
          <a:p>
            <a:r>
              <a:rPr lang="en-US" dirty="0" err="1" smtClean="0"/>
              <a:t>Hakemlik</a:t>
            </a:r>
            <a:endParaRPr lang="en-US" dirty="0" smtClean="0"/>
          </a:p>
          <a:p>
            <a:r>
              <a:rPr lang="en-US" dirty="0" smtClean="0"/>
              <a:t>Kamu </a:t>
            </a:r>
            <a:r>
              <a:rPr lang="en-US" dirty="0" err="1" smtClean="0"/>
              <a:t>gücü</a:t>
            </a:r>
            <a:endParaRPr lang="en-US" dirty="0" smtClean="0"/>
          </a:p>
          <a:p>
            <a:r>
              <a:rPr lang="en-US" dirty="0" err="1" smtClean="0"/>
              <a:t>Yöneticilerin</a:t>
            </a:r>
            <a:r>
              <a:rPr lang="en-US" dirty="0" smtClean="0"/>
              <a:t> </a:t>
            </a:r>
            <a:r>
              <a:rPr lang="en-US" dirty="0" err="1" smtClean="0"/>
              <a:t>motivasyonu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57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Önceleri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strateji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  <a:r>
              <a:rPr lang="en-US" dirty="0" err="1" smtClean="0"/>
              <a:t>işletme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da </a:t>
            </a:r>
            <a:r>
              <a:rPr lang="en-US" dirty="0" err="1" smtClean="0"/>
              <a:t>benimsenmeye</a:t>
            </a:r>
            <a:r>
              <a:rPr lang="en-US" dirty="0" smtClean="0"/>
              <a:t> </a:t>
            </a:r>
            <a:r>
              <a:rPr lang="en-US" dirty="0" err="1" smtClean="0"/>
              <a:t>başlanmıştır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Strateji</a:t>
            </a:r>
            <a:r>
              <a:rPr lang="en-US" dirty="0" smtClean="0"/>
              <a:t>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istenilen</a:t>
            </a:r>
            <a:r>
              <a:rPr lang="en-US" dirty="0" smtClean="0"/>
              <a:t> </a:t>
            </a:r>
            <a:r>
              <a:rPr lang="en-US" dirty="0" err="1" smtClean="0"/>
              <a:t>amaca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uygulanabilecek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usulleri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takip</a:t>
            </a:r>
            <a:r>
              <a:rPr lang="en-US" dirty="0" smtClean="0"/>
              <a:t> </a:t>
            </a:r>
            <a:r>
              <a:rPr lang="en-US" dirty="0" err="1" smtClean="0"/>
              <a:t>edilecek</a:t>
            </a:r>
            <a:r>
              <a:rPr lang="en-US" dirty="0" smtClean="0"/>
              <a:t> </a:t>
            </a:r>
            <a:r>
              <a:rPr lang="en-US" dirty="0" err="1" smtClean="0"/>
              <a:t>yolların</a:t>
            </a:r>
            <a:r>
              <a:rPr lang="en-US" dirty="0" smtClean="0"/>
              <a:t> </a:t>
            </a:r>
            <a:r>
              <a:rPr lang="en-US" dirty="0" err="1" smtClean="0"/>
              <a:t>bütünü</a:t>
            </a:r>
            <a:endParaRPr lang="en-US" dirty="0" smtClean="0"/>
          </a:p>
          <a:p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: </a:t>
            </a:r>
            <a:r>
              <a:rPr lang="en-US" dirty="0" err="1" smtClean="0"/>
              <a:t>Kararların</a:t>
            </a:r>
            <a:r>
              <a:rPr lang="en-US" dirty="0" smtClean="0"/>
              <a:t> </a:t>
            </a:r>
            <a:r>
              <a:rPr lang="en-US" dirty="0" err="1" smtClean="0"/>
              <a:t>alınmasında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işlerin</a:t>
            </a:r>
            <a:r>
              <a:rPr lang="en-US" dirty="0" smtClean="0"/>
              <a:t> </a:t>
            </a:r>
            <a:r>
              <a:rPr lang="en-US" dirty="0" err="1" smtClean="0"/>
              <a:t>yönetilmesinde</a:t>
            </a:r>
            <a:r>
              <a:rPr lang="en-US" dirty="0" smtClean="0"/>
              <a:t> </a:t>
            </a:r>
            <a:r>
              <a:rPr lang="en-US" dirty="0" err="1" smtClean="0"/>
              <a:t>stratejik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yaklaşımı</a:t>
            </a:r>
            <a:endParaRPr lang="en-US" dirty="0" smtClean="0"/>
          </a:p>
          <a:p>
            <a:r>
              <a:rPr lang="en-US" dirty="0" err="1" smtClean="0"/>
              <a:t>Stratejik</a:t>
            </a:r>
            <a:r>
              <a:rPr lang="en-US" dirty="0" smtClean="0"/>
              <a:t> Plan: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örgütün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istediği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r>
              <a:rPr lang="en-US" dirty="0" smtClean="0"/>
              <a:t> , </a:t>
            </a:r>
            <a:r>
              <a:rPr lang="en-US" dirty="0" err="1" smtClean="0"/>
              <a:t>bunlarla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yöntemleri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belge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70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5949</TotalTime>
  <Words>422</Words>
  <Application>Microsoft Office PowerPoint</Application>
  <PresentationFormat>Geniş ekran</PresentationFormat>
  <Paragraphs>78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SHB229 SİYASET BİLİMİ VE KAMU YÖNETİMİ</vt:lpstr>
      <vt:lpstr>9. Hafta:</vt:lpstr>
      <vt:lpstr>Geleneksel Kamu Yönetimi</vt:lpstr>
      <vt:lpstr>Yeni Kamu Yönetimi</vt:lpstr>
      <vt:lpstr>Geleneksel ve Yeni Kamu Yönetiminin Karşılaştırılması </vt:lpstr>
      <vt:lpstr>Yönetişim (Governance) </vt:lpstr>
      <vt:lpstr>Kamu Yönetimi ve Özel Yönetimin Benzerlikleri</vt:lpstr>
      <vt:lpstr>Kamu Yönetimi ve Özel Yönetimin Farklılıkları</vt:lpstr>
      <vt:lpstr>Stratejik Yönetim </vt:lpstr>
      <vt:lpstr>Stratejik Yönetimin Özellikleri </vt:lpstr>
      <vt:lpstr>SWOT Analizi</vt:lpstr>
      <vt:lpstr>Devletin Niteliği ve Dönüşümü</vt:lpstr>
      <vt:lpstr>Devletin Fonksiyonları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SHB229 SİYASET BİLİMİ VE KAMU YÖNETİMİ</dc:title>
  <dc:creator>Burcu</dc:creator>
  <cp:lastModifiedBy>Burcu</cp:lastModifiedBy>
  <cp:revision>250</cp:revision>
  <dcterms:created xsi:type="dcterms:W3CDTF">2020-10-17T08:52:25Z</dcterms:created>
  <dcterms:modified xsi:type="dcterms:W3CDTF">2020-11-28T13:23:08Z</dcterms:modified>
</cp:coreProperties>
</file>