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5852C521-662B-42EA-86BF-09107A1C0F5E}" type="datetimeFigureOut">
              <a:rPr lang="tr-TR" smtClean="0"/>
              <a:t>14.09.2020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6446E184-5A28-4DED-A92A-0BB1270B9EBC}" type="slidenum">
              <a:rPr lang="tr-TR" smtClean="0"/>
              <a:t>‹#›</a:t>
            </a:fld>
            <a:endParaRPr lang="tr-TR"/>
          </a:p>
        </p:txBody>
      </p:sp>
    </p:spTree>
    <p:extLst>
      <p:ext uri="{BB962C8B-B14F-4D97-AF65-F5344CB8AC3E}">
        <p14:creationId xmlns:p14="http://schemas.microsoft.com/office/powerpoint/2010/main" val="29076176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852C521-662B-42EA-86BF-09107A1C0F5E}" type="datetimeFigureOut">
              <a:rPr lang="tr-TR" smtClean="0"/>
              <a:t>14.09.2020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446E184-5A28-4DED-A92A-0BB1270B9EBC}" type="slidenum">
              <a:rPr lang="tr-TR" smtClean="0"/>
              <a:t>‹#›</a:t>
            </a:fld>
            <a:endParaRPr lang="tr-TR"/>
          </a:p>
        </p:txBody>
      </p:sp>
    </p:spTree>
    <p:extLst>
      <p:ext uri="{BB962C8B-B14F-4D97-AF65-F5344CB8AC3E}">
        <p14:creationId xmlns:p14="http://schemas.microsoft.com/office/powerpoint/2010/main" val="1307637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852C521-662B-42EA-86BF-09107A1C0F5E}" type="datetimeFigureOut">
              <a:rPr lang="tr-TR" smtClean="0"/>
              <a:t>14.09.2020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446E184-5A28-4DED-A92A-0BB1270B9EBC}" type="slidenum">
              <a:rPr lang="tr-TR" smtClean="0"/>
              <a:t>‹#›</a:t>
            </a:fld>
            <a:endParaRPr lang="tr-TR"/>
          </a:p>
        </p:txBody>
      </p:sp>
    </p:spTree>
    <p:extLst>
      <p:ext uri="{BB962C8B-B14F-4D97-AF65-F5344CB8AC3E}">
        <p14:creationId xmlns:p14="http://schemas.microsoft.com/office/powerpoint/2010/main" val="1497894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852C521-662B-42EA-86BF-09107A1C0F5E}" type="datetimeFigureOut">
              <a:rPr lang="tr-TR" smtClean="0"/>
              <a:t>14.09.2020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446E184-5A28-4DED-A92A-0BB1270B9EBC}" type="slidenum">
              <a:rPr lang="tr-TR" smtClean="0"/>
              <a:t>‹#›</a:t>
            </a:fld>
            <a:endParaRPr lang="tr-TR"/>
          </a:p>
        </p:txBody>
      </p:sp>
    </p:spTree>
    <p:extLst>
      <p:ext uri="{BB962C8B-B14F-4D97-AF65-F5344CB8AC3E}">
        <p14:creationId xmlns:p14="http://schemas.microsoft.com/office/powerpoint/2010/main" val="33414158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tr-TR" smtClean="0"/>
              <a:t>Asıl başlık stili için tıklatın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a:xfrm>
            <a:off x="8593667" y="6272784"/>
            <a:ext cx="2644309" cy="365125"/>
          </a:xfrm>
        </p:spPr>
        <p:txBody>
          <a:bodyPr/>
          <a:lstStyle/>
          <a:p>
            <a:fld id="{5852C521-662B-42EA-86BF-09107A1C0F5E}" type="datetimeFigureOut">
              <a:rPr lang="tr-TR" smtClean="0"/>
              <a:t>14.09.2020</a:t>
            </a:fld>
            <a:endParaRPr lang="tr-TR"/>
          </a:p>
        </p:txBody>
      </p:sp>
      <p:sp>
        <p:nvSpPr>
          <p:cNvPr id="5" name="Footer Placeholder 4"/>
          <p:cNvSpPr>
            <a:spLocks noGrp="1"/>
          </p:cNvSpPr>
          <p:nvPr>
            <p:ph type="ftr" sz="quarter" idx="11"/>
          </p:nvPr>
        </p:nvSpPr>
        <p:spPr>
          <a:xfrm>
            <a:off x="2182708" y="6272784"/>
            <a:ext cx="6327648" cy="365125"/>
          </a:xfrm>
        </p:spPr>
        <p:txBody>
          <a:bodyPr/>
          <a:lstStyle/>
          <a:p>
            <a:endParaRPr lang="tr-TR"/>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6446E184-5A28-4DED-A92A-0BB1270B9EBC}" type="slidenum">
              <a:rPr lang="tr-TR" smtClean="0"/>
              <a:t>‹#›</a:t>
            </a:fld>
            <a:endParaRPr lang="tr-TR"/>
          </a:p>
        </p:txBody>
      </p:sp>
    </p:spTree>
    <p:extLst>
      <p:ext uri="{BB962C8B-B14F-4D97-AF65-F5344CB8AC3E}">
        <p14:creationId xmlns:p14="http://schemas.microsoft.com/office/powerpoint/2010/main" val="33433278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5852C521-662B-42EA-86BF-09107A1C0F5E}" type="datetimeFigureOut">
              <a:rPr lang="tr-TR" smtClean="0"/>
              <a:t>14.09.2020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446E184-5A28-4DED-A92A-0BB1270B9EBC}" type="slidenum">
              <a:rPr lang="tr-TR" smtClean="0"/>
              <a:t>‹#›</a:t>
            </a:fld>
            <a:endParaRPr lang="tr-TR"/>
          </a:p>
        </p:txBody>
      </p:sp>
    </p:spTree>
    <p:extLst>
      <p:ext uri="{BB962C8B-B14F-4D97-AF65-F5344CB8AC3E}">
        <p14:creationId xmlns:p14="http://schemas.microsoft.com/office/powerpoint/2010/main" val="2033211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5852C521-662B-42EA-86BF-09107A1C0F5E}" type="datetimeFigureOut">
              <a:rPr lang="tr-TR" smtClean="0"/>
              <a:t>14.09.2020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446E184-5A28-4DED-A92A-0BB1270B9EBC}" type="slidenum">
              <a:rPr lang="tr-TR" smtClean="0"/>
              <a:t>‹#›</a:t>
            </a:fld>
            <a:endParaRPr lang="tr-TR"/>
          </a:p>
        </p:txBody>
      </p:sp>
    </p:spTree>
    <p:extLst>
      <p:ext uri="{BB962C8B-B14F-4D97-AF65-F5344CB8AC3E}">
        <p14:creationId xmlns:p14="http://schemas.microsoft.com/office/powerpoint/2010/main" val="20874672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5852C521-662B-42EA-86BF-09107A1C0F5E}" type="datetimeFigureOut">
              <a:rPr lang="tr-TR" smtClean="0"/>
              <a:t>14.09.2020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446E184-5A28-4DED-A92A-0BB1270B9EBC}" type="slidenum">
              <a:rPr lang="tr-TR" smtClean="0"/>
              <a:t>‹#›</a:t>
            </a:fld>
            <a:endParaRPr lang="tr-TR"/>
          </a:p>
        </p:txBody>
      </p:sp>
    </p:spTree>
    <p:extLst>
      <p:ext uri="{BB962C8B-B14F-4D97-AF65-F5344CB8AC3E}">
        <p14:creationId xmlns:p14="http://schemas.microsoft.com/office/powerpoint/2010/main" val="5470798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52C521-662B-42EA-86BF-09107A1C0F5E}" type="datetimeFigureOut">
              <a:rPr lang="tr-TR" smtClean="0"/>
              <a:t>14.09.2020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6446E184-5A28-4DED-A92A-0BB1270B9EBC}" type="slidenum">
              <a:rPr lang="tr-TR" smtClean="0"/>
              <a:t>‹#›</a:t>
            </a:fld>
            <a:endParaRPr lang="tr-TR"/>
          </a:p>
        </p:txBody>
      </p:sp>
    </p:spTree>
    <p:extLst>
      <p:ext uri="{BB962C8B-B14F-4D97-AF65-F5344CB8AC3E}">
        <p14:creationId xmlns:p14="http://schemas.microsoft.com/office/powerpoint/2010/main" val="41483296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smtClean="0"/>
              <a:t>Asıl başlık stili için tıklatın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5852C521-662B-42EA-86BF-09107A1C0F5E}" type="datetimeFigureOut">
              <a:rPr lang="tr-TR" smtClean="0"/>
              <a:t>14.09.2020</a:t>
            </a:fld>
            <a:endParaRPr lang="tr-TR"/>
          </a:p>
        </p:txBody>
      </p:sp>
      <p:sp>
        <p:nvSpPr>
          <p:cNvPr id="6" name="Footer Placeholder 5"/>
          <p:cNvSpPr>
            <a:spLocks noGrp="1"/>
          </p:cNvSpPr>
          <p:nvPr>
            <p:ph type="ftr" sz="quarter" idx="11"/>
          </p:nvPr>
        </p:nvSpPr>
        <p:spPr/>
        <p:txBody>
          <a:bodyPr/>
          <a:lstStyle/>
          <a:p>
            <a:endParaRPr lang="tr-TR"/>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6446E184-5A28-4DED-A92A-0BB1270B9EBC}" type="slidenum">
              <a:rPr lang="tr-TR" smtClean="0"/>
              <a:t>‹#›</a:t>
            </a:fld>
            <a:endParaRPr lang="tr-TR"/>
          </a:p>
        </p:txBody>
      </p:sp>
    </p:spTree>
    <p:extLst>
      <p:ext uri="{BB962C8B-B14F-4D97-AF65-F5344CB8AC3E}">
        <p14:creationId xmlns:p14="http://schemas.microsoft.com/office/powerpoint/2010/main" val="23495415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5852C521-662B-42EA-86BF-09107A1C0F5E}" type="datetimeFigureOut">
              <a:rPr lang="tr-TR" smtClean="0"/>
              <a:t>14.09.2020</a:t>
            </a:fld>
            <a:endParaRPr lang="tr-TR"/>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6446E184-5A28-4DED-A92A-0BB1270B9EBC}" type="slidenum">
              <a:rPr lang="tr-TR" smtClean="0"/>
              <a:t>‹#›</a:t>
            </a:fld>
            <a:endParaRPr lang="tr-TR"/>
          </a:p>
        </p:txBody>
      </p:sp>
    </p:spTree>
    <p:extLst>
      <p:ext uri="{BB962C8B-B14F-4D97-AF65-F5344CB8AC3E}">
        <p14:creationId xmlns:p14="http://schemas.microsoft.com/office/powerpoint/2010/main" val="7511197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5852C521-662B-42EA-86BF-09107A1C0F5E}" type="datetimeFigureOut">
              <a:rPr lang="tr-TR" smtClean="0"/>
              <a:t>14.09.2020</a:t>
            </a:fld>
            <a:endParaRPr lang="tr-TR"/>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tr-TR"/>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6446E184-5A28-4DED-A92A-0BB1270B9EBC}" type="slidenum">
              <a:rPr lang="tr-TR" smtClean="0"/>
              <a:t>‹#›</a:t>
            </a:fld>
            <a:endParaRPr lang="tr-TR"/>
          </a:p>
        </p:txBody>
      </p:sp>
    </p:spTree>
    <p:extLst>
      <p:ext uri="{BB962C8B-B14F-4D97-AF65-F5344CB8AC3E}">
        <p14:creationId xmlns:p14="http://schemas.microsoft.com/office/powerpoint/2010/main" val="120620217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KANT </a:t>
            </a:r>
            <a:endParaRPr lang="tr-TR" dirty="0"/>
          </a:p>
        </p:txBody>
      </p:sp>
    </p:spTree>
    <p:extLst>
      <p:ext uri="{BB962C8B-B14F-4D97-AF65-F5344CB8AC3E}">
        <p14:creationId xmlns:p14="http://schemas.microsoft.com/office/powerpoint/2010/main" val="21361102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dirty="0" err="1" smtClean="0"/>
              <a:t>Immanuel</a:t>
            </a:r>
            <a:r>
              <a:rPr lang="tr-TR" dirty="0" smtClean="0"/>
              <a:t> Kant (1724-1804) Aydınlanmanın hiç kuşku yok ki ona Almanya’dan katkıda bulunan en önemli ve bir o kadar da ilginç filozofudur. Katkıda bulunmak bir yana, onun Aydınlanmanın </a:t>
            </a:r>
            <a:r>
              <a:rPr lang="tr-TR" dirty="0" err="1" smtClean="0"/>
              <a:t>paradigmatik</a:t>
            </a:r>
            <a:r>
              <a:rPr lang="tr-TR" dirty="0" smtClean="0"/>
              <a:t> ya da örnek filozofu olduğu düşünülür. Bunun da nedeni, Kant’ın her şeyden önce Ortaçağ’ın dünya görüşünün son izlerini modern felsefeden silmiş, mutlak bir hümanizmi tüm unsurlarıyla hayata geçirmiş olmasıdır. Kant, kendisinden önceki iki felsefe okulunun, rasyonalist okulla deneyci okulun kimi değerli vukuflarını bir araya getirerek, gerek bilim ve gerekse ahlakın temel ilkelerinin öznel kökenlerini ortaya koyan önemli bir model oluşturmuştur. </a:t>
            </a:r>
            <a:r>
              <a:rPr lang="tr-TR" dirty="0" smtClean="0"/>
              <a:t>(Ahmet Cevizci, Felsefe Tarihi, Say Yayınları, 2009, s..)</a:t>
            </a:r>
          </a:p>
        </p:txBody>
      </p:sp>
    </p:spTree>
    <p:extLst>
      <p:ext uri="{BB962C8B-B14F-4D97-AF65-F5344CB8AC3E}">
        <p14:creationId xmlns:p14="http://schemas.microsoft.com/office/powerpoint/2010/main" val="13196268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dirty="0" smtClean="0"/>
              <a:t>Kant’ı bir Aydınlanma filozofu kılan üç temel husus daha vardır. Kant, her şeyden önce bilimci bir filozoftur. Zira insan zihninin matematikle uğraştığı zamanki işleyiş tarzı karşısında adeta büyülenen, </a:t>
            </a:r>
            <a:r>
              <a:rPr lang="tr-TR" dirty="0" err="1" smtClean="0"/>
              <a:t>doğabilimlerinin</a:t>
            </a:r>
            <a:r>
              <a:rPr lang="tr-TR" dirty="0" smtClean="0"/>
              <a:t> 17. ve 18. yüzyıllarda kaydettiği göz kamaştırıcı gelişmelerden çok etkilenen Kant, bilimi felsefi olarak temellendirme ihtiyacı içinde olmuştur. Ve o, bu temellendirmeyi de kendisinden önceki filozofların tek yanlı spekülasyonlarını değil, iş başındaki </a:t>
            </a:r>
            <a:r>
              <a:rPr lang="tr-TR" dirty="0" err="1" smtClean="0"/>
              <a:t>bilimadamının</a:t>
            </a:r>
            <a:r>
              <a:rPr lang="tr-TR" dirty="0" smtClean="0"/>
              <a:t> etkinliğini, başarı üstüne başarı kaydeden deneysel yöntemi temele alarak yapmayı başarmıştır. Kant ikinci olarak eleştirel felsefesiyle insan aklının sınırlarını ortaya koyar veya onun neyi bilip neyi bilemeyeceğini gözler önüne sererken, metafiziğe karşı bir tavır aldığı, modern zamanlarda </a:t>
            </a:r>
            <a:r>
              <a:rPr lang="tr-TR" dirty="0" err="1" smtClean="0"/>
              <a:t>Hume’dan</a:t>
            </a:r>
            <a:r>
              <a:rPr lang="tr-TR" dirty="0" smtClean="0"/>
              <a:t> sonra en kapsamlı metafizik eleştirisini hayata geçirdiği ve dolayısıyla felsefesine daha önceki metafiziksel karışıklıkların dini olan kaynaklarını yok etme görevi verdiği için bir kez daha tam bir Aydınlanma filozofu tavrı sergiler.</a:t>
            </a:r>
            <a:r>
              <a:rPr lang="tr-TR" dirty="0" smtClean="0"/>
              <a:t> (Ahmet Cevizci, Felsefe Tarihi, Say Yayınları, 2009, s.413.)</a:t>
            </a:r>
          </a:p>
          <a:p>
            <a:endParaRPr lang="tr-TR" dirty="0"/>
          </a:p>
        </p:txBody>
      </p:sp>
    </p:spTree>
    <p:extLst>
      <p:ext uri="{BB962C8B-B14F-4D97-AF65-F5344CB8AC3E}">
        <p14:creationId xmlns:p14="http://schemas.microsoft.com/office/powerpoint/2010/main" val="12954017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dirty="0" smtClean="0"/>
              <a:t>Kant nihayet, özgül olarak etikteki tavrı itibariyle, gerçek anlamda Aydınlanmacı bir filozoftur. Zira o bilginin perspektifini, aklın içsel eleştirisini etik anlayışında da varsayar ve aklın mutlak otoritesini kabul eder. Çok daha önemlisi ahlaki eylem üzerinde akıl ve iyi irade dışında hiçbir otoritenin etkisi olamayacağını öne süren ve dolayısıyla geleneğin, sosyal ve kültürel faktörlerin etkisini yok sayan Kant, kendi kendini mutlak ve koşulsuz olarak belirleyen, kendisi ve tüm diğer insanlar için yasa koyan özgür ve bağımsız bir modern özne ya da ahlaki faili öne sürerken tarihte, gelenek veya dini otorite tarafından sınırlanmamış ya da koşullanmamış bir yeni başlangıç yaptığının, beyaz bir sayfa açtığının fazlasıyla bilincindedir. </a:t>
            </a:r>
            <a:r>
              <a:rPr lang="tr-TR" dirty="0" smtClean="0"/>
              <a:t>(Ahmet Cevizci, Felsefe Tarihi, Say Yayınları, 2009, ss.413-414)</a:t>
            </a:r>
          </a:p>
          <a:p>
            <a:endParaRPr lang="tr-TR" dirty="0"/>
          </a:p>
        </p:txBody>
      </p:sp>
    </p:spTree>
    <p:extLst>
      <p:ext uri="{BB962C8B-B14F-4D97-AF65-F5344CB8AC3E}">
        <p14:creationId xmlns:p14="http://schemas.microsoft.com/office/powerpoint/2010/main" val="32335334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40080" y="587829"/>
            <a:ext cx="10713720" cy="5589134"/>
          </a:xfrm>
        </p:spPr>
        <p:txBody>
          <a:bodyPr>
            <a:normAutofit/>
          </a:bodyPr>
          <a:lstStyle/>
          <a:p>
            <a:pPr marL="0" indent="0">
              <a:buNone/>
            </a:pPr>
            <a:r>
              <a:rPr lang="tr-TR" dirty="0" smtClean="0"/>
              <a:t>Epistemolojisi </a:t>
            </a:r>
          </a:p>
          <a:p>
            <a:pPr marL="0" indent="0">
              <a:buNone/>
            </a:pPr>
            <a:r>
              <a:rPr lang="tr-TR" dirty="0" smtClean="0"/>
              <a:t>Kant, felsefesinin programını ya da görevlerini, önemli ölçüde modern bilimin başarılarından ve bu arada, kendisinden önceki felsefelerden, esas itibariyle de 17. yüzyıl kıta rasyonalizmiyle İngiliz </a:t>
            </a:r>
            <a:r>
              <a:rPr lang="tr-TR" dirty="0" err="1" smtClean="0"/>
              <a:t>ampirisizminden</a:t>
            </a:r>
            <a:r>
              <a:rPr lang="tr-TR" dirty="0" smtClean="0"/>
              <a:t> türetmiştir. Gerçekten de Kant çağına, özellikle de bilimin yaşadığı çağda kaydettiği gelişmelere bakınca, olup bitenler karşısında dehşete kapılmıştır. Çünkü bilimin hızlı gelişmesiyle, boş ve kısır tartışmalar içine sıkışmış felsefenin durumu arasında, ona göre tam bir karşıtlık vardır. Bilim, başta </a:t>
            </a:r>
            <a:r>
              <a:rPr lang="tr-TR" dirty="0" err="1" smtClean="0"/>
              <a:t>doğabilimleri</a:t>
            </a:r>
            <a:r>
              <a:rPr lang="tr-TR" dirty="0" smtClean="0"/>
              <a:t> olmak üzere, her alanda olağanüstü büyük gelişmeler kaydederken, felsefe olduğu yerden ileri gidememektedir. </a:t>
            </a:r>
            <a:r>
              <a:rPr lang="tr-TR" dirty="0" err="1" smtClean="0"/>
              <a:t>bilimadamının</a:t>
            </a:r>
            <a:r>
              <a:rPr lang="tr-TR" dirty="0" smtClean="0"/>
              <a:t> nesnel bir yöntem kullanarak, genel geçer sonuçlara ulaştığı yerde, felsefe, bilimi anlamak ve bilimi temellendirmek bir yana, ulaştığı birbirine çelişik sonuçlarla, metafizik tartışmalar içinde boğulmaktadır. Başka bir deyişle, </a:t>
            </a:r>
            <a:r>
              <a:rPr lang="tr-TR" dirty="0" err="1" smtClean="0"/>
              <a:t>doğabilimlerinin</a:t>
            </a:r>
            <a:r>
              <a:rPr lang="tr-TR" dirty="0" smtClean="0"/>
              <a:t> sürekli olarak ve aşama </a:t>
            </a:r>
            <a:r>
              <a:rPr lang="tr-TR" dirty="0" err="1" smtClean="0"/>
              <a:t>aşama</a:t>
            </a:r>
            <a:r>
              <a:rPr lang="tr-TR" dirty="0" smtClean="0"/>
              <a:t>, zaferden zafere doğru ilerledikleri görülürken, felsefe Kant’a karmakarışık bir savaş alanı manzarası arz etmiştir. Çünkü bu sıralarda filozoflar arasında hemen hiçbir konuda bir fikir birliği olmadığı gibi, başka bir öğreti tarafından çürütülmeden önce, en azından birkaç yıldan daha fazla bir süre boyunca kabul edilmiş bir öğretiye rastlanmıyordu. </a:t>
            </a:r>
            <a:r>
              <a:rPr lang="tr-TR" dirty="0" smtClean="0"/>
              <a:t>(Ahmet Cevizci, Felsefe Tarihi, Say Yayınları, 2009, s.414)</a:t>
            </a:r>
            <a:endParaRPr lang="tr-TR" dirty="0"/>
          </a:p>
        </p:txBody>
      </p:sp>
    </p:spTree>
    <p:extLst>
      <p:ext uri="{BB962C8B-B14F-4D97-AF65-F5344CB8AC3E}">
        <p14:creationId xmlns:p14="http://schemas.microsoft.com/office/powerpoint/2010/main" val="14755589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87829" y="888274"/>
            <a:ext cx="10765971" cy="5288689"/>
          </a:xfrm>
        </p:spPr>
        <p:txBody>
          <a:bodyPr>
            <a:normAutofit/>
          </a:bodyPr>
          <a:lstStyle/>
          <a:p>
            <a:pPr marL="0" indent="0">
              <a:buNone/>
            </a:pPr>
            <a:r>
              <a:rPr lang="tr-TR" dirty="0" smtClean="0"/>
              <a:t>A </a:t>
            </a:r>
            <a:r>
              <a:rPr lang="tr-TR" dirty="0" err="1" smtClean="0"/>
              <a:t>priori</a:t>
            </a:r>
            <a:r>
              <a:rPr lang="tr-TR" dirty="0" smtClean="0"/>
              <a:t> Bilgi Problemi</a:t>
            </a:r>
          </a:p>
          <a:p>
            <a:pPr marL="0" indent="0">
              <a:buNone/>
            </a:pPr>
            <a:r>
              <a:rPr lang="tr-TR" dirty="0" smtClean="0"/>
              <a:t> Kant, felsefenin temel problemlerine bu zemin üzerinde bir çözüm bulabilmek hatta bilimi, bilimsel bilgi ve doğaya soru sorabilen bir bilimsel yöntem anlayışından hareketle temellendirirken, deneyimi aşma ve bu suretle duyusal olmayan, salt </a:t>
            </a:r>
            <a:r>
              <a:rPr lang="tr-TR" dirty="0" err="1" smtClean="0"/>
              <a:t>akledilir</a:t>
            </a:r>
            <a:r>
              <a:rPr lang="tr-TR" dirty="0" smtClean="0"/>
              <a:t> gerçekliklerin sadece a </a:t>
            </a:r>
            <a:r>
              <a:rPr lang="tr-TR" dirty="0" err="1" smtClean="0"/>
              <a:t>priori</a:t>
            </a:r>
            <a:r>
              <a:rPr lang="tr-TR" dirty="0" smtClean="0"/>
              <a:t> kavram ve kategorilere dayanan bilgisine ulaşma iddiasıyla ortaya çıkan klasik metafiziğin imkânsızlığını göstermek anlamında bir taşla iki kuş vurabilmek için felsefe anlayışında radikal bir değişikliğe gider. Ve “eleştirel felsefe” adı altında yeni bir felsefe anlayışı geliştirir. Ona göre, aklın klasik metafizikte olduğu gibi, birtakım gerçeklikler hakkında bilgi iddiasıyla ortaya çıkmasından önce, neyi bilip neyi bilemeyeceğine dair bir araştırmaya ihtiyaç vardır. Başka bir deyişle, Kant klasik metafiziği “eleştirel felsefe” diye tanımlanan ve “aklı, deneyimden bağımsız olarak ulaşmaya çalışabileceği bilgiler açısından sorgulayan eleştirel bir sorgulamadan” meydana gelen bir mahkemeye çıkarır. </a:t>
            </a:r>
            <a:r>
              <a:rPr lang="tr-TR" dirty="0" smtClean="0"/>
              <a:t>(Ahmet Cevizci, Felsefe Tarihi, Say Yayınları, 2009, s.415.)</a:t>
            </a:r>
          </a:p>
          <a:p>
            <a:pPr marL="0" indent="0">
              <a:buNone/>
            </a:pPr>
            <a:endParaRPr lang="tr-TR" dirty="0"/>
          </a:p>
        </p:txBody>
      </p:sp>
    </p:spTree>
    <p:extLst>
      <p:ext uri="{BB962C8B-B14F-4D97-AF65-F5344CB8AC3E}">
        <p14:creationId xmlns:p14="http://schemas.microsoft.com/office/powerpoint/2010/main" val="32092782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653143"/>
            <a:ext cx="10515600" cy="5523820"/>
          </a:xfrm>
        </p:spPr>
        <p:txBody>
          <a:bodyPr>
            <a:normAutofit/>
          </a:bodyPr>
          <a:lstStyle/>
          <a:p>
            <a:r>
              <a:rPr lang="tr-TR" dirty="0" smtClean="0"/>
              <a:t>Kant’ın söz konusu anlamda a </a:t>
            </a:r>
            <a:r>
              <a:rPr lang="tr-TR" dirty="0" err="1" smtClean="0"/>
              <a:t>priori</a:t>
            </a:r>
            <a:r>
              <a:rPr lang="tr-TR" dirty="0" smtClean="0"/>
              <a:t> bilginin varoluşunun mümkün olduğunu düşünmesinin en önemli nedeni, onun bu türden bilginin gerçekten var olduğundan emin olması ve böylelikle de bilgiye zorunluluk ve </a:t>
            </a:r>
            <a:r>
              <a:rPr lang="tr-TR" dirty="0" err="1" smtClean="0"/>
              <a:t>tümellik</a:t>
            </a:r>
            <a:r>
              <a:rPr lang="tr-TR" dirty="0" smtClean="0"/>
              <a:t> özelliğini kazandırmak istemesidir. Gerçekten de “zorunluluk ve sıkı </a:t>
            </a:r>
            <a:r>
              <a:rPr lang="tr-TR" dirty="0" err="1" smtClean="0"/>
              <a:t>tümelliğin</a:t>
            </a:r>
            <a:r>
              <a:rPr lang="tr-TR" dirty="0" smtClean="0"/>
              <a:t> a </a:t>
            </a:r>
            <a:r>
              <a:rPr lang="tr-TR" dirty="0" err="1" smtClean="0"/>
              <a:t>priori</a:t>
            </a:r>
            <a:r>
              <a:rPr lang="tr-TR" dirty="0" smtClean="0"/>
              <a:t> bilginin kesin göstergeleri olup birbirinden ayrılamayacağını” öne süren Kant, bunların deneyimden türetilemeyeceği konusunda, kendisine olan borcunu açık açık teslim ettiği </a:t>
            </a:r>
            <a:r>
              <a:rPr lang="tr-TR" dirty="0" err="1" smtClean="0"/>
              <a:t>Hume’la</a:t>
            </a:r>
            <a:r>
              <a:rPr lang="tr-TR" dirty="0" smtClean="0"/>
              <a:t> uyuşur. O, </a:t>
            </a:r>
            <a:r>
              <a:rPr lang="tr-TR" dirty="0" err="1" smtClean="0"/>
              <a:t>Hume’un</a:t>
            </a:r>
            <a:r>
              <a:rPr lang="tr-TR" dirty="0" smtClean="0"/>
              <a:t> nedensellik ilkesiyle ilgili, zorunluluğun salt ampirik bir zemin üzerinde temellendirilemeyeceğini gözler önüne seren tartışmasından hiç kuşku yok ki etkilenir ama onun zorunluluk düşüncesini alışkanlıkla, salt psikolojik bir temel üzerinde açıklamasını reddeder. Buna göre, her olayın bir nedeni olduğunu söylüyorsam eğer, bu yargım a </a:t>
            </a:r>
            <a:r>
              <a:rPr lang="tr-TR" dirty="0" err="1" smtClean="0"/>
              <a:t>priori</a:t>
            </a:r>
            <a:r>
              <a:rPr lang="tr-TR" dirty="0" smtClean="0"/>
              <a:t> bir bilgiyi ifade eder; söz konusu yargı, idelerin çağrışımının ya da benzer olaylarla ilgili deneyimlerin mekanik olarak yarattığı bir beklenti ya da alışkanlık değildir. Zorunluluğun, </a:t>
            </a:r>
            <a:r>
              <a:rPr lang="tr-TR" dirty="0" err="1" smtClean="0"/>
              <a:t>Hume’un</a:t>
            </a:r>
            <a:r>
              <a:rPr lang="tr-TR" dirty="0" smtClean="0"/>
              <a:t> söylediği gibi, “öznel bir şey olmadığını” söyleyen Kant’a göre, bir olay ya da değişmenin bir nedene bağlılığı a </a:t>
            </a:r>
            <a:r>
              <a:rPr lang="tr-TR" dirty="0" err="1" smtClean="0"/>
              <a:t>priori</a:t>
            </a:r>
            <a:r>
              <a:rPr lang="tr-TR" dirty="0" smtClean="0"/>
              <a:t> olarak bilinir. Şu halde, söz konusu tek bir örnek dahi a </a:t>
            </a:r>
            <a:r>
              <a:rPr lang="tr-TR" dirty="0" err="1" smtClean="0"/>
              <a:t>priori</a:t>
            </a:r>
            <a:r>
              <a:rPr lang="tr-TR" dirty="0" smtClean="0"/>
              <a:t> bilginin varlığını doğrulamaya yeter. A </a:t>
            </a:r>
            <a:r>
              <a:rPr lang="tr-TR" dirty="0" err="1" smtClean="0"/>
              <a:t>priori</a:t>
            </a:r>
            <a:r>
              <a:rPr lang="tr-TR" dirty="0" smtClean="0"/>
              <a:t> bilginin varlığından emin olan Kant, bu yüzden a </a:t>
            </a:r>
            <a:r>
              <a:rPr lang="tr-TR" dirty="0" err="1" smtClean="0"/>
              <a:t>priori</a:t>
            </a:r>
            <a:r>
              <a:rPr lang="tr-TR" dirty="0" smtClean="0"/>
              <a:t> bilginin mümkün olup olmadığı sorusunu değil de a </a:t>
            </a:r>
            <a:r>
              <a:rPr lang="tr-TR" dirty="0" err="1" smtClean="0"/>
              <a:t>priori</a:t>
            </a:r>
            <a:r>
              <a:rPr lang="tr-TR" dirty="0" smtClean="0"/>
              <a:t> bilginin nasıl mümkün olduğu sorusunu sorar. </a:t>
            </a:r>
            <a:r>
              <a:rPr lang="tr-TR" dirty="0" smtClean="0"/>
              <a:t>. (Ahmet Cevizci, Felsefe Tarihi, Say Yayınları, 2009, s.415.)</a:t>
            </a:r>
          </a:p>
          <a:p>
            <a:endParaRPr lang="tr-TR" dirty="0"/>
          </a:p>
        </p:txBody>
      </p:sp>
    </p:spTree>
    <p:extLst>
      <p:ext uri="{BB962C8B-B14F-4D97-AF65-F5344CB8AC3E}">
        <p14:creationId xmlns:p14="http://schemas.microsoft.com/office/powerpoint/2010/main" val="24022807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979714"/>
            <a:ext cx="10515600" cy="5197249"/>
          </a:xfrm>
        </p:spPr>
        <p:txBody>
          <a:bodyPr>
            <a:normAutofit/>
          </a:bodyPr>
          <a:lstStyle/>
          <a:p>
            <a:r>
              <a:rPr lang="tr-TR" dirty="0" smtClean="0"/>
              <a:t>A </a:t>
            </a:r>
            <a:r>
              <a:rPr lang="tr-TR" dirty="0" err="1" smtClean="0"/>
              <a:t>Priori</a:t>
            </a:r>
            <a:r>
              <a:rPr lang="tr-TR" dirty="0" smtClean="0"/>
              <a:t> Bilgi Bağlamında Analitik-Sentetik Ayrımı Kant, bu soruya felsefi stratejisi ve amaçlarına uygun düşecek şekilde, tatmin edici bir yanıt verebilmek için biraz daha ileri giderek bilgiyi ifade eden unsurlar olduğunu düşündüğümüz yargılarla ilgili bir sınıflama ortaya koyar. Ona göre bir yargı, konu ve yüklem gibi iki unsuru bir araya getirerek, onları birbirleriyle ilişkilendiren bir düşünce hareketi olmak durumundadır. Bu açıdan bakıldığında, “Bu gül beyazdır” veya “Bir üçgenin iç açılarının toplamı 180 derecedir” dediğimiz zaman zihin, ortaya koyduğumuz bu yargıda iki unsuru, aralarında bir bağıntı tespit etmesi nedeniyle, birleştirir veya birbirine bağlar. Yargının temelini oluşturan şey, işte bu bağıntıdır</a:t>
            </a:r>
            <a:r>
              <a:rPr lang="tr-TR" dirty="0" smtClean="0"/>
              <a:t> (Ahmet Cevizci, Felsefe Tarihi, Say Yayınları, 2009, s.416).</a:t>
            </a:r>
          </a:p>
          <a:p>
            <a:endParaRPr lang="tr-TR" dirty="0"/>
          </a:p>
        </p:txBody>
      </p:sp>
    </p:spTree>
    <p:extLst>
      <p:ext uri="{BB962C8B-B14F-4D97-AF65-F5344CB8AC3E}">
        <p14:creationId xmlns:p14="http://schemas.microsoft.com/office/powerpoint/2010/main" val="397965760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Yazı Tipi">
  <a:themeElements>
    <a:clrScheme name="Wood Type Yazı Tip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Yazı Tipi">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Yazı Tipi">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Tahta Yazı</Template>
  <TotalTime>1</TotalTime>
  <Words>1138</Words>
  <Application>Microsoft Office PowerPoint</Application>
  <PresentationFormat>Geniş ekran</PresentationFormat>
  <Paragraphs>10</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Rockwell</vt:lpstr>
      <vt:lpstr>Rockwell Condensed</vt:lpstr>
      <vt:lpstr>Wingdings</vt:lpstr>
      <vt:lpstr>Wood Type Yazı Tipi</vt:lpstr>
      <vt:lpstr>KANT </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KANT</dc:title>
  <dc:creator>ZEHRA</dc:creator>
  <cp:lastModifiedBy>ZEHRA</cp:lastModifiedBy>
  <cp:revision>3</cp:revision>
  <dcterms:created xsi:type="dcterms:W3CDTF">2020-09-14T12:08:15Z</dcterms:created>
  <dcterms:modified xsi:type="dcterms:W3CDTF">2020-09-14T12:09:58Z</dcterms:modified>
</cp:coreProperties>
</file>