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01" r:id="rId3"/>
    <p:sldId id="430" r:id="rId4"/>
    <p:sldId id="431" r:id="rId5"/>
    <p:sldId id="404" r:id="rId6"/>
    <p:sldId id="405" r:id="rId7"/>
    <p:sldId id="335" r:id="rId8"/>
    <p:sldId id="432" r:id="rId9"/>
    <p:sldId id="43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EED1-3DEF-4B38-A441-8E451D93A0F9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2587-39CD-45FB-B103-777B1E6918C5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4D0-1C77-4BA3-A49B-703F3F71F144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F61DA-F35F-46E5-9EE1-F3AA5B1E3A1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98EC3-6FF8-4172-832C-41553C64645F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69BAA-E369-4D19-B427-8C3D2BAD050C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47ACD-2A9B-4ECF-B3BF-12AF6585761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0F4D-50C4-46F6-8FF9-53C84B0E16BD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33E-7358-4B69-8D6B-606116B7C06F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BCFD-E486-43FD-ADFA-61C0E536C50D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E9A09-B952-4561-B288-A9DA58D3A3F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3475-AD4B-459A-9CDE-8C0FDD1325E9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4E3B2-7C9A-43F8-828E-872B24F7E3A7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41011-4BFE-4A17-8DFF-7B19B41055C6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6FF2-1803-48EA-AB38-FC174B433CE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CD41-4962-477B-BF61-582704352B70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D5B1A-7FD5-41C1-BCA5-6AE4260973CF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4E7C-F6BE-434E-A81B-8849F2357F81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787FA-DACB-462E-ABF3-2F97C595C1E6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524-82C9-466F-AA80-D55C878A5A30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A71F8-DFF2-421C-8F62-50C1256623B3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6BB4-A5A3-46DA-8FBB-2277793D5D09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7E22E-E009-456C-A375-3D8423EC9147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0EAB6C-6F9B-4BB1-98B1-F1D55C7EF47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Altıncı Hafta: </a:t>
            </a:r>
          </a:p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Ilke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1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: 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Bağlaşıklığı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anlama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136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7030A0"/>
                </a:solidFill>
              </a:rPr>
              <a:t>Çevre Eğitiminin </a:t>
            </a:r>
            <a:r>
              <a:rPr lang="tr-TR" dirty="0">
                <a:solidFill>
                  <a:srgbClr val="7030A0"/>
                </a:solidFill>
              </a:rPr>
              <a:t>İ</a:t>
            </a:r>
            <a:r>
              <a:rPr lang="tr-TR" dirty="0" smtClean="0">
                <a:solidFill>
                  <a:srgbClr val="7030A0"/>
                </a:solidFill>
              </a:rPr>
              <a:t>lkeleri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r>
              <a:rPr lang="tr-TR" dirty="0"/>
              <a:t>Bağlaşıklığı anlamak,</a:t>
            </a:r>
          </a:p>
          <a:p>
            <a:pPr algn="ctr"/>
            <a:r>
              <a:rPr lang="tr-TR" b="1" dirty="0" smtClean="0"/>
              <a:t>Ekosistemi anlamak</a:t>
            </a:r>
            <a:r>
              <a:rPr lang="tr-TR" b="1" dirty="0"/>
              <a:t>,</a:t>
            </a:r>
          </a:p>
          <a:p>
            <a:pPr algn="ctr"/>
            <a:r>
              <a:rPr lang="tr-TR" dirty="0" smtClean="0"/>
              <a:t>Yerel çevre sorunlarından </a:t>
            </a:r>
            <a:r>
              <a:rPr lang="tr-TR" dirty="0"/>
              <a:t>başlamak,</a:t>
            </a:r>
          </a:p>
          <a:p>
            <a:pPr algn="ctr"/>
            <a:r>
              <a:rPr lang="tr-TR" b="1" dirty="0"/>
              <a:t>Çevre içinde, çevre hakkında, çevre için öğrenmek,</a:t>
            </a:r>
          </a:p>
          <a:p>
            <a:pPr algn="ctr"/>
            <a:r>
              <a:rPr lang="tr-TR" dirty="0"/>
              <a:t>Farklı görüşlere değer vermek,</a:t>
            </a:r>
          </a:p>
          <a:p>
            <a:pPr algn="ctr"/>
            <a:r>
              <a:rPr lang="tr-TR" b="1" dirty="0" smtClean="0"/>
              <a:t>Dünyayı kirletmeden iyi yaşamanın nasıl mümkün olacağını öğrenmek</a:t>
            </a:r>
            <a:r>
              <a:rPr lang="tr-TR" dirty="0" smtClean="0"/>
              <a:t>,</a:t>
            </a:r>
          </a:p>
          <a:p>
            <a:pPr algn="ctr"/>
            <a:r>
              <a:rPr lang="tr-TR" dirty="0" smtClean="0"/>
              <a:t>Öğrenmeye etkin biçimde katılmak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867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00B050"/>
                </a:solidFill>
              </a:rPr>
              <a:t>Bağlaşıklık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3520966"/>
            <a:ext cx="10363200" cy="2498833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Yerküre üzerindeki bütün yaşamlar birbirine bağlıdır,</a:t>
            </a:r>
          </a:p>
          <a:p>
            <a:pPr algn="ctr"/>
            <a:r>
              <a:rPr lang="tr-TR" dirty="0" smtClean="0"/>
              <a:t>İnsanların çevreye ilişkin her kararının yerkürenin tamamında yansımaları olmaktadır.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217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618185"/>
            <a:ext cx="10363200" cy="1183111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İnsan dahil bütün canlıların varlığı ve refahı çevrenin </a:t>
            </a:r>
            <a:r>
              <a:rPr lang="tr-TR" dirty="0"/>
              <a:t>niteliği ile sınırlıdır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906073"/>
            <a:ext cx="9534659" cy="4008951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260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618186"/>
            <a:ext cx="10363200" cy="95303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Canlılar doğaya bir göbek bağı ile bağlıdırlar.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</p:txBody>
      </p:sp>
      <p:pic>
        <p:nvPicPr>
          <p:cNvPr id="5122" name="Picture 2" descr="navel cord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470" y="1609629"/>
            <a:ext cx="7521262" cy="479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325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/>
              <a:t>Çevre ve Yaşam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4400" dirty="0"/>
              <a:t>Çevre ile yaşam arasında, çevre ile insan sağlığı arasında doğrusal bir neden sonuç ilişkisi bulunmaktadır.</a:t>
            </a:r>
          </a:p>
          <a:p>
            <a:r>
              <a:rPr lang="tr-TR" sz="4400" dirty="0"/>
              <a:t>Örneğin: Sümerler, Orta Asya Türk Göçleri, Mayalar</a:t>
            </a:r>
          </a:p>
          <a:p>
            <a:r>
              <a:rPr lang="tr-TR" sz="4400" dirty="0"/>
              <a:t>Örneğin: </a:t>
            </a:r>
            <a:r>
              <a:rPr lang="tr-TR" sz="4400" dirty="0" err="1"/>
              <a:t>Jinzu</a:t>
            </a:r>
            <a:r>
              <a:rPr lang="tr-TR" sz="4400" dirty="0"/>
              <a:t> Nehri, </a:t>
            </a:r>
            <a:r>
              <a:rPr lang="tr-TR" sz="4400" dirty="0" err="1"/>
              <a:t>Bopal</a:t>
            </a:r>
            <a:r>
              <a:rPr lang="tr-TR" sz="4400" dirty="0"/>
              <a:t>, Çernobil, Londra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64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6600" dirty="0" smtClean="0"/>
              <a:t>İnsan çevrenin düşmanı mıdır?</a:t>
            </a:r>
            <a:endParaRPr lang="tr-TR" sz="6600" dirty="0"/>
          </a:p>
        </p:txBody>
      </p:sp>
      <p:pic>
        <p:nvPicPr>
          <p:cNvPr id="4" name="Picture 2" descr="https://s-media-cache-ak0.pinimg.com/236x/5e/53/d7/5e53d7c38b23654f031fa0f4ecf2a9c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793" y="1849821"/>
            <a:ext cx="5570483" cy="420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18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Bağlaşıklığın sonuçlarını kavrama</a:t>
            </a:r>
            <a:endParaRPr lang="tr-TR" sz="4800" dirty="0"/>
          </a:p>
        </p:txBody>
      </p:sp>
      <p:pic>
        <p:nvPicPr>
          <p:cNvPr id="5" name="Picture 2" descr="https://s-media-cache-ak0.pinimg.com/736x/5f/94/81/5f9481ffe0038faf07877cb50c966c8d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276" y="1576552"/>
            <a:ext cx="8177047" cy="482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64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164</Words>
  <Application>Microsoft Office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Çevre Eğitiminin İlkeleri</vt:lpstr>
      <vt:lpstr>Bağlaşıklık</vt:lpstr>
      <vt:lpstr>             İnsan dahil bütün canlıların varlığı ve refahı çevrenin niteliği ile sınırlıdır</vt:lpstr>
      <vt:lpstr>             Canlılar doğaya bir göbek bağı ile bağlıdırlar.</vt:lpstr>
      <vt:lpstr>Çevre ve Yaşam</vt:lpstr>
      <vt:lpstr>İnsan çevrenin düşmanı mıdır?</vt:lpstr>
      <vt:lpstr>Bağlaşıklığın sonuçlarını kavrama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114</cp:revision>
  <dcterms:created xsi:type="dcterms:W3CDTF">2016-02-29T19:43:42Z</dcterms:created>
  <dcterms:modified xsi:type="dcterms:W3CDTF">2018-04-02T10:29:06Z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