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70" r:id="rId2"/>
    <p:sldId id="257" r:id="rId3"/>
    <p:sldId id="271" r:id="rId4"/>
    <p:sldId id="258" r:id="rId5"/>
    <p:sldId id="259" r:id="rId6"/>
    <p:sldId id="260" r:id="rId7"/>
    <p:sldId id="261" r:id="rId8"/>
    <p:sldId id="275" r:id="rId9"/>
    <p:sldId id="263" r:id="rId10"/>
    <p:sldId id="273" r:id="rId11"/>
    <p:sldId id="264" r:id="rId12"/>
    <p:sldId id="274" r:id="rId13"/>
    <p:sldId id="265" r:id="rId14"/>
    <p:sldId id="266" r:id="rId15"/>
    <p:sldId id="267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E831B-14DE-554C-8473-E0CEABFD1086}" type="datetimeFigureOut">
              <a:rPr lang="en-US" smtClean="0"/>
              <a:t>1.11.17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66EDB-44B7-FE42-8050-B0FFC1DD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2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A085C8-1784-3D4B-8D67-735F48B41795}" type="slidenum">
              <a:rPr lang="tr-TR" sz="1200" b="0"/>
              <a:pPr eaLnBrk="1" hangingPunct="1"/>
              <a:t>8</a:t>
            </a:fld>
            <a:endParaRPr lang="tr-TR" sz="1200" b="0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B7E0D6-0430-6B47-AB26-AAAAF97CA21C}" type="slidenum">
              <a:rPr lang="tr-TR" sz="1200" b="0"/>
              <a:pPr eaLnBrk="1" hangingPunct="1"/>
              <a:t>10</a:t>
            </a:fld>
            <a:endParaRPr lang="tr-TR" sz="1200" b="0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1D56C0-2EE9-3242-9833-615520409A17}" type="slidenum">
              <a:rPr lang="tr-TR" sz="1200" b="0"/>
              <a:pPr eaLnBrk="1" hangingPunct="1"/>
              <a:t>12</a:t>
            </a:fld>
            <a:endParaRPr lang="tr-TR" sz="1200" b="0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3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8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3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8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5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7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2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0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3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E498-230C-5541-9E64-7D77A8879B9C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B9D12-C79E-7240-A166-8ABEEF16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aslan@ankara.edu.tr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512768" cy="1080120"/>
          </a:xfrm>
        </p:spPr>
        <p:txBody>
          <a:bodyPr>
            <a:normAutofit fontScale="92500" lnSpcReduction="10000"/>
          </a:bodyPr>
          <a:lstStyle/>
          <a:p>
            <a:r>
              <a:rPr lang="tr-TR" smtClean="0"/>
              <a:t> </a:t>
            </a:r>
            <a:r>
              <a:rPr lang="tr-TR" dirty="0" smtClean="0"/>
              <a:t>Doç. Dr. Berna Aslan</a:t>
            </a:r>
          </a:p>
          <a:p>
            <a:r>
              <a:rPr lang="tr-TR" dirty="0" smtClean="0">
                <a:hlinkClick r:id="rId2"/>
              </a:rPr>
              <a:t>baslan@ankara.edu.tr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Picture 6" descr="http://musiclessonsresource.com/wp-content/uploads/2013/06/teach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81" y="1994342"/>
            <a:ext cx="7171511" cy="34019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3 Dikdörtgen"/>
          <p:cNvSpPr/>
          <p:nvPr/>
        </p:nvSpPr>
        <p:spPr>
          <a:xfrm>
            <a:off x="2051720" y="692696"/>
            <a:ext cx="5614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ÖĞRETİM İLKELERİ</a:t>
            </a:r>
            <a:endParaRPr lang="tr-TR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64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260350"/>
            <a:ext cx="9144000" cy="583565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tr-TR" b="1" dirty="0">
                <a:solidFill>
                  <a:srgbClr val="FF0000"/>
                </a:solidFill>
                <a:latin typeface="Arial" charset="0"/>
                <a:cs typeface="+mn-cs"/>
              </a:rPr>
              <a:t>	</a:t>
            </a:r>
            <a:r>
              <a:rPr lang="tr-TR" b="1" u="sng" dirty="0" smtClean="0">
                <a:solidFill>
                  <a:srgbClr val="FF0000"/>
                </a:solidFill>
                <a:latin typeface="Arial" charset="0"/>
                <a:cs typeface="+mn-cs"/>
              </a:rPr>
              <a:t>Etkin </a:t>
            </a:r>
            <a:r>
              <a:rPr lang="tr-TR" b="1" u="sng" dirty="0">
                <a:solidFill>
                  <a:srgbClr val="FF0000"/>
                </a:solidFill>
                <a:latin typeface="Arial" charset="0"/>
                <a:cs typeface="+mn-cs"/>
              </a:rPr>
              <a:t>Katılım (Aktivite)</a:t>
            </a:r>
          </a:p>
        </p:txBody>
      </p:sp>
      <p:sp>
        <p:nvSpPr>
          <p:cNvPr id="129026" name="AutoShape 4"/>
          <p:cNvSpPr>
            <a:spLocks noChangeArrowheads="1"/>
          </p:cNvSpPr>
          <p:nvPr/>
        </p:nvSpPr>
        <p:spPr bwMode="auto">
          <a:xfrm>
            <a:off x="900113" y="1052513"/>
            <a:ext cx="5832475" cy="2592387"/>
          </a:xfrm>
          <a:prstGeom prst="cloudCallout">
            <a:avLst>
              <a:gd name="adj1" fmla="val 29477"/>
              <a:gd name="adj2" fmla="val 93542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tr-TR" b="0">
                <a:solidFill>
                  <a:srgbClr val="000000"/>
                </a:solidFill>
              </a:rPr>
              <a:t>Anlatırsan, unutabilirim; </a:t>
            </a:r>
          </a:p>
          <a:p>
            <a:pPr algn="ctr"/>
            <a:r>
              <a:rPr lang="tr-TR" b="0">
                <a:solidFill>
                  <a:srgbClr val="000000"/>
                </a:solidFill>
              </a:rPr>
              <a:t>gösterirsen anımsayabilirim; </a:t>
            </a:r>
          </a:p>
          <a:p>
            <a:pPr algn="ctr"/>
            <a:r>
              <a:rPr lang="tr-TR" b="0">
                <a:solidFill>
                  <a:srgbClr val="000000"/>
                </a:solidFill>
              </a:rPr>
              <a:t>beni işin içine katarsan </a:t>
            </a:r>
          </a:p>
          <a:p>
            <a:pPr algn="ctr"/>
            <a:r>
              <a:rPr lang="tr-TR" b="0">
                <a:solidFill>
                  <a:srgbClr val="000000"/>
                </a:solidFill>
              </a:rPr>
              <a:t>asla unutmam öğrenirim.</a:t>
            </a:r>
            <a:endParaRPr lang="tr-TR">
              <a:solidFill>
                <a:srgbClr val="000000"/>
              </a:solidFill>
            </a:endParaRPr>
          </a:p>
        </p:txBody>
      </p:sp>
      <p:pic>
        <p:nvPicPr>
          <p:cNvPr id="129027" name="Picture 5" descr="terpning-blood-man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941888"/>
            <a:ext cx="14620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90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etin kutus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u="sng" dirty="0" smtClean="0">
                <a:solidFill>
                  <a:srgbClr val="FF0000"/>
                </a:solidFill>
              </a:rPr>
              <a:t>7- Yakından Uzağa Gitme : </a:t>
            </a:r>
            <a:endParaRPr lang="tr-TR" sz="2400" b="1" u="sng" dirty="0">
              <a:solidFill>
                <a:srgbClr val="FF0000"/>
              </a:solidFill>
            </a:endParaRPr>
          </a:p>
        </p:txBody>
      </p:sp>
      <p:sp>
        <p:nvSpPr>
          <p:cNvPr id="5" name="9 Metin kutusu"/>
          <p:cNvSpPr txBox="1">
            <a:spLocks noGrp="1"/>
          </p:cNvSpPr>
          <p:nvPr>
            <p:ph idx="1"/>
          </p:nvPr>
        </p:nvSpPr>
        <p:spPr>
          <a:xfrm>
            <a:off x="346950" y="1556792"/>
            <a:ext cx="8229600" cy="452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İçeriğin sunulmasında öğrencinin doğal ve sosyal olarak en yakın çevresinden uzağa doğru gidilmelidir.</a:t>
            </a:r>
            <a:endParaRPr lang="tr-TR" sz="2000" b="1" dirty="0"/>
          </a:p>
        </p:txBody>
      </p:sp>
      <p:sp>
        <p:nvSpPr>
          <p:cNvPr id="6" name="10 Metin kutusu"/>
          <p:cNvSpPr txBox="1"/>
          <p:nvPr/>
        </p:nvSpPr>
        <p:spPr>
          <a:xfrm>
            <a:off x="346950" y="3284984"/>
            <a:ext cx="882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Evrensel ve genel konuların başlangıcının en yakın çevreden alınması yavaş yavaş daha uzak örneklere, problemlere geçilmesi kastedilmektedir.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25408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tr-TR" b="1" dirty="0">
                <a:solidFill>
                  <a:srgbClr val="FF0000"/>
                </a:solidFill>
                <a:latin typeface="Times New Roman" charset="0"/>
                <a:cs typeface="+mn-cs"/>
              </a:rPr>
              <a:t>	</a:t>
            </a:r>
            <a:r>
              <a:rPr lang="tr-TR" sz="3200" dirty="0" smtClean="0">
                <a:latin typeface="Times New Roman" charset="0"/>
              </a:rPr>
              <a:t>Yakından </a:t>
            </a:r>
            <a:r>
              <a:rPr lang="tr-TR" sz="3200" dirty="0">
                <a:latin typeface="Times New Roman" charset="0"/>
              </a:rPr>
              <a:t>uzağa ilkesi;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tr-TR" sz="3200" dirty="0">
              <a:latin typeface="Times New Roman" charset="0"/>
            </a:endParaRPr>
          </a:p>
          <a:p>
            <a:pPr lvl="1" eaLnBrk="1" hangingPunct="1">
              <a:buClr>
                <a:srgbClr val="FFFF00"/>
              </a:buClr>
              <a:buFont typeface="Wingdings" charset="0"/>
              <a:buChar char="ü"/>
              <a:defRPr/>
            </a:pPr>
            <a:r>
              <a:rPr lang="tr-TR" sz="3200" dirty="0">
                <a:latin typeface="Times New Roman" charset="0"/>
              </a:rPr>
              <a:t>yakın çevreden uzak çevreye (sosyal anlamda),</a:t>
            </a:r>
          </a:p>
          <a:p>
            <a:pPr lvl="1" eaLnBrk="1" hangingPunct="1">
              <a:buClr>
                <a:srgbClr val="FFFF00"/>
              </a:buClr>
              <a:buFont typeface="Wingdings" charset="0"/>
              <a:buChar char="ü"/>
              <a:defRPr/>
            </a:pPr>
            <a:r>
              <a:rPr lang="tr-TR" sz="3200" dirty="0">
                <a:latin typeface="Times New Roman" charset="0"/>
              </a:rPr>
              <a:t>yakın zamandan uzak zamana,</a:t>
            </a:r>
          </a:p>
          <a:p>
            <a:pPr lvl="1" eaLnBrk="1" hangingPunct="1">
              <a:buClr>
                <a:srgbClr val="FFFF00"/>
              </a:buClr>
              <a:buFont typeface="Wingdings" charset="0"/>
              <a:buChar char="ü"/>
              <a:defRPr/>
            </a:pPr>
            <a:r>
              <a:rPr lang="tr-TR" sz="3200" dirty="0">
                <a:latin typeface="Times New Roman" charset="0"/>
              </a:rPr>
              <a:t>yakın bölgeden uzak bölgeye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tr-TR" sz="3200" dirty="0">
              <a:latin typeface="Times New Roman" charset="0"/>
            </a:endParaRPr>
          </a:p>
          <a:p>
            <a:pPr lvl="1" eaLnBrk="1" hangingPunct="1">
              <a:buFont typeface="Wingdings" charset="0"/>
              <a:buNone/>
              <a:defRPr/>
            </a:pPr>
            <a:r>
              <a:rPr lang="tr-TR" sz="3200" dirty="0">
                <a:latin typeface="Times New Roman" charset="0"/>
              </a:rPr>
              <a:t>anlamına gelmektedir.</a:t>
            </a:r>
          </a:p>
        </p:txBody>
      </p:sp>
    </p:spTree>
    <p:extLst>
      <p:ext uri="{BB962C8B-B14F-4D97-AF65-F5344CB8AC3E}">
        <p14:creationId xmlns:p14="http://schemas.microsoft.com/office/powerpoint/2010/main" val="71846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07504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u="sng" dirty="0" smtClean="0">
                <a:solidFill>
                  <a:srgbClr val="FF0000"/>
                </a:solidFill>
              </a:rPr>
              <a:t>8- Ekonomiklik :</a:t>
            </a:r>
            <a:endParaRPr lang="tr-TR" sz="2400" b="1" u="sng" dirty="0">
              <a:solidFill>
                <a:srgbClr val="FF000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07504" y="1613701"/>
            <a:ext cx="882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Etkinlikler en az zaman, emek ve enerji sarf edilerek, en yüksek verim elde edilecek şekilde düzenlenmelidir.</a:t>
            </a:r>
            <a:endParaRPr lang="tr-TR" sz="20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35496" y="3212976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Öğretimde ekonomiklik ilkesine uymak için öğretim etkinlikleri yıllık ünite ders planları gibi planlanmalıdır.</a:t>
            </a:r>
            <a:endParaRPr lang="tr-TR" sz="2000" b="1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3923928" y="3946516"/>
            <a:ext cx="4752975" cy="2017713"/>
          </a:xfrm>
          <a:prstGeom prst="cloudCallout">
            <a:avLst>
              <a:gd name="adj1" fmla="val 19606"/>
              <a:gd name="adj2" fmla="val 85954"/>
            </a:avLst>
          </a:prstGeom>
          <a:solidFill>
            <a:srgbClr val="66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tr-TR" altLang="tr-TR" sz="1600" b="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0" dirty="0">
                <a:solidFill>
                  <a:srgbClr val="990000"/>
                </a:solidFill>
              </a:rPr>
              <a:t>Bir Taşla İki Kuş Vurma</a:t>
            </a:r>
            <a:endParaRPr lang="tr-TR" altLang="tr-TR" sz="24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0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Metin kutus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u="sng" dirty="0" smtClean="0">
                <a:solidFill>
                  <a:srgbClr val="FF0000"/>
                </a:solidFill>
              </a:rPr>
              <a:t>9- Yaşama yakınlık (Hayatilik) :</a:t>
            </a:r>
            <a:endParaRPr lang="tr-TR" sz="2400" b="1" u="sng" dirty="0">
              <a:solidFill>
                <a:srgbClr val="FF0000"/>
              </a:solidFill>
            </a:endParaRPr>
          </a:p>
        </p:txBody>
      </p:sp>
      <p:sp>
        <p:nvSpPr>
          <p:cNvPr id="5" name="8 Metin kutusu"/>
          <p:cNvSpPr txBox="1">
            <a:spLocks noGrp="1"/>
          </p:cNvSpPr>
          <p:nvPr>
            <p:ph idx="1"/>
          </p:nvPr>
        </p:nvSpPr>
        <p:spPr>
          <a:xfrm>
            <a:off x="61914" y="1600199"/>
            <a:ext cx="8229600" cy="452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Okul ve öğretim ortamı hayattan kopuk, yapay bir ortam olmamalı; hayata yakın, oradaki gerçeklikten uzak olmayan, öğrencinin günlük yaşamda kullanabileceği ve yararlanabileceği türden olmalıdır.</a:t>
            </a:r>
            <a:endParaRPr lang="tr-TR" sz="2000" b="1" dirty="0"/>
          </a:p>
        </p:txBody>
      </p:sp>
      <p:sp>
        <p:nvSpPr>
          <p:cNvPr id="6" name="9 Metin kutusu"/>
          <p:cNvSpPr txBox="1"/>
          <p:nvPr/>
        </p:nvSpPr>
        <p:spPr>
          <a:xfrm>
            <a:off x="61914" y="3509238"/>
            <a:ext cx="9108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İçerik ve etkinliklerdeki örnekler yaşamın içinden seçilmelidir. Böylece öğrenci, öğrendiği bilgileri hayata atıldığında kullanabilir, sorunlarını çözebilir.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74732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5" y="188640"/>
            <a:ext cx="8638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solidFill>
                  <a:srgbClr val="FF0000"/>
                </a:solidFill>
              </a:rPr>
              <a:t>10- Bütünlük :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251520" y="764704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b="1" dirty="0" smtClean="0"/>
              <a:t> Öğretim sürecinde öğrencinin fiziksel, sosyal ve psikolojik tüm yönlerden gelişimi amaçlanmalıdır.  </a:t>
            </a:r>
            <a:endParaRPr lang="tr-TR" sz="20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251520" y="1660738"/>
            <a:ext cx="8826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b="1" dirty="0" smtClean="0"/>
              <a:t> Ayrıca sunulan bilgiler birbirini destekleyici olmalı, bütünlük taşımalı.</a:t>
            </a:r>
            <a:endParaRPr lang="tr-TR" sz="2000" b="1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95535" y="2525713"/>
            <a:ext cx="7127875" cy="2736850"/>
          </a:xfrm>
          <a:prstGeom prst="cloudCallout">
            <a:avLst>
              <a:gd name="adj1" fmla="val 22162"/>
              <a:gd name="adj2" fmla="val 9144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lvl="1">
              <a:buFont typeface="Symbol" charset="0"/>
              <a:buChar char="·"/>
            </a:pPr>
            <a:r>
              <a:rPr lang="tr-TR" b="0">
                <a:solidFill>
                  <a:srgbClr val="000066"/>
                </a:solidFill>
              </a:rPr>
              <a:t>Bireyin bütünlüğü (bedensel ve duygu, düşünce, irade bakımlarından) </a:t>
            </a:r>
          </a:p>
          <a:p>
            <a:pPr lvl="1"/>
            <a:endParaRPr lang="tr-TR" b="0">
              <a:solidFill>
                <a:srgbClr val="000066"/>
              </a:solidFill>
            </a:endParaRPr>
          </a:p>
          <a:p>
            <a:pPr lvl="1">
              <a:buFont typeface="Symbol" charset="0"/>
              <a:buChar char="·"/>
            </a:pPr>
            <a:r>
              <a:rPr lang="tr-TR" b="0">
                <a:solidFill>
                  <a:srgbClr val="000066"/>
                </a:solidFill>
              </a:rPr>
              <a:t>Bilgilerin bütünlüğü</a:t>
            </a:r>
            <a:endParaRPr lang="tr-TR">
              <a:solidFill>
                <a:srgbClr val="000066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803900" y="6400800"/>
            <a:ext cx="234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tr-TR" sz="2400" dirty="0"/>
              <a:t>Bütünlük ilkesi</a:t>
            </a:r>
          </a:p>
        </p:txBody>
      </p:sp>
    </p:spTree>
    <p:extLst>
      <p:ext uri="{BB962C8B-B14F-4D97-AF65-F5344CB8AC3E}">
        <p14:creationId xmlns:p14="http://schemas.microsoft.com/office/powerpoint/2010/main" val="282294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etin kutusu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2400" b="1" u="sng" dirty="0" smtClean="0">
                <a:solidFill>
                  <a:srgbClr val="FF0000"/>
                </a:solidFill>
              </a:rPr>
              <a:t>11- </a:t>
            </a:r>
            <a:r>
              <a:rPr lang="tr-TR" sz="2400" b="1" u="sng" dirty="0" smtClean="0">
                <a:solidFill>
                  <a:srgbClr val="FF0000"/>
                </a:solidFill>
              </a:rPr>
              <a:t>Güncellik (Aktüalite ) </a:t>
            </a:r>
            <a:r>
              <a:rPr lang="tr-TR" sz="2400" b="1" u="sng" dirty="0" smtClean="0">
                <a:solidFill>
                  <a:srgbClr val="FF0000"/>
                </a:solidFill>
              </a:rPr>
              <a:t>: </a:t>
            </a:r>
            <a:endParaRPr lang="tr-TR" sz="2400" b="1" u="sng" dirty="0">
              <a:solidFill>
                <a:srgbClr val="FF0000"/>
              </a:solidFill>
            </a:endParaRPr>
          </a:p>
        </p:txBody>
      </p:sp>
      <p:sp>
        <p:nvSpPr>
          <p:cNvPr id="5" name="5 Metin kutusu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b="1" dirty="0" smtClean="0"/>
              <a:t> Öğrenciye eğitim son bilgiler verilmeli, geçerliliğini kaybetmiş, ülke ve dünyadaki gelişmelerle paralelliğini kaybetmiş bilgiler sunulmamalıdır.</a:t>
            </a:r>
            <a:endParaRPr lang="tr-TR" sz="2000" b="1" dirty="0"/>
          </a:p>
        </p:txBody>
      </p:sp>
      <p:sp>
        <p:nvSpPr>
          <p:cNvPr id="6" name="6 Metin kutusu"/>
          <p:cNvSpPr txBox="1"/>
          <p:nvPr/>
        </p:nvSpPr>
        <p:spPr>
          <a:xfrm>
            <a:off x="457200" y="2663304"/>
            <a:ext cx="8723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b="1" dirty="0" smtClean="0"/>
              <a:t> Günümüzde bilimsel alanda ve konu alanlarında sürekli yeni gelişmeler oluştuğu için ders içerikleri bunlara uygun hazırlanmalıdır. 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68074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467544" y="2060848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200" b="1" dirty="0" smtClean="0"/>
              <a:t>	Öğretim ilkeleri, öğretim etkinliklerini planlama, uygulama ve değerlendirme aşamalarında, öğretim sürecinin başarısına olan katkılarından dolayı dikkate alınması gereken ölçülerdir.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64210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tr-TR" dirty="0">
                <a:latin typeface="Tahoma" charset="0"/>
                <a:cs typeface="Arial" charset="0"/>
              </a:rPr>
              <a:t>içeriğin düzenlenmesinde, 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>
                <a:latin typeface="Tahoma" charset="0"/>
                <a:cs typeface="Arial" charset="0"/>
              </a:rPr>
              <a:t>	düzenlenen içeriğin sunumunda kullanılacak öğretim etkinliklerinin seçiminde, 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>
                <a:latin typeface="Tahoma" charset="0"/>
                <a:cs typeface="Arial" charset="0"/>
              </a:rPr>
              <a:t>	öğrenme-öğretme sürecinin (eğitim durumlarının) etkili bir şekilde planlamasında,  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>
                <a:latin typeface="Tahoma" charset="0"/>
                <a:cs typeface="Arial" charset="0"/>
              </a:rPr>
              <a:t>	değerlendirme 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tr-TR" dirty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tr-TR" dirty="0">
                <a:latin typeface="Tahoma" charset="0"/>
                <a:cs typeface="Arial" charset="0"/>
              </a:rPr>
              <a:t>	aşamalarında </a:t>
            </a:r>
            <a:r>
              <a:rPr lang="tr-TR" b="1" dirty="0">
                <a:latin typeface="Tahoma" charset="0"/>
                <a:cs typeface="Arial" charset="0"/>
              </a:rPr>
              <a:t>öğretim ilkelerinin dikkate alınması gerekir</a:t>
            </a:r>
            <a:r>
              <a:rPr lang="tr-TR" dirty="0">
                <a:latin typeface="Tahoma" charset="0"/>
                <a:cs typeface="Arial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3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95536" y="980728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smtClean="0">
                <a:solidFill>
                  <a:srgbClr val="FF0000"/>
                </a:solidFill>
              </a:rPr>
              <a:t>1- Öğrenciye Görelik :</a:t>
            </a:r>
            <a:endParaRPr lang="tr-TR" sz="2000" b="1" u="sng" dirty="0">
              <a:solidFill>
                <a:srgbClr val="FF000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424224" y="2149115"/>
            <a:ext cx="8748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Öğretim sürecinin düzenlenmesinde öğrencilerin ilgi ve ihtiyaçlarının, fizyolojik ve psikolojik özelliklerinin, bireysel farklarının, hazır bulunuşluk düzeylerinin dikkate alınması gerekir.</a:t>
            </a:r>
            <a:endParaRPr lang="tr-TR" sz="20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395536" y="3933056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Bu ilke “çocuğa görelik” ya da öğretimi “bireyselleştirme” olarakta açıklanabilir. 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53669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33265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u="sng" dirty="0" smtClean="0">
                <a:solidFill>
                  <a:srgbClr val="FF0000"/>
                </a:solidFill>
              </a:rPr>
              <a:t>2- Bilinenden Bilinmeyene İlerleme :</a:t>
            </a:r>
            <a:endParaRPr lang="tr-TR" sz="2400" b="1" u="sng" dirty="0">
              <a:solidFill>
                <a:srgbClr val="FF0000"/>
              </a:solidFill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5496" y="908720"/>
            <a:ext cx="9108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Yeni öğrenilecek konularla önceden öğrenilen konular arasında bağ kurmak gerekir. Derse,önceki bilgilere hatırlatarak başlanmalıdır.</a:t>
            </a:r>
            <a:endParaRPr lang="tr-TR" sz="20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35496" y="1772816"/>
            <a:ext cx="8748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Bu hatırlatma yeni öğrenileceklerin çağrışımlarla daha kolay, daha çabuk ve daha doğru sonuçlara ulaşmasını sağlayacaktır.</a:t>
            </a:r>
            <a:endParaRPr lang="tr-TR" sz="2000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69202" y="2845385"/>
            <a:ext cx="9074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Bu kolay ve çabuk öğrenme öğrencinin özgüveninin artmasına, cesaretle çalışmaya başlamasına ve başarıya ulaşmasına neden olacağı için eğitsel değeri yüksek olan bir ilkedir.</a:t>
            </a:r>
            <a:endParaRPr lang="tr-TR" sz="20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35496" y="4305290"/>
            <a:ext cx="9108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Bu ilkeyi uygulayan öğretmen yalnızca geçen dersi kalıcı hale getirmekle kalmayacak bunun yanında yeni derse de öğrencinin tam ilgisini çekecektir.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40530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9552" y="47667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solidFill>
                  <a:srgbClr val="FF0000"/>
                </a:solidFill>
              </a:rPr>
              <a:t>3- Somuttan Soyuta Gitme :</a:t>
            </a:r>
            <a:endParaRPr lang="tr-TR" sz="2400" b="1" u="sng" dirty="0">
              <a:solidFill>
                <a:srgbClr val="FF0000"/>
              </a:solidFill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0" y="980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Zihinsel gelişim somuttan soyuta doğru olduğu için öğretim sürecinde önce somut varlık ve olaylar, sonra soyut sembol ve kavramlar kullanılmalıdır.</a:t>
            </a:r>
            <a:endParaRPr lang="tr-TR" sz="20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0" y="217756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İlköğretim kurumunda öğretime somut(yaşantılarla) eşya, görsel-işitsel araçlarla başlanılması, ilköğretimin sonuna doğru soyutta ( kavramlar) sembollerde yoğunlaştırılması, ortaöğretimde somut olay ve yaşantılara daha az zaman ayrılması zihinsel süreçlerle konunun öğretilmesi sağlanmalıdır.</a:t>
            </a:r>
            <a:endParaRPr lang="tr-TR" sz="20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72008" y="4005064"/>
            <a:ext cx="9071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Görsel işitsel araçlar ve özellikle bilgisayar teknolojisindeki son gelişmeler( bilgisayar destekli öğretim) bu ilkenin her öğretim kademesinde uygulanmasını kolaylaştırmıştır.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65638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26064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u="sng" dirty="0" smtClean="0">
                <a:solidFill>
                  <a:srgbClr val="FF0000"/>
                </a:solidFill>
              </a:rPr>
              <a:t>4- Basitten Karmaşığa İlerleme :</a:t>
            </a:r>
            <a:endParaRPr lang="tr-TR" sz="2400" b="1" u="sng" dirty="0">
              <a:solidFill>
                <a:srgbClr val="FF0000"/>
              </a:solidFill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79512" y="1916832"/>
            <a:ext cx="8748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İçerik sunulurken önce kolay ve basit konuları, sonra zor ve karmaşık konuları sunmak; etkinlikler yapılırken basitten karmaşığa doğru ilerlemek hem öğrenmeyi kolaylaştırır, hem de öğrencinin motivasyonunu artırarak başarma duygusunu arttırır.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1991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tr-TR" b="1" u="sng" dirty="0" smtClean="0">
                <a:solidFill>
                  <a:srgbClr val="FF0000"/>
                </a:solidFill>
                <a:latin typeface="Tahoma" charset="0"/>
              </a:rPr>
              <a:t>5. </a:t>
            </a:r>
            <a:r>
              <a:rPr lang="tr-TR" b="1" u="sng" dirty="0">
                <a:solidFill>
                  <a:srgbClr val="FF0000"/>
                </a:solidFill>
                <a:latin typeface="Tahoma" charset="0"/>
              </a:rPr>
              <a:t>Açıklık (</a:t>
            </a:r>
            <a:r>
              <a:rPr lang="tr-TR" b="1" u="sng" dirty="0" err="1">
                <a:solidFill>
                  <a:srgbClr val="FF0000"/>
                </a:solidFill>
                <a:latin typeface="Tahoma" charset="0"/>
              </a:rPr>
              <a:t>Ayanilik</a:t>
            </a:r>
            <a:r>
              <a:rPr lang="tr-TR" b="1" u="sng" dirty="0">
                <a:solidFill>
                  <a:srgbClr val="FF0000"/>
                </a:solidFill>
                <a:latin typeface="Tahoma" charset="0"/>
              </a:rPr>
              <a:t>)</a:t>
            </a:r>
            <a:r>
              <a:rPr lang="tr-TR" u="sng" dirty="0">
                <a:latin typeface="Tahoma" charset="0"/>
              </a:rPr>
              <a:t/>
            </a:r>
            <a:br>
              <a:rPr lang="tr-TR" u="sng" dirty="0">
                <a:latin typeface="Tahoma" charset="0"/>
              </a:rPr>
            </a:br>
            <a:endParaRPr lang="tr-TR" u="sng" dirty="0">
              <a:latin typeface="Tahoma" charset="0"/>
            </a:endParaRPr>
          </a:p>
        </p:txBody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78046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tr-TR" sz="2800" dirty="0">
                <a:latin typeface="Tahoma" charset="0"/>
              </a:rPr>
              <a:t>	Öğretim sürecinde kullanılan;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tr-TR" sz="2800" dirty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dirty="0">
                <a:latin typeface="Tahoma" charset="0"/>
              </a:rPr>
              <a:t>dil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>
                <a:latin typeface="Tahoma" charset="0"/>
              </a:rPr>
              <a:t>kitaplar		    açık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>
                <a:latin typeface="Tahoma" charset="0"/>
              </a:rPr>
              <a:t>konular               seçik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>
                <a:latin typeface="Tahoma" charset="0"/>
              </a:rPr>
              <a:t>hedefler              anlaşır    olması anlamına gelir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>
                <a:latin typeface="Tahoma" charset="0"/>
              </a:rPr>
              <a:t>soruların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tr-TR" sz="2800" dirty="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tr-TR" sz="2800" dirty="0">
                <a:latin typeface="Tahoma" charset="0"/>
              </a:rPr>
              <a:t>	 </a:t>
            </a:r>
          </a:p>
          <a:p>
            <a:pPr eaLnBrk="1" hangingPunct="1">
              <a:lnSpc>
                <a:spcPct val="80000"/>
              </a:lnSpc>
            </a:pPr>
            <a:endParaRPr lang="tr-TR" sz="2800" dirty="0">
              <a:latin typeface="Tahoma" charset="0"/>
            </a:endParaRPr>
          </a:p>
        </p:txBody>
      </p:sp>
      <p:sp>
        <p:nvSpPr>
          <p:cNvPr id="139267" name="AutoShape 4"/>
          <p:cNvSpPr>
            <a:spLocks/>
          </p:cNvSpPr>
          <p:nvPr/>
        </p:nvSpPr>
        <p:spPr bwMode="auto">
          <a:xfrm>
            <a:off x="2411413" y="2852738"/>
            <a:ext cx="431800" cy="2016125"/>
          </a:xfrm>
          <a:prstGeom prst="rightBrace">
            <a:avLst>
              <a:gd name="adj1" fmla="val 38909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8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95536" y="33265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u="sng" dirty="0" smtClean="0">
                <a:solidFill>
                  <a:srgbClr val="FF0000"/>
                </a:solidFill>
              </a:rPr>
              <a:t>6- </a:t>
            </a:r>
            <a:r>
              <a:rPr lang="tr-TR" sz="2400" b="1" u="sng" dirty="0" smtClean="0">
                <a:solidFill>
                  <a:srgbClr val="FF0000"/>
                </a:solidFill>
              </a:rPr>
              <a:t>Etkin Katılım ( </a:t>
            </a:r>
            <a:r>
              <a:rPr lang="tr-TR" sz="2400" b="1" u="sng" dirty="0" err="1" smtClean="0">
                <a:solidFill>
                  <a:srgbClr val="FF0000"/>
                </a:solidFill>
              </a:rPr>
              <a:t>Akticite</a:t>
            </a:r>
            <a:r>
              <a:rPr lang="tr-TR" sz="2400" b="1" u="sng" dirty="0" smtClean="0">
                <a:solidFill>
                  <a:srgbClr val="FF0000"/>
                </a:solidFill>
              </a:rPr>
              <a:t>) </a:t>
            </a:r>
            <a:r>
              <a:rPr lang="tr-TR" sz="2400" b="1" u="sng" dirty="0" smtClean="0">
                <a:solidFill>
                  <a:srgbClr val="FF0000"/>
                </a:solidFill>
              </a:rPr>
              <a:t>:</a:t>
            </a:r>
            <a:endParaRPr lang="tr-TR" sz="2400" b="1" u="sng" dirty="0">
              <a:solidFill>
                <a:srgbClr val="FF000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23528" y="1268760"/>
            <a:ext cx="882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Bu ilke öğretimde öğrencinin aktif olmasını, bizzat kendisinin etkin olmasını, bilgileri kullanarak veya uygulayarak öğrenmesi gerektiğini ifade eder. </a:t>
            </a:r>
            <a:endParaRPr lang="tr-TR" sz="20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323528" y="2924944"/>
            <a:ext cx="8676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b="1" dirty="0" smtClean="0"/>
              <a:t> Günümüzde öğretim faaliyetlerinde sadece dinleyerek anlamaya çalışan öğrenci yerine, derse aktif olarak katılan,  soru soran, inceleyen, bağlantılar kuran, sonuç ve genellemelere varan, görüşlerini ifade eden öğrenci istenmektedir.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40617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607</Words>
  <Application>Microsoft Macintosh PowerPoint</Application>
  <PresentationFormat>On-screen Show (4:3)</PresentationFormat>
  <Paragraphs>73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Açıklık (Ayanilik) </vt:lpstr>
      <vt:lpstr>PowerPoint Presentation</vt:lpstr>
      <vt:lpstr>PowerPoint Presentation</vt:lpstr>
      <vt:lpstr>7- Yakından Uzağa Gitme : </vt:lpstr>
      <vt:lpstr>PowerPoint Presentation</vt:lpstr>
      <vt:lpstr>PowerPoint Presentation</vt:lpstr>
      <vt:lpstr>9- Yaşama yakınlık (Hayatilik) :</vt:lpstr>
      <vt:lpstr>PowerPoint Presentation</vt:lpstr>
      <vt:lpstr>11- Güncellik (Aktüalite ) : </vt:lpstr>
    </vt:vector>
  </TitlesOfParts>
  <Company>Ankara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 Aslan</dc:creator>
  <cp:lastModifiedBy>Berna Aslan</cp:lastModifiedBy>
  <cp:revision>15</cp:revision>
  <dcterms:created xsi:type="dcterms:W3CDTF">2017-11-01T12:10:22Z</dcterms:created>
  <dcterms:modified xsi:type="dcterms:W3CDTF">2017-11-01T17:29:59Z</dcterms:modified>
</cp:coreProperties>
</file>