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0" r:id="rId12"/>
    <p:sldId id="268" r:id="rId13"/>
    <p:sldId id="266" r:id="rId14"/>
    <p:sldId id="267" r:id="rId15"/>
    <p:sldId id="272" r:id="rId16"/>
    <p:sldId id="269" r:id="rId17"/>
    <p:sldId id="271" r:id="rId18"/>
    <p:sldId id="273" r:id="rId19"/>
    <p:sldId id="283" r:id="rId20"/>
    <p:sldId id="284" r:id="rId21"/>
    <p:sldId id="285" r:id="rId22"/>
    <p:sldId id="286" r:id="rId23"/>
    <p:sldId id="287" r:id="rId24"/>
    <p:sldId id="288" r:id="rId25"/>
    <p:sldId id="289" r:id="rId26"/>
    <p:sldId id="290" r:id="rId27"/>
    <p:sldId id="291" r:id="rId28"/>
  </p:sldIdLst>
  <p:sldSz cx="9144000" cy="6858000" type="screen4x3"/>
  <p:notesSz cx="6858000" cy="9144000"/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9977" autoAdjust="0"/>
    <p:restoredTop sz="94660"/>
  </p:normalViewPr>
  <p:slideViewPr>
    <p:cSldViewPr>
      <p:cViewPr varScale="1">
        <p:scale>
          <a:sx n="70" d="100"/>
          <a:sy n="70" d="100"/>
        </p:scale>
        <p:origin x="22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951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tr-TR"/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E0E140C-EC40-47F9-837B-A3F750AA9C25}" type="datetimeFigureOut">
              <a:rPr lang="tr-TR"/>
              <a:pPr/>
              <a:t>7.3.2018</a:t>
            </a:fld>
            <a:endParaRPr lang="tr-TR"/>
          </a:p>
        </p:txBody>
      </p:sp>
      <p:sp>
        <p:nvSpPr>
          <p:cNvPr id="870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70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870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tr-TR"/>
          </a:p>
        </p:txBody>
      </p:sp>
      <p:sp>
        <p:nvSpPr>
          <p:cNvPr id="870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E1B9E7C-41C3-4177-A768-9F346F10995D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30746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458F4DB-E70F-458D-8036-850B26911A0F}" type="datetime1">
              <a:rPr lang="tr-TR" smtClean="0"/>
              <a:pPr>
                <a:defRPr/>
              </a:pPr>
              <a:t>7.3.2018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83E1BDB-C912-48B3-A950-E0D4DA0744E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458F4DB-E70F-458D-8036-850B26911A0F}" type="datetime1">
              <a:rPr lang="tr-TR" smtClean="0"/>
              <a:pPr>
                <a:defRPr/>
              </a:pPr>
              <a:t>7.3.2018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83E1BDB-C912-48B3-A950-E0D4DA0744E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458F4DB-E70F-458D-8036-850B26911A0F}" type="datetime1">
              <a:rPr lang="tr-TR" smtClean="0"/>
              <a:pPr>
                <a:defRPr/>
              </a:pPr>
              <a:t>7.3.2018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83E1BDB-C912-48B3-A950-E0D4DA0744E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458F4DB-E70F-458D-8036-850B26911A0F}" type="datetime1">
              <a:rPr lang="tr-TR" smtClean="0"/>
              <a:pPr>
                <a:defRPr/>
              </a:pPr>
              <a:t>7.3.2018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83E1BDB-C912-48B3-A950-E0D4DA0744E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458F4DB-E70F-458D-8036-850B26911A0F}" type="datetime1">
              <a:rPr lang="tr-TR" smtClean="0"/>
              <a:pPr>
                <a:defRPr/>
              </a:pPr>
              <a:t>7.3.2018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83E1BDB-C912-48B3-A950-E0D4DA0744E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458F4DB-E70F-458D-8036-850B26911A0F}" type="datetime1">
              <a:rPr lang="tr-TR" smtClean="0"/>
              <a:pPr>
                <a:defRPr/>
              </a:pPr>
              <a:t>7.3.2018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83E1BDB-C912-48B3-A950-E0D4DA0744E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458F4DB-E70F-458D-8036-850B26911A0F}" type="datetime1">
              <a:rPr lang="tr-TR" smtClean="0"/>
              <a:pPr>
                <a:defRPr/>
              </a:pPr>
              <a:t>7.3.2018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83E1BDB-C912-48B3-A950-E0D4DA0744E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458F4DB-E70F-458D-8036-850B26911A0F}" type="datetime1">
              <a:rPr lang="tr-TR" smtClean="0"/>
              <a:pPr>
                <a:defRPr/>
              </a:pPr>
              <a:t>7.3.2018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83E1BDB-C912-48B3-A950-E0D4DA0744E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458F4DB-E70F-458D-8036-850B26911A0F}" type="datetime1">
              <a:rPr lang="tr-TR" smtClean="0"/>
              <a:pPr>
                <a:defRPr/>
              </a:pPr>
              <a:t>7.3.2018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83E1BDB-C912-48B3-A950-E0D4DA0744E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458F4DB-E70F-458D-8036-850B26911A0F}" type="datetime1">
              <a:rPr lang="tr-TR" smtClean="0"/>
              <a:pPr>
                <a:defRPr/>
              </a:pPr>
              <a:t>7.3.2018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83E1BDB-C912-48B3-A950-E0D4DA0744E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458F4DB-E70F-458D-8036-850B26911A0F}" type="datetime1">
              <a:rPr lang="tr-TR" smtClean="0"/>
              <a:pPr>
                <a:defRPr/>
              </a:pPr>
              <a:t>7.3.2018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83E1BDB-C912-48B3-A950-E0D4DA0744E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fld id="{1458F4DB-E70F-458D-8036-850B26911A0F}" type="datetime1">
              <a:rPr lang="tr-TR" smtClean="0"/>
              <a:pPr>
                <a:defRPr/>
              </a:pPr>
              <a:t>7.3.2018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D83E1BDB-C912-48B3-A950-E0D4DA0744E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9D6D84-F409-411D-B356-A645F7DC002F}" type="slidenum">
              <a:rPr lang="tr-TR"/>
              <a:pPr>
                <a:defRPr/>
              </a:pPr>
              <a:t>1</a:t>
            </a:fld>
            <a:endParaRPr lang="tr-TR"/>
          </a:p>
        </p:txBody>
      </p:sp>
      <p:sp>
        <p:nvSpPr>
          <p:cNvPr id="13313" name="1 Başlık"/>
          <p:cNvSpPr>
            <a:spLocks noGrp="1"/>
          </p:cNvSpPr>
          <p:nvPr>
            <p:ph type="ctrTitle" idx="4294967295"/>
          </p:nvPr>
        </p:nvSpPr>
        <p:spPr>
          <a:xfrm>
            <a:off x="1115616" y="1268759"/>
            <a:ext cx="7704856" cy="3168303"/>
          </a:xfrm>
        </p:spPr>
        <p:txBody>
          <a:bodyPr/>
          <a:lstStyle/>
          <a:p>
            <a:pPr algn="ctr" eaLnBrk="1" hangingPunct="1"/>
            <a:r>
              <a:rPr lang="tr-TR" b="1" dirty="0">
                <a:solidFill>
                  <a:srgbClr val="7030A0"/>
                </a:solidFill>
              </a:rPr>
              <a:t>2. Gün</a:t>
            </a:r>
            <a:br>
              <a:rPr lang="tr-TR" b="1" dirty="0">
                <a:solidFill>
                  <a:srgbClr val="7030A0"/>
                </a:solidFill>
              </a:rPr>
            </a:br>
            <a:r>
              <a:rPr lang="en-US" b="1" dirty="0" err="1">
                <a:solidFill>
                  <a:srgbClr val="7030A0"/>
                </a:solidFill>
              </a:rPr>
              <a:t>Belirli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Enfeksiyon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tr-TR" b="1" dirty="0" smtClean="0">
                <a:solidFill>
                  <a:srgbClr val="7030A0"/>
                </a:solidFill>
              </a:rPr>
              <a:t>v</a:t>
            </a:r>
            <a:r>
              <a:rPr lang="en-US" b="1" dirty="0">
                <a:solidFill>
                  <a:srgbClr val="7030A0"/>
                </a:solidFill>
              </a:rPr>
              <a:t>e </a:t>
            </a:r>
            <a:r>
              <a:rPr lang="en-US" b="1" dirty="0" err="1">
                <a:solidFill>
                  <a:srgbClr val="7030A0"/>
                </a:solidFill>
              </a:rPr>
              <a:t>Parazit</a:t>
            </a:r>
            <a:r>
              <a:rPr lang="tr-TR" b="1" dirty="0">
                <a:solidFill>
                  <a:srgbClr val="7030A0"/>
                </a:solidFill>
              </a:rPr>
              <a:t>er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</a:rPr>
              <a:t>Hastalıklar</a:t>
            </a:r>
            <a:r>
              <a:rPr lang="tr-TR" b="1" dirty="0" smtClean="0">
                <a:solidFill>
                  <a:srgbClr val="7030A0"/>
                </a:solidFill>
              </a:rPr>
              <a:t>, </a:t>
            </a:r>
            <a:r>
              <a:rPr lang="tr-TR" b="1" dirty="0" err="1" smtClean="0">
                <a:solidFill>
                  <a:srgbClr val="7030A0"/>
                </a:solidFill>
              </a:rPr>
              <a:t>Neoplaziler</a:t>
            </a:r>
            <a:r>
              <a:rPr lang="tr-TR" b="1" dirty="0" smtClean="0">
                <a:solidFill>
                  <a:srgbClr val="7030A0"/>
                </a:solidFill>
              </a:rPr>
              <a:t> ve DM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4294967295"/>
          </p:nvPr>
        </p:nvSpPr>
        <p:spPr>
          <a:xfrm>
            <a:off x="1187624" y="4653136"/>
            <a:ext cx="7776864" cy="1752600"/>
          </a:xfrm>
        </p:spPr>
        <p:txBody>
          <a:bodyPr rtlCol="0">
            <a:normAutofit/>
          </a:bodyPr>
          <a:lstStyle/>
          <a:p>
            <a:pPr>
              <a:buNone/>
            </a:pPr>
            <a:r>
              <a:rPr lang="tr-TR" dirty="0" smtClean="0">
                <a:solidFill>
                  <a:srgbClr val="002060"/>
                </a:solidFill>
              </a:rPr>
              <a:t>	</a:t>
            </a:r>
            <a:endParaRPr lang="tr-TR" kern="1200" dirty="0"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10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 idx="4294967295"/>
          </p:nvPr>
        </p:nvSpPr>
        <p:spPr>
          <a:xfrm>
            <a:off x="683568" y="274638"/>
            <a:ext cx="7546032" cy="1143000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b="1" kern="1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HIV hastalığı – B20, B21, B22, B23.8, B24</a:t>
            </a:r>
            <a:endParaRPr lang="tr-TR" kern="1200" dirty="0">
              <a:solidFill>
                <a:srgbClr val="FF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971600" y="1600200"/>
            <a:ext cx="7992888" cy="5257800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kern="1200" dirty="0">
                <a:latin typeface="+mn-lt"/>
                <a:ea typeface="+mn-ea"/>
                <a:cs typeface="+mn-cs"/>
              </a:rPr>
              <a:t>Hastada HIV bağlı bir komplikasyon ya da bulgu görüldüğünde bu bloktan bir kod atanması gereklidir. </a:t>
            </a:r>
            <a:r>
              <a:rPr lang="tr-TR" i="1" kern="1200" dirty="0">
                <a:latin typeface="+mn-lt"/>
                <a:ea typeface="+mn-ea"/>
                <a:cs typeface="+mn-cs"/>
              </a:rPr>
              <a:t>Bu bloktan bir kod atandıktan sonra R75 ya da Z21 kodları </a:t>
            </a:r>
            <a:r>
              <a:rPr lang="tr-TR" i="1" kern="1200" dirty="0" smtClean="0">
                <a:latin typeface="+mn-lt"/>
                <a:ea typeface="+mn-ea"/>
                <a:cs typeface="+mn-cs"/>
              </a:rPr>
              <a:t>atanamaz.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kern="1200" dirty="0" smtClean="0">
                <a:latin typeface="+mn-lt"/>
                <a:ea typeface="+mn-ea"/>
                <a:cs typeface="+mn-cs"/>
              </a:rPr>
              <a:t>Bir </a:t>
            </a:r>
            <a:r>
              <a:rPr lang="tr-TR" kern="1200" dirty="0">
                <a:latin typeface="+mn-lt"/>
                <a:ea typeface="+mn-ea"/>
                <a:cs typeface="+mn-cs"/>
              </a:rPr>
              <a:t>hasta </a:t>
            </a:r>
            <a:r>
              <a:rPr lang="tr-TR" b="1" kern="1200" dirty="0">
                <a:latin typeface="+mn-lt"/>
                <a:ea typeface="+mn-ea"/>
                <a:cs typeface="+mn-cs"/>
              </a:rPr>
              <a:t>HIV enfeksiyonu ile ilgili olmayan bir durum sebebiyle hastaneye başvurursa ve </a:t>
            </a:r>
            <a:r>
              <a:rPr lang="tr-TR" kern="1200" dirty="0">
                <a:latin typeface="+mn-lt"/>
                <a:ea typeface="+mn-ea"/>
                <a:cs typeface="+mn-cs"/>
              </a:rPr>
              <a:t>hastanın mevcut HIV durumuna ilişkin net bir dokümantasyon yoksa, hastalığın uygun evresini belirlemek ve enfeksiyonun varlığını göstermek amacıyla uygun HIV kodunu (Z21 veya B20-B24) kullanmak için durum hekim ile birlikte kontrol edilir.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kern="1200" dirty="0"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11</a:t>
            </a:fld>
            <a:endParaRPr lang="tr-TR"/>
          </a:p>
        </p:txBody>
      </p:sp>
      <p:sp>
        <p:nvSpPr>
          <p:cNvPr id="23554" name="2 İçerik Yer Tutucusu"/>
          <p:cNvSpPr>
            <a:spLocks noGrp="1"/>
          </p:cNvSpPr>
          <p:nvPr>
            <p:ph idx="4294967295"/>
          </p:nvPr>
        </p:nvSpPr>
        <p:spPr>
          <a:xfrm>
            <a:off x="1043608" y="836712"/>
            <a:ext cx="7920880" cy="5832648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tr-TR" dirty="0"/>
              <a:t>Bu vakalarda, HIV kodu ana tanı </a:t>
            </a:r>
            <a:r>
              <a:rPr lang="tr-TR" dirty="0" smtClean="0"/>
              <a:t>olmayacaktır.</a:t>
            </a:r>
            <a:endParaRPr lang="tr-TR" dirty="0"/>
          </a:p>
          <a:p>
            <a:pPr eaLnBrk="1" hangingPunct="1">
              <a:buFont typeface="Wingdings" pitchFamily="2" charset="2"/>
              <a:buChar char="Ø"/>
            </a:pPr>
            <a:r>
              <a:rPr lang="tr-TR" dirty="0" smtClean="0"/>
              <a:t>Ana </a:t>
            </a:r>
            <a:r>
              <a:rPr lang="tr-TR" dirty="0"/>
              <a:t>tanı hastanın hastaneye yatırılma nedenine göre </a:t>
            </a:r>
            <a:r>
              <a:rPr lang="tr-TR" dirty="0" smtClean="0"/>
              <a:t>değişir.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tr-TR" i="1" dirty="0" smtClean="0">
                <a:solidFill>
                  <a:srgbClr val="FF0000"/>
                </a:solidFill>
              </a:rPr>
              <a:t>Yıldız </a:t>
            </a:r>
            <a:r>
              <a:rPr lang="tr-TR" i="1" dirty="0">
                <a:solidFill>
                  <a:srgbClr val="FF0000"/>
                </a:solidFill>
              </a:rPr>
              <a:t>simgesi (*) bulunan bulgular, HIV/</a:t>
            </a:r>
            <a:r>
              <a:rPr lang="tr-TR" i="1" dirty="0" err="1">
                <a:solidFill>
                  <a:srgbClr val="FF0000"/>
                </a:solidFill>
              </a:rPr>
              <a:t>AIDS’te</a:t>
            </a:r>
            <a:r>
              <a:rPr lang="tr-TR" i="1" dirty="0">
                <a:solidFill>
                  <a:srgbClr val="FF0000"/>
                </a:solidFill>
              </a:rPr>
              <a:t> hiçbir zaman ana tanı olarak atanamaz </a:t>
            </a:r>
            <a:r>
              <a:rPr lang="tr-TR" sz="2800" i="1" dirty="0">
                <a:solidFill>
                  <a:srgbClr val="FF0000"/>
                </a:solidFill>
              </a:rPr>
              <a:t>(ACS 102)</a:t>
            </a:r>
            <a:endParaRPr lang="tr-TR" dirty="0"/>
          </a:p>
          <a:p>
            <a:pPr eaLnBrk="1" hangingPunct="1"/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12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 idx="4294967295"/>
          </p:nvPr>
        </p:nvSpPr>
        <p:spPr>
          <a:xfrm>
            <a:off x="914400" y="260350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kern="1200" dirty="0">
                <a:latin typeface="+mj-lt"/>
                <a:ea typeface="+mj-ea"/>
                <a:cs typeface="+mj-cs"/>
              </a:rPr>
              <a:t/>
            </a:r>
            <a:br>
              <a:rPr lang="tr-TR" kern="1200" dirty="0">
                <a:latin typeface="+mj-lt"/>
                <a:ea typeface="+mj-ea"/>
                <a:cs typeface="+mj-cs"/>
              </a:rPr>
            </a:br>
            <a:r>
              <a:rPr lang="tr-TR" sz="3800" kern="1200" dirty="0">
                <a:solidFill>
                  <a:srgbClr val="7030A0"/>
                </a:solidFill>
                <a:latin typeface="+mj-lt"/>
                <a:ea typeface="+mj-ea"/>
                <a:cs typeface="+mj-cs"/>
              </a:rPr>
              <a:t>HIV hastalığı için geçerli olan kodlar şöyledir:</a:t>
            </a:r>
            <a:r>
              <a:rPr lang="tr-TR" kern="1200" dirty="0">
                <a:latin typeface="+mj-lt"/>
                <a:ea typeface="+mj-ea"/>
                <a:cs typeface="+mj-cs"/>
              </a:rPr>
              <a:t/>
            </a:r>
            <a:br>
              <a:rPr lang="tr-TR" kern="1200" dirty="0">
                <a:latin typeface="+mj-lt"/>
                <a:ea typeface="+mj-ea"/>
                <a:cs typeface="+mj-cs"/>
              </a:rPr>
            </a:br>
            <a:endParaRPr lang="tr-TR" kern="1200" dirty="0">
              <a:latin typeface="+mj-lt"/>
              <a:ea typeface="+mj-ea"/>
              <a:cs typeface="+mj-cs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971600" y="1600200"/>
            <a:ext cx="7920880" cy="5257800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tr-TR" sz="1050" kern="1200" dirty="0">
              <a:latin typeface="+mn-lt"/>
              <a:ea typeface="+mn-ea"/>
              <a:cs typeface="+mn-cs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rgbClr val="66FF33"/>
              </a:buClr>
              <a:buFont typeface="Wingdings" pitchFamily="2" charset="2"/>
              <a:buChar char="Ø"/>
              <a:defRPr/>
            </a:pPr>
            <a:r>
              <a:rPr lang="tr-TR" b="1" kern="1200" dirty="0">
                <a:latin typeface="+mn-lt"/>
                <a:ea typeface="+mn-ea"/>
                <a:cs typeface="+mn-cs"/>
              </a:rPr>
              <a:t>B20</a:t>
            </a:r>
            <a:r>
              <a:rPr lang="tr-TR" kern="1200" dirty="0">
                <a:latin typeface="+mn-lt"/>
                <a:ea typeface="+mn-ea"/>
                <a:cs typeface="+mn-cs"/>
              </a:rPr>
              <a:t> </a:t>
            </a:r>
            <a:r>
              <a:rPr lang="tr-TR" i="1" kern="1200" dirty="0">
                <a:latin typeface="+mn-lt"/>
                <a:ea typeface="+mn-ea"/>
                <a:cs typeface="+mn-cs"/>
              </a:rPr>
              <a:t>İnsan </a:t>
            </a:r>
            <a:r>
              <a:rPr lang="tr-TR" i="1" kern="1200" dirty="0" err="1">
                <a:latin typeface="+mn-lt"/>
                <a:ea typeface="+mn-ea"/>
                <a:cs typeface="+mn-cs"/>
              </a:rPr>
              <a:t>immün</a:t>
            </a:r>
            <a:r>
              <a:rPr lang="tr-TR" i="1" kern="1200" dirty="0">
                <a:latin typeface="+mn-lt"/>
                <a:ea typeface="+mn-ea"/>
                <a:cs typeface="+mn-cs"/>
              </a:rPr>
              <a:t> yetmezlik </a:t>
            </a:r>
            <a:r>
              <a:rPr lang="tr-TR" i="1" kern="1200" dirty="0" err="1">
                <a:latin typeface="+mn-lt"/>
                <a:ea typeface="+mn-ea"/>
                <a:cs typeface="+mn-cs"/>
              </a:rPr>
              <a:t>virus</a:t>
            </a:r>
            <a:r>
              <a:rPr lang="tr-TR" i="1" kern="1200" dirty="0">
                <a:latin typeface="+mn-lt"/>
                <a:ea typeface="+mn-ea"/>
                <a:cs typeface="+mn-cs"/>
              </a:rPr>
              <a:t> [HIV] hastalığı, </a:t>
            </a:r>
            <a:r>
              <a:rPr lang="tr-TR" i="1" kern="1200" dirty="0" err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enfeksiyöz</a:t>
            </a:r>
            <a:r>
              <a:rPr lang="tr-TR" i="1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ve </a:t>
            </a:r>
            <a:r>
              <a:rPr lang="tr-TR" i="1" kern="1200" dirty="0" err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paraziter</a:t>
            </a:r>
            <a:r>
              <a:rPr lang="tr-TR" i="1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hastalıklar ile sonuçlanan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rgbClr val="66FF33"/>
              </a:buClr>
              <a:buFont typeface="Wingdings" pitchFamily="2" charset="2"/>
              <a:buChar char="Ø"/>
              <a:defRPr/>
            </a:pPr>
            <a:endParaRPr lang="tr-TR" sz="1050" kern="1200" dirty="0">
              <a:latin typeface="+mn-lt"/>
              <a:ea typeface="+mn-ea"/>
              <a:cs typeface="+mn-cs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rgbClr val="66FF33"/>
              </a:buClr>
              <a:buFont typeface="Wingdings" pitchFamily="2" charset="2"/>
              <a:buChar char="Ø"/>
              <a:defRPr/>
            </a:pPr>
            <a:r>
              <a:rPr lang="tr-TR" b="1" kern="1200" dirty="0">
                <a:latin typeface="+mn-lt"/>
                <a:ea typeface="+mn-ea"/>
                <a:cs typeface="+mn-cs"/>
              </a:rPr>
              <a:t>B21</a:t>
            </a:r>
            <a:r>
              <a:rPr lang="tr-TR" kern="1200" dirty="0">
                <a:latin typeface="+mn-lt"/>
                <a:ea typeface="+mn-ea"/>
                <a:cs typeface="+mn-cs"/>
              </a:rPr>
              <a:t> </a:t>
            </a:r>
            <a:r>
              <a:rPr lang="tr-TR" i="1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Habis neoplazmalar ile sonuçlanan </a:t>
            </a:r>
            <a:r>
              <a:rPr lang="tr-TR" i="1" kern="1200" dirty="0">
                <a:latin typeface="+mn-lt"/>
                <a:ea typeface="+mn-ea"/>
                <a:cs typeface="+mn-cs"/>
              </a:rPr>
              <a:t>insan </a:t>
            </a:r>
            <a:r>
              <a:rPr lang="tr-TR" i="1" kern="1200" dirty="0" err="1">
                <a:latin typeface="+mn-lt"/>
                <a:ea typeface="+mn-ea"/>
                <a:cs typeface="+mn-cs"/>
              </a:rPr>
              <a:t>immün</a:t>
            </a:r>
            <a:r>
              <a:rPr lang="tr-TR" i="1" kern="1200" dirty="0">
                <a:latin typeface="+mn-lt"/>
                <a:ea typeface="+mn-ea"/>
                <a:cs typeface="+mn-cs"/>
              </a:rPr>
              <a:t> yetmezlik </a:t>
            </a:r>
            <a:r>
              <a:rPr lang="tr-TR" i="1" kern="1200" dirty="0" err="1">
                <a:latin typeface="+mn-lt"/>
                <a:ea typeface="+mn-ea"/>
                <a:cs typeface="+mn-cs"/>
              </a:rPr>
              <a:t>virus</a:t>
            </a:r>
            <a:r>
              <a:rPr lang="tr-TR" i="1" kern="1200" dirty="0">
                <a:latin typeface="+mn-lt"/>
                <a:ea typeface="+mn-ea"/>
                <a:cs typeface="+mn-cs"/>
              </a:rPr>
              <a:t> [HIV] hastalığı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rgbClr val="66FF33"/>
              </a:buClr>
              <a:buFont typeface="Wingdings" pitchFamily="2" charset="2"/>
              <a:buChar char="Ø"/>
              <a:defRPr/>
            </a:pPr>
            <a:endParaRPr lang="tr-TR" sz="1100" kern="1200" dirty="0">
              <a:latin typeface="+mn-lt"/>
              <a:ea typeface="+mn-ea"/>
              <a:cs typeface="+mn-cs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rgbClr val="66FF33"/>
              </a:buClr>
              <a:buFont typeface="Wingdings" pitchFamily="2" charset="2"/>
              <a:buChar char="Ø"/>
              <a:defRPr/>
            </a:pPr>
            <a:r>
              <a:rPr lang="tr-TR" b="1" kern="1200" dirty="0">
                <a:latin typeface="+mn-lt"/>
                <a:ea typeface="+mn-ea"/>
                <a:cs typeface="+mn-cs"/>
              </a:rPr>
              <a:t>B22</a:t>
            </a:r>
            <a:r>
              <a:rPr lang="tr-TR" kern="1200" dirty="0">
                <a:latin typeface="+mn-lt"/>
                <a:ea typeface="+mn-ea"/>
                <a:cs typeface="+mn-cs"/>
              </a:rPr>
              <a:t> </a:t>
            </a:r>
            <a:r>
              <a:rPr lang="tr-TR" i="1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Diğer tanımlanmış </a:t>
            </a:r>
            <a:r>
              <a:rPr lang="tr-TR" i="1" u="sng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hastalıklar </a:t>
            </a:r>
            <a:r>
              <a:rPr lang="tr-TR" i="1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ile sonuçlanan </a:t>
            </a:r>
            <a:r>
              <a:rPr lang="tr-TR" i="1" kern="1200" dirty="0">
                <a:latin typeface="+mn-lt"/>
                <a:ea typeface="+mn-ea"/>
                <a:cs typeface="+mn-cs"/>
              </a:rPr>
              <a:t>insan </a:t>
            </a:r>
            <a:r>
              <a:rPr lang="tr-TR" i="1" kern="1200" dirty="0" err="1">
                <a:latin typeface="+mn-lt"/>
                <a:ea typeface="+mn-ea"/>
                <a:cs typeface="+mn-cs"/>
              </a:rPr>
              <a:t>immün</a:t>
            </a:r>
            <a:r>
              <a:rPr lang="tr-TR" i="1" kern="1200" dirty="0">
                <a:latin typeface="+mn-lt"/>
                <a:ea typeface="+mn-ea"/>
                <a:cs typeface="+mn-cs"/>
              </a:rPr>
              <a:t> yetmezlik </a:t>
            </a:r>
            <a:r>
              <a:rPr lang="tr-TR" i="1" kern="1200" dirty="0" err="1">
                <a:latin typeface="+mn-lt"/>
                <a:ea typeface="+mn-ea"/>
                <a:cs typeface="+mn-cs"/>
              </a:rPr>
              <a:t>virus</a:t>
            </a:r>
            <a:r>
              <a:rPr lang="tr-TR" i="1" kern="1200" dirty="0">
                <a:latin typeface="+mn-lt"/>
                <a:ea typeface="+mn-ea"/>
                <a:cs typeface="+mn-cs"/>
              </a:rPr>
              <a:t> [HIV] hastalığı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rgbClr val="66FF33"/>
              </a:buClr>
              <a:buFont typeface="Wingdings" pitchFamily="2" charset="2"/>
              <a:buChar char="Ø"/>
              <a:defRPr/>
            </a:pPr>
            <a:endParaRPr lang="tr-TR" sz="1100" kern="1200" dirty="0">
              <a:latin typeface="+mn-lt"/>
              <a:ea typeface="+mn-ea"/>
              <a:cs typeface="+mn-cs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rgbClr val="66FF33"/>
              </a:buClr>
              <a:buFont typeface="Wingdings" pitchFamily="2" charset="2"/>
              <a:buChar char="Ø"/>
              <a:defRPr/>
            </a:pPr>
            <a:r>
              <a:rPr lang="tr-TR" b="1" kern="1200" dirty="0">
                <a:latin typeface="+mn-lt"/>
                <a:ea typeface="+mn-ea"/>
                <a:cs typeface="+mn-cs"/>
              </a:rPr>
              <a:t>B23.8</a:t>
            </a:r>
            <a:r>
              <a:rPr lang="tr-TR" kern="1200" dirty="0">
                <a:latin typeface="+mn-lt"/>
                <a:ea typeface="+mn-ea"/>
                <a:cs typeface="+mn-cs"/>
              </a:rPr>
              <a:t>	</a:t>
            </a:r>
            <a:r>
              <a:rPr lang="tr-TR" i="1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Diğer tanımlanmış </a:t>
            </a:r>
            <a:r>
              <a:rPr lang="tr-TR" i="1" u="sng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durumlar </a:t>
            </a:r>
            <a:r>
              <a:rPr lang="tr-TR" i="1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ile sonuçlanan </a:t>
            </a:r>
            <a:r>
              <a:rPr lang="tr-TR" i="1" kern="1200" dirty="0">
                <a:latin typeface="+mn-lt"/>
                <a:ea typeface="+mn-ea"/>
                <a:cs typeface="+mn-cs"/>
              </a:rPr>
              <a:t>insan </a:t>
            </a:r>
            <a:r>
              <a:rPr lang="tr-TR" i="1" kern="1200" dirty="0" err="1">
                <a:latin typeface="+mn-lt"/>
                <a:ea typeface="+mn-ea"/>
                <a:cs typeface="+mn-cs"/>
              </a:rPr>
              <a:t>immün</a:t>
            </a:r>
            <a:r>
              <a:rPr lang="tr-TR" i="1" kern="1200" dirty="0">
                <a:latin typeface="+mn-lt"/>
                <a:ea typeface="+mn-ea"/>
                <a:cs typeface="+mn-cs"/>
              </a:rPr>
              <a:t> yetmezlik </a:t>
            </a:r>
            <a:r>
              <a:rPr lang="tr-TR" i="1" kern="1200" dirty="0" err="1">
                <a:latin typeface="+mn-lt"/>
                <a:ea typeface="+mn-ea"/>
                <a:cs typeface="+mn-cs"/>
              </a:rPr>
              <a:t>virus</a:t>
            </a:r>
            <a:r>
              <a:rPr lang="tr-TR" i="1" kern="1200" dirty="0">
                <a:latin typeface="+mn-lt"/>
                <a:ea typeface="+mn-ea"/>
                <a:cs typeface="+mn-cs"/>
              </a:rPr>
              <a:t> [HIV] hastalığı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rgbClr val="66FF33"/>
              </a:buClr>
              <a:buFont typeface="Arial" pitchFamily="34" charset="0"/>
              <a:buNone/>
              <a:defRPr/>
            </a:pPr>
            <a:endParaRPr lang="tr-TR" sz="1100" kern="1200" dirty="0">
              <a:latin typeface="+mn-lt"/>
              <a:ea typeface="+mn-ea"/>
              <a:cs typeface="+mn-cs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rgbClr val="66FF33"/>
              </a:buClr>
              <a:buFont typeface="Wingdings" pitchFamily="2" charset="2"/>
              <a:buChar char="Ø"/>
              <a:defRPr/>
            </a:pPr>
            <a:r>
              <a:rPr lang="tr-TR" b="1" kern="1200" dirty="0">
                <a:latin typeface="+mn-lt"/>
                <a:ea typeface="+mn-ea"/>
                <a:cs typeface="+mn-cs"/>
              </a:rPr>
              <a:t>B24</a:t>
            </a:r>
            <a:r>
              <a:rPr lang="tr-TR" kern="1200" dirty="0">
                <a:latin typeface="+mn-lt"/>
                <a:ea typeface="+mn-ea"/>
                <a:cs typeface="+mn-cs"/>
              </a:rPr>
              <a:t> </a:t>
            </a:r>
            <a:r>
              <a:rPr lang="tr-TR" i="1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Tanımlanmamış</a:t>
            </a:r>
            <a:r>
              <a:rPr lang="tr-TR" i="1" kern="1200" dirty="0">
                <a:latin typeface="+mn-lt"/>
                <a:ea typeface="+mn-ea"/>
                <a:cs typeface="+mn-cs"/>
              </a:rPr>
              <a:t> insan </a:t>
            </a:r>
            <a:r>
              <a:rPr lang="tr-TR" i="1" kern="1200" dirty="0" err="1">
                <a:latin typeface="+mn-lt"/>
                <a:ea typeface="+mn-ea"/>
                <a:cs typeface="+mn-cs"/>
              </a:rPr>
              <a:t>immün</a:t>
            </a:r>
            <a:r>
              <a:rPr lang="tr-TR" i="1" kern="1200" dirty="0">
                <a:latin typeface="+mn-lt"/>
                <a:ea typeface="+mn-ea"/>
                <a:cs typeface="+mn-cs"/>
              </a:rPr>
              <a:t> yetmezlik </a:t>
            </a:r>
            <a:r>
              <a:rPr lang="tr-TR" i="1" kern="1200" dirty="0" err="1">
                <a:latin typeface="+mn-lt"/>
                <a:ea typeface="+mn-ea"/>
                <a:cs typeface="+mn-cs"/>
              </a:rPr>
              <a:t>virus</a:t>
            </a:r>
            <a:r>
              <a:rPr lang="tr-TR" i="1" kern="1200" dirty="0">
                <a:latin typeface="+mn-lt"/>
                <a:ea typeface="+mn-ea"/>
                <a:cs typeface="+mn-cs"/>
              </a:rPr>
              <a:t> [HIV] hastalığı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kern="1200" dirty="0"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13</a:t>
            </a:fld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971600" y="836712"/>
            <a:ext cx="7776864" cy="5760938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kern="1200" dirty="0">
                <a:latin typeface="+mn-lt"/>
                <a:ea typeface="+mn-ea"/>
                <a:cs typeface="+mn-cs"/>
              </a:rPr>
              <a:t>Hasta, B20-B24’teki iki veya daha fazla kategori kapsamında sınıflandırılabilecek birden fazla bulgu gösteriyorsa, epizot için yalnızca ana tanı ile ilgili olan HIV kodu </a:t>
            </a:r>
            <a:r>
              <a:rPr lang="tr-TR" kern="1200" dirty="0" smtClean="0">
                <a:latin typeface="+mn-lt"/>
                <a:ea typeface="+mn-ea"/>
                <a:cs typeface="+mn-cs"/>
              </a:rPr>
              <a:t>atanmalıdır.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kern="1200" dirty="0" smtClean="0">
                <a:latin typeface="+mn-lt"/>
                <a:ea typeface="+mn-ea"/>
                <a:cs typeface="+mn-cs"/>
              </a:rPr>
              <a:t>Bu </a:t>
            </a:r>
            <a:r>
              <a:rPr lang="tr-TR" kern="1200" dirty="0">
                <a:latin typeface="+mn-lt"/>
                <a:ea typeface="+mn-ea"/>
                <a:cs typeface="+mn-cs"/>
              </a:rPr>
              <a:t>HIV kodu, doğrudan ana tanı kodundan sonra girilmelidir. B20-B24 bloğundan birden fazla kodun, bu şekildeki bir ayrıntı düzeyini gerektirebilecek hastaneler için atanması kabul edilebilir bir durumdur ve bunların sırası, ilgili oldukları bulgu kodundan sonra gelecek şekilde olmalıdır.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14</a:t>
            </a:fld>
            <a:endParaRPr lang="tr-TR"/>
          </a:p>
        </p:txBody>
      </p:sp>
      <p:sp>
        <p:nvSpPr>
          <p:cNvPr id="26626" name="2 İçerik Yer Tutucusu"/>
          <p:cNvSpPr>
            <a:spLocks noGrp="1"/>
          </p:cNvSpPr>
          <p:nvPr>
            <p:ph idx="4294967295"/>
          </p:nvPr>
        </p:nvSpPr>
        <p:spPr>
          <a:xfrm>
            <a:off x="1043608" y="548680"/>
            <a:ext cx="7704856" cy="5975945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None/>
            </a:pPr>
            <a:r>
              <a:rPr lang="tr-TR" sz="2700" b="1" dirty="0" smtClean="0">
                <a:solidFill>
                  <a:srgbClr val="7030A0"/>
                </a:solidFill>
              </a:rPr>
              <a:t>     Örnek :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tr-TR" sz="2700" dirty="0" smtClean="0"/>
              <a:t>     </a:t>
            </a:r>
            <a:r>
              <a:rPr lang="tr-TR" sz="2700" dirty="0" err="1"/>
              <a:t>AIDS’li</a:t>
            </a:r>
            <a:r>
              <a:rPr lang="tr-TR" sz="2700" dirty="0"/>
              <a:t> bir hasta deride </a:t>
            </a:r>
            <a:r>
              <a:rPr lang="tr-TR" sz="2700" dirty="0" err="1"/>
              <a:t>kaposi</a:t>
            </a:r>
            <a:r>
              <a:rPr lang="tr-TR" sz="2700" dirty="0"/>
              <a:t> sarkomu ana tanısı ve kaşeksi sendromu ve CMV </a:t>
            </a:r>
            <a:r>
              <a:rPr lang="tr-TR" sz="2700" dirty="0" err="1"/>
              <a:t>retinit</a:t>
            </a:r>
            <a:r>
              <a:rPr lang="tr-TR" sz="2700" dirty="0"/>
              <a:t> ek tanılarıyla hastaneye yatırılmıştır. 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tr-TR" sz="2700" dirty="0"/>
              <a:t>1) </a:t>
            </a:r>
            <a:r>
              <a:rPr lang="fi-FI" sz="2700" dirty="0"/>
              <a:t>Kaposi sarkomu</a:t>
            </a:r>
            <a:r>
              <a:rPr lang="tr-TR" sz="2700" dirty="0"/>
              <a:t> </a:t>
            </a:r>
            <a:r>
              <a:rPr lang="fi-FI" sz="2700" dirty="0"/>
              <a:t> </a:t>
            </a:r>
            <a:r>
              <a:rPr lang="fi-FI" sz="2700" b="1" dirty="0"/>
              <a:t>C46.0</a:t>
            </a:r>
            <a:r>
              <a:rPr lang="tr-TR" sz="2700" dirty="0"/>
              <a:t>  </a:t>
            </a:r>
            <a:r>
              <a:rPr lang="fi-FI" sz="2700" dirty="0"/>
              <a:t> </a:t>
            </a:r>
            <a:r>
              <a:rPr lang="tr-TR" sz="2700" dirty="0"/>
              <a:t> </a:t>
            </a:r>
            <a:r>
              <a:rPr lang="fi-FI" sz="2700" dirty="0"/>
              <a:t>Deride kaposi sarkomu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tr-TR" sz="2700" dirty="0"/>
              <a:t>2) HIV hastalığı </a:t>
            </a:r>
            <a:r>
              <a:rPr lang="tr-TR" sz="2700" dirty="0" smtClean="0"/>
              <a:t>  </a:t>
            </a:r>
            <a:r>
              <a:rPr lang="tr-TR" sz="2700" b="1" dirty="0"/>
              <a:t>B21 </a:t>
            </a:r>
            <a:r>
              <a:rPr lang="tr-TR" sz="2700" dirty="0"/>
              <a:t>   </a:t>
            </a:r>
            <a:r>
              <a:rPr lang="tr-TR" sz="2700" dirty="0" smtClean="0"/>
              <a:t>Habis </a:t>
            </a:r>
            <a:r>
              <a:rPr lang="tr-TR" sz="2700" dirty="0"/>
              <a:t>neoplazmalar ile sonuçlanan insan </a:t>
            </a:r>
            <a:r>
              <a:rPr lang="tr-TR" sz="2700" dirty="0" err="1"/>
              <a:t>immün</a:t>
            </a:r>
            <a:r>
              <a:rPr lang="tr-TR" sz="2700" dirty="0"/>
              <a:t> yetmezlik </a:t>
            </a:r>
            <a:r>
              <a:rPr lang="tr-TR" sz="2700" dirty="0" err="1"/>
              <a:t>virus</a:t>
            </a:r>
            <a:r>
              <a:rPr lang="tr-TR" sz="2700" dirty="0"/>
              <a:t> [HIV] hastalığı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tr-TR" sz="2700" dirty="0"/>
              <a:t>3) CMV </a:t>
            </a:r>
            <a:r>
              <a:rPr lang="tr-TR" sz="2700" dirty="0" err="1"/>
              <a:t>retinit</a:t>
            </a:r>
            <a:r>
              <a:rPr lang="tr-TR" sz="2700" dirty="0"/>
              <a:t>   </a:t>
            </a:r>
            <a:r>
              <a:rPr lang="tr-TR" sz="2700" b="1" dirty="0" smtClean="0"/>
              <a:t>H30.9</a:t>
            </a:r>
            <a:r>
              <a:rPr lang="tr-TR" sz="2700" dirty="0" smtClean="0"/>
              <a:t>  </a:t>
            </a:r>
            <a:r>
              <a:rPr lang="tr-TR" sz="2700" i="1" dirty="0" err="1"/>
              <a:t>Koryoretinal</a:t>
            </a:r>
            <a:r>
              <a:rPr lang="tr-TR" sz="2700" i="1" dirty="0"/>
              <a:t> </a:t>
            </a:r>
            <a:r>
              <a:rPr lang="tr-TR" sz="2700" i="1" dirty="0" err="1"/>
              <a:t>inflamasyon</a:t>
            </a:r>
            <a:r>
              <a:rPr lang="tr-TR" sz="2700" i="1" dirty="0"/>
              <a:t>, tanımlanmamış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tr-TR" sz="2700" dirty="0"/>
              <a:t>                       </a:t>
            </a:r>
            <a:r>
              <a:rPr lang="tr-TR" sz="2700" dirty="0" smtClean="0"/>
              <a:t>  </a:t>
            </a:r>
            <a:r>
              <a:rPr lang="tr-TR" sz="2700" b="1" dirty="0"/>
              <a:t>B25.9</a:t>
            </a:r>
            <a:r>
              <a:rPr lang="tr-TR" sz="2700" dirty="0"/>
              <a:t>    </a:t>
            </a:r>
            <a:r>
              <a:rPr lang="tr-TR" sz="2700" i="1" dirty="0" err="1"/>
              <a:t>Sitomegalovirus</a:t>
            </a:r>
            <a:r>
              <a:rPr lang="tr-TR" sz="2700" i="1" dirty="0"/>
              <a:t> hastalığı, tanımlanmamış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tr-TR" sz="2700" dirty="0"/>
              <a:t>4) Kaşeksi </a:t>
            </a:r>
            <a:r>
              <a:rPr lang="tr-TR" sz="2700" dirty="0" err="1"/>
              <a:t>send</a:t>
            </a:r>
            <a:r>
              <a:rPr lang="tr-TR" sz="2700" dirty="0"/>
              <a:t>   </a:t>
            </a:r>
            <a:r>
              <a:rPr lang="tr-TR" sz="2700" b="1" dirty="0" smtClean="0"/>
              <a:t>R64</a:t>
            </a:r>
            <a:r>
              <a:rPr lang="tr-TR" sz="2700" dirty="0" smtClean="0"/>
              <a:t>  </a:t>
            </a:r>
            <a:r>
              <a:rPr lang="tr-TR" sz="2700" i="1" dirty="0"/>
              <a:t>Kaşeksi</a:t>
            </a:r>
            <a:endParaRPr lang="tr-TR" sz="2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15</a:t>
            </a:fld>
            <a:endParaRPr lang="tr-TR"/>
          </a:p>
        </p:txBody>
      </p:sp>
      <p:pic>
        <p:nvPicPr>
          <p:cNvPr id="27650" name="Picture 2" descr="http://hongkong.today.com/files/2008/12/aids-patient-984747-sw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230438" y="620713"/>
            <a:ext cx="6913562" cy="56165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16</a:t>
            </a:fld>
            <a:endParaRPr lang="tr-TR"/>
          </a:p>
        </p:txBody>
      </p:sp>
      <p:sp>
        <p:nvSpPr>
          <p:cNvPr id="28673" name="1 Başlık"/>
          <p:cNvSpPr>
            <a:spLocks noGrp="1"/>
          </p:cNvSpPr>
          <p:nvPr>
            <p:ph type="title" idx="4294967295"/>
          </p:nvPr>
        </p:nvSpPr>
        <p:spPr>
          <a:xfrm>
            <a:off x="971600" y="274638"/>
            <a:ext cx="7258000" cy="1143000"/>
          </a:xfrm>
        </p:spPr>
        <p:txBody>
          <a:bodyPr/>
          <a:lstStyle/>
          <a:p>
            <a:pPr algn="ctr" eaLnBrk="1" hangingPunct="1"/>
            <a:r>
              <a:rPr lang="tr-TR" b="1" dirty="0" err="1">
                <a:solidFill>
                  <a:srgbClr val="FF0000"/>
                </a:solidFill>
              </a:rPr>
              <a:t>Kaposi</a:t>
            </a:r>
            <a:r>
              <a:rPr lang="tr-TR" b="1" dirty="0">
                <a:solidFill>
                  <a:srgbClr val="FF0000"/>
                </a:solidFill>
              </a:rPr>
              <a:t> sarkomu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1043608" y="1600200"/>
            <a:ext cx="7776864" cy="5069160"/>
          </a:xfrm>
        </p:spPr>
        <p:txBody>
          <a:bodyPr rtlCol="0"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kern="1200" dirty="0" err="1">
                <a:latin typeface="+mn-lt"/>
                <a:ea typeface="+mn-ea"/>
                <a:cs typeface="+mn-cs"/>
              </a:rPr>
              <a:t>Kaposi</a:t>
            </a:r>
            <a:r>
              <a:rPr lang="tr-TR" kern="1200" dirty="0">
                <a:latin typeface="+mn-lt"/>
                <a:ea typeface="+mn-ea"/>
                <a:cs typeface="+mn-cs"/>
              </a:rPr>
              <a:t> sarkomu her zaman bir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primer</a:t>
            </a:r>
            <a:r>
              <a:rPr lang="tr-TR" kern="1200" dirty="0">
                <a:latin typeface="+mn-lt"/>
                <a:ea typeface="+mn-ea"/>
                <a:cs typeface="+mn-cs"/>
              </a:rPr>
              <a:t> </a:t>
            </a:r>
            <a:r>
              <a:rPr lang="tr-TR" kern="1200" dirty="0" smtClean="0">
                <a:latin typeface="+mn-lt"/>
                <a:ea typeface="+mn-ea"/>
                <a:cs typeface="+mn-cs"/>
              </a:rPr>
              <a:t>neoplazmadır.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kern="1200" dirty="0" smtClean="0">
                <a:latin typeface="+mn-lt"/>
                <a:ea typeface="+mn-ea"/>
                <a:cs typeface="+mn-cs"/>
              </a:rPr>
              <a:t>Bu </a:t>
            </a:r>
            <a:r>
              <a:rPr lang="tr-TR" kern="1200" dirty="0">
                <a:latin typeface="+mn-lt"/>
                <a:ea typeface="+mn-ea"/>
                <a:cs typeface="+mn-cs"/>
              </a:rPr>
              <a:t>nedenle, tanımlanmış bütün bölgeler için C46.- </a:t>
            </a:r>
            <a:r>
              <a:rPr lang="tr-TR" i="1" kern="1200" dirty="0" err="1">
                <a:latin typeface="+mn-lt"/>
                <a:ea typeface="+mn-ea"/>
                <a:cs typeface="+mn-cs"/>
              </a:rPr>
              <a:t>Kaposi</a:t>
            </a:r>
            <a:r>
              <a:rPr lang="tr-TR" i="1" kern="1200" dirty="0">
                <a:latin typeface="+mn-lt"/>
                <a:ea typeface="+mn-ea"/>
                <a:cs typeface="+mn-cs"/>
              </a:rPr>
              <a:t> sarkomu kategorisinden bir kod atanmalıdır. </a:t>
            </a:r>
            <a:endParaRPr lang="tr-TR" i="1" kern="1200" dirty="0" smtClean="0">
              <a:latin typeface="+mn-lt"/>
              <a:ea typeface="+mn-ea"/>
              <a:cs typeface="+mn-cs"/>
            </a:endParaRP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i="1" kern="1200" dirty="0" smtClean="0">
                <a:latin typeface="+mn-lt"/>
                <a:ea typeface="+mn-ea"/>
                <a:cs typeface="+mn-cs"/>
              </a:rPr>
              <a:t>Morfoloji </a:t>
            </a:r>
            <a:r>
              <a:rPr lang="tr-TR" i="1" kern="1200" dirty="0">
                <a:latin typeface="+mn-lt"/>
                <a:ea typeface="+mn-ea"/>
                <a:cs typeface="+mn-cs"/>
              </a:rPr>
              <a:t>kodu M9140/3’tür</a:t>
            </a:r>
            <a:r>
              <a:rPr lang="tr-TR" i="1" kern="1200" dirty="0" smtClean="0">
                <a:latin typeface="+mn-lt"/>
                <a:ea typeface="+mn-ea"/>
                <a:cs typeface="+mn-cs"/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i="1" kern="1200" dirty="0" smtClean="0">
                <a:latin typeface="+mn-lt"/>
                <a:ea typeface="+mn-ea"/>
                <a:cs typeface="+mn-cs"/>
              </a:rPr>
              <a:t> </a:t>
            </a:r>
            <a:r>
              <a:rPr lang="tr-TR" i="1" kern="1200" dirty="0" err="1">
                <a:latin typeface="+mn-lt"/>
                <a:ea typeface="+mn-ea"/>
                <a:cs typeface="+mn-cs"/>
              </a:rPr>
              <a:t>Kaposi</a:t>
            </a:r>
            <a:r>
              <a:rPr lang="tr-TR" i="1" kern="1200" dirty="0">
                <a:latin typeface="+mn-lt"/>
                <a:ea typeface="+mn-ea"/>
                <a:cs typeface="+mn-cs"/>
              </a:rPr>
              <a:t> sarkomu ilk tanıyı takip eden sonraki her bakım epizodu için kodlanmalıdır</a:t>
            </a:r>
            <a:r>
              <a:rPr lang="tr-TR" i="1" kern="1200" dirty="0" smtClean="0">
                <a:latin typeface="+mn-lt"/>
                <a:ea typeface="+mn-ea"/>
                <a:cs typeface="+mn-cs"/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i="1" kern="1200" dirty="0" smtClean="0">
                <a:latin typeface="+mn-lt"/>
                <a:ea typeface="+mn-ea"/>
                <a:cs typeface="+mn-cs"/>
              </a:rPr>
              <a:t> </a:t>
            </a:r>
            <a:r>
              <a:rPr lang="tr-TR" i="1" kern="1200" dirty="0">
                <a:latin typeface="+mn-lt"/>
                <a:ea typeface="+mn-ea"/>
                <a:cs typeface="+mn-cs"/>
              </a:rPr>
              <a:t>Etiyolojik etken olan </a:t>
            </a:r>
            <a:r>
              <a:rPr lang="tr-TR" kern="1200" dirty="0">
                <a:latin typeface="+mn-lt"/>
                <a:ea typeface="+mn-ea"/>
                <a:cs typeface="+mn-cs"/>
              </a:rPr>
              <a:t>İnsan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Herpes</a:t>
            </a:r>
            <a:r>
              <a:rPr lang="tr-TR" kern="1200" dirty="0">
                <a:latin typeface="+mn-lt"/>
                <a:ea typeface="+mn-ea"/>
                <a:cs typeface="+mn-cs"/>
              </a:rPr>
              <a:t>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Virus</a:t>
            </a:r>
            <a:r>
              <a:rPr lang="tr-TR" kern="1200" dirty="0">
                <a:latin typeface="+mn-lt"/>
                <a:ea typeface="+mn-ea"/>
                <a:cs typeface="+mn-cs"/>
              </a:rPr>
              <a:t> (HHV-8) ) bir nedensel etken olarak listelenebilir.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17</a:t>
            </a:fld>
            <a:endParaRPr lang="tr-TR"/>
          </a:p>
        </p:txBody>
      </p:sp>
      <p:sp>
        <p:nvSpPr>
          <p:cNvPr id="29697" name="1 Başlık"/>
          <p:cNvSpPr>
            <a:spLocks noGrp="1"/>
          </p:cNvSpPr>
          <p:nvPr>
            <p:ph type="title" idx="4294967295"/>
          </p:nvPr>
        </p:nvSpPr>
        <p:spPr>
          <a:xfrm>
            <a:off x="971600" y="274638"/>
            <a:ext cx="7258000" cy="1143000"/>
          </a:xfrm>
        </p:spPr>
        <p:txBody>
          <a:bodyPr/>
          <a:lstStyle/>
          <a:p>
            <a:pPr algn="ctr" eaLnBrk="1" hangingPunct="1"/>
            <a:r>
              <a:rPr lang="tr-TR" dirty="0" err="1">
                <a:solidFill>
                  <a:srgbClr val="FF0000"/>
                </a:solidFill>
              </a:rPr>
              <a:t>Viral</a:t>
            </a:r>
            <a:r>
              <a:rPr lang="tr-TR" dirty="0">
                <a:solidFill>
                  <a:srgbClr val="FF0000"/>
                </a:solidFill>
              </a:rPr>
              <a:t> Hepatit  </a:t>
            </a:r>
            <a:r>
              <a:rPr lang="tr-TR" sz="3600" dirty="0">
                <a:solidFill>
                  <a:srgbClr val="FF0000"/>
                </a:solidFill>
              </a:rPr>
              <a:t>(ACS 104)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971600" y="1600200"/>
            <a:ext cx="7920880" cy="5068888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kern="1200" dirty="0" err="1">
                <a:latin typeface="+mn-lt"/>
                <a:ea typeface="+mn-ea"/>
                <a:cs typeface="+mn-cs"/>
              </a:rPr>
              <a:t>Viral</a:t>
            </a:r>
            <a:r>
              <a:rPr lang="tr-TR" kern="1200" dirty="0">
                <a:latin typeface="+mn-lt"/>
                <a:ea typeface="+mn-ea"/>
                <a:cs typeface="+mn-cs"/>
              </a:rPr>
              <a:t> hepatit, karaciğer hücrelerinin bir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inflamatuvar</a:t>
            </a:r>
            <a:r>
              <a:rPr lang="tr-TR" kern="1200" dirty="0">
                <a:latin typeface="+mn-lt"/>
                <a:ea typeface="+mn-ea"/>
                <a:cs typeface="+mn-cs"/>
              </a:rPr>
              <a:t> ve nekrotik hastalığıdır. 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b="1" kern="1200" dirty="0">
                <a:latin typeface="+mn-lt"/>
                <a:ea typeface="+mn-ea"/>
                <a:cs typeface="+mn-cs"/>
              </a:rPr>
              <a:t>A</a:t>
            </a:r>
            <a:r>
              <a:rPr lang="tr-TR" kern="1200" dirty="0">
                <a:latin typeface="+mn-lt"/>
                <a:ea typeface="+mn-ea"/>
                <a:cs typeface="+mn-cs"/>
              </a:rPr>
              <a:t>, B, C, D ve </a:t>
            </a:r>
            <a:r>
              <a:rPr lang="tr-TR" b="1" kern="1200" dirty="0">
                <a:latin typeface="+mn-lt"/>
                <a:ea typeface="+mn-ea"/>
                <a:cs typeface="+mn-cs"/>
              </a:rPr>
              <a:t>E</a:t>
            </a:r>
            <a:r>
              <a:rPr lang="tr-TR" kern="1200" dirty="0">
                <a:latin typeface="+mn-lt"/>
                <a:ea typeface="+mn-ea"/>
                <a:cs typeface="+mn-cs"/>
              </a:rPr>
              <a:t>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virusleri</a:t>
            </a:r>
            <a:r>
              <a:rPr lang="tr-TR" kern="1200" dirty="0">
                <a:latin typeface="+mn-lt"/>
                <a:ea typeface="+mn-ea"/>
                <a:cs typeface="+mn-cs"/>
              </a:rPr>
              <a:t> </a:t>
            </a:r>
            <a:r>
              <a:rPr lang="tr-TR" b="1" kern="1200" dirty="0">
                <a:latin typeface="+mn-lt"/>
                <a:ea typeface="+mn-ea"/>
                <a:cs typeface="+mn-cs"/>
              </a:rPr>
              <a:t>akut</a:t>
            </a:r>
            <a:r>
              <a:rPr lang="tr-TR" kern="1200" dirty="0">
                <a:latin typeface="+mn-lt"/>
                <a:ea typeface="+mn-ea"/>
                <a:cs typeface="+mn-cs"/>
              </a:rPr>
              <a:t>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viral</a:t>
            </a:r>
            <a:r>
              <a:rPr lang="tr-TR" kern="1200" dirty="0">
                <a:latin typeface="+mn-lt"/>
                <a:ea typeface="+mn-ea"/>
                <a:cs typeface="+mn-cs"/>
              </a:rPr>
              <a:t> hepatit ile sonuçlanabilmektedir</a:t>
            </a:r>
            <a:r>
              <a:rPr lang="tr-TR" kern="1200" dirty="0" smtClean="0">
                <a:latin typeface="+mn-lt"/>
                <a:ea typeface="+mn-ea"/>
                <a:cs typeface="+mn-cs"/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kern="1200" dirty="0" smtClean="0">
                <a:latin typeface="+mn-lt"/>
                <a:ea typeface="+mn-ea"/>
                <a:cs typeface="+mn-cs"/>
              </a:rPr>
              <a:t> </a:t>
            </a:r>
            <a:r>
              <a:rPr lang="tr-TR" b="1" kern="1200" dirty="0">
                <a:latin typeface="+mn-lt"/>
                <a:ea typeface="+mn-ea"/>
                <a:cs typeface="+mn-cs"/>
              </a:rPr>
              <a:t>B, C ve D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viruslu</a:t>
            </a:r>
            <a:r>
              <a:rPr lang="tr-TR" kern="1200" dirty="0">
                <a:latin typeface="+mn-lt"/>
                <a:ea typeface="+mn-ea"/>
                <a:cs typeface="+mn-cs"/>
              </a:rPr>
              <a:t> akut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viral</a:t>
            </a:r>
            <a:r>
              <a:rPr lang="tr-TR" kern="1200" dirty="0">
                <a:latin typeface="+mn-lt"/>
                <a:ea typeface="+mn-ea"/>
                <a:cs typeface="+mn-cs"/>
              </a:rPr>
              <a:t> hepatit enfeksiyonları, kronik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viral</a:t>
            </a:r>
            <a:r>
              <a:rPr lang="tr-TR" kern="1200" dirty="0">
                <a:latin typeface="+mn-lt"/>
                <a:ea typeface="+mn-ea"/>
                <a:cs typeface="+mn-cs"/>
              </a:rPr>
              <a:t> hepatite </a:t>
            </a:r>
            <a:r>
              <a:rPr lang="tr-TR" kern="1200" dirty="0" smtClean="0">
                <a:latin typeface="+mn-lt"/>
                <a:ea typeface="+mn-ea"/>
                <a:cs typeface="+mn-cs"/>
              </a:rPr>
              <a:t>dönüşebilmektedir.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kern="1200" dirty="0" smtClean="0">
                <a:latin typeface="+mn-lt"/>
                <a:ea typeface="+mn-ea"/>
                <a:cs typeface="+mn-cs"/>
              </a:rPr>
              <a:t>Altı </a:t>
            </a:r>
            <a:r>
              <a:rPr lang="tr-TR" kern="1200" dirty="0">
                <a:latin typeface="+mn-lt"/>
                <a:ea typeface="+mn-ea"/>
                <a:cs typeface="+mn-cs"/>
              </a:rPr>
              <a:t>aydan uzun süren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viral</a:t>
            </a:r>
            <a:r>
              <a:rPr lang="tr-TR" kern="1200" dirty="0">
                <a:latin typeface="+mn-lt"/>
                <a:ea typeface="+mn-ea"/>
                <a:cs typeface="+mn-cs"/>
              </a:rPr>
              <a:t> hepatit genellikle ‘kronik’ olarak tanımlanır. Kronik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viral</a:t>
            </a:r>
            <a:r>
              <a:rPr lang="tr-TR" kern="1200" dirty="0">
                <a:latin typeface="+mn-lt"/>
                <a:ea typeface="+mn-ea"/>
                <a:cs typeface="+mn-cs"/>
              </a:rPr>
              <a:t> hepatitin teşhisi yalnızca karaciğer biyopsisi ile yapılabilmektedir.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18</a:t>
            </a:fld>
            <a:endParaRPr lang="tr-TR"/>
          </a:p>
        </p:txBody>
      </p:sp>
      <p:sp>
        <p:nvSpPr>
          <p:cNvPr id="30722" name="2 İçerik Yer Tutucusu"/>
          <p:cNvSpPr>
            <a:spLocks noGrp="1"/>
          </p:cNvSpPr>
          <p:nvPr>
            <p:ph idx="4294967295"/>
          </p:nvPr>
        </p:nvSpPr>
        <p:spPr>
          <a:xfrm>
            <a:off x="899592" y="188640"/>
            <a:ext cx="7330008" cy="5937523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tr-TR" dirty="0">
                <a:solidFill>
                  <a:srgbClr val="FF0000"/>
                </a:solidFill>
              </a:rPr>
              <a:t>Ek tanı kriterleri yerine getirilmese bile </a:t>
            </a:r>
            <a:r>
              <a:rPr lang="tr-TR" dirty="0" err="1">
                <a:solidFill>
                  <a:srgbClr val="FF0000"/>
                </a:solidFill>
              </a:rPr>
              <a:t>viral</a:t>
            </a:r>
            <a:r>
              <a:rPr lang="tr-TR" dirty="0">
                <a:solidFill>
                  <a:srgbClr val="FF0000"/>
                </a:solidFill>
              </a:rPr>
              <a:t> hepatit veya hepatit taşıyıcılığı durumu </a:t>
            </a:r>
            <a:r>
              <a:rPr lang="tr-TR" dirty="0" err="1">
                <a:solidFill>
                  <a:srgbClr val="FF0000"/>
                </a:solidFill>
              </a:rPr>
              <a:t>dokümante</a:t>
            </a:r>
            <a:r>
              <a:rPr lang="tr-TR" dirty="0">
                <a:solidFill>
                  <a:srgbClr val="FF0000"/>
                </a:solidFill>
              </a:rPr>
              <a:t> edilmişse mutlaka kodlanmalıdır.</a:t>
            </a:r>
          </a:p>
          <a:p>
            <a:pPr eaLnBrk="1" hangingPunct="1"/>
            <a:r>
              <a:rPr lang="tr-TR" kern="1200" dirty="0" smtClean="0"/>
              <a:t>Z22.51 </a:t>
            </a:r>
            <a:r>
              <a:rPr lang="tr-TR" kern="1200" dirty="0" err="1" smtClean="0"/>
              <a:t>Viral</a:t>
            </a:r>
            <a:r>
              <a:rPr lang="tr-TR" kern="1200" dirty="0" smtClean="0"/>
              <a:t> hepatit B taşıyıcısı</a:t>
            </a:r>
          </a:p>
          <a:p>
            <a:pPr eaLnBrk="1" hangingPunct="1">
              <a:buNone/>
            </a:pPr>
            <a:endParaRPr lang="tr-TR" dirty="0"/>
          </a:p>
        </p:txBody>
      </p:sp>
      <p:pic>
        <p:nvPicPr>
          <p:cNvPr id="5" name="Picture 2" descr="http://img03.blogcu.com/v2/images/editor/e/s/e/esenkal/527598649315741_126070226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3151" y="2897832"/>
            <a:ext cx="5400849" cy="3960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19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 idx="4294967295"/>
          </p:nvPr>
        </p:nvSpPr>
        <p:spPr>
          <a:xfrm>
            <a:off x="971600" y="274638"/>
            <a:ext cx="7258000" cy="1143000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kern="1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İlaca Dirençli Mikroorganizmalar ile Enfeksiyon</a:t>
            </a:r>
            <a:r>
              <a:rPr lang="tr-TR" sz="3600" kern="1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  (ACS 112)</a:t>
            </a:r>
            <a:endParaRPr lang="tr-TR" kern="1200" dirty="0">
              <a:solidFill>
                <a:srgbClr val="FF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0962" name="2 İçerik Yer Tutucusu"/>
          <p:cNvSpPr>
            <a:spLocks noGrp="1"/>
          </p:cNvSpPr>
          <p:nvPr>
            <p:ph idx="4294967295"/>
          </p:nvPr>
        </p:nvSpPr>
        <p:spPr>
          <a:xfrm>
            <a:off x="971600" y="1600200"/>
            <a:ext cx="7776864" cy="506916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tr-TR" dirty="0"/>
              <a:t>Eğer hastanın klinik sürecinde enfeksiyona neden olan organizmaların ilaca dirençli olduğu tanımlanırsa, o zaman üç kod atanır</a:t>
            </a:r>
          </a:p>
          <a:p>
            <a:pPr eaLnBrk="1" hangingPunct="1">
              <a:buFont typeface="Arial" charset="0"/>
              <a:buNone/>
            </a:pPr>
            <a:endParaRPr lang="tr-TR" dirty="0"/>
          </a:p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/>
              <a:t>Enfeksiyon için bir kod</a:t>
            </a:r>
          </a:p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/>
              <a:t>Organizma tipi için bir kod</a:t>
            </a:r>
          </a:p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/>
              <a:t>Spesifik ilaç direncini belirtmek için bir kod</a:t>
            </a:r>
          </a:p>
          <a:p>
            <a:pPr eaLnBrk="1" hangingPunct="1"/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2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 idx="4294967295"/>
          </p:nvPr>
        </p:nvSpPr>
        <p:spPr>
          <a:xfrm>
            <a:off x="1043608" y="274638"/>
            <a:ext cx="7185992" cy="1143000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kern="1200" dirty="0" err="1">
                <a:solidFill>
                  <a:srgbClr val="FF0000"/>
                </a:solidFill>
                <a:latin typeface="+mj-lt"/>
                <a:ea typeface="+mj-ea"/>
                <a:cs typeface="+mj-cs"/>
              </a:rPr>
              <a:t>Belirli</a:t>
            </a:r>
            <a:r>
              <a:rPr lang="en-US" kern="1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kern="1200" dirty="0" err="1">
                <a:solidFill>
                  <a:srgbClr val="FF0000"/>
                </a:solidFill>
                <a:latin typeface="+mj-lt"/>
                <a:ea typeface="+mj-ea"/>
                <a:cs typeface="+mj-cs"/>
              </a:rPr>
              <a:t>Enfeksiyon</a:t>
            </a:r>
            <a:r>
              <a:rPr lang="en-US" kern="1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 </a:t>
            </a:r>
            <a:r>
              <a:rPr lang="tr-TR" kern="1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v</a:t>
            </a:r>
            <a:r>
              <a:rPr lang="en-US" kern="1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e </a:t>
            </a:r>
            <a:r>
              <a:rPr lang="en-US" kern="1200" dirty="0" err="1">
                <a:solidFill>
                  <a:srgbClr val="FF0000"/>
                </a:solidFill>
                <a:latin typeface="+mj-lt"/>
                <a:ea typeface="+mj-ea"/>
                <a:cs typeface="+mj-cs"/>
              </a:rPr>
              <a:t>Parazit</a:t>
            </a:r>
            <a:r>
              <a:rPr lang="tr-TR" kern="1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er</a:t>
            </a:r>
            <a:r>
              <a:rPr lang="en-US" kern="1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kern="1200" dirty="0" err="1">
                <a:solidFill>
                  <a:srgbClr val="FF0000"/>
                </a:solidFill>
                <a:latin typeface="+mj-lt"/>
                <a:ea typeface="+mj-ea"/>
                <a:cs typeface="+mj-cs"/>
              </a:rPr>
              <a:t>Hastalıklar</a:t>
            </a:r>
            <a:r>
              <a:rPr lang="tr-TR" kern="1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 (A00-B99)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1043608" y="1600200"/>
            <a:ext cx="7848872" cy="4925144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rgbClr val="66FF33"/>
              </a:buClr>
              <a:buFont typeface="Wingdings" pitchFamily="2" charset="2"/>
              <a:buChar char="Ø"/>
              <a:defRPr/>
            </a:pPr>
            <a:r>
              <a:rPr lang="en-US" kern="1200" dirty="0">
                <a:latin typeface="+mn-lt"/>
                <a:ea typeface="+mn-ea"/>
                <a:cs typeface="+mn-cs"/>
              </a:rPr>
              <a:t>Bu </a:t>
            </a:r>
            <a:r>
              <a:rPr lang="en-US" kern="1200" dirty="0" err="1">
                <a:latin typeface="+mn-lt"/>
                <a:ea typeface="+mn-ea"/>
                <a:cs typeface="+mn-cs"/>
              </a:rPr>
              <a:t>bölümde</a:t>
            </a:r>
            <a:r>
              <a:rPr lang="en-US" kern="1200" dirty="0">
                <a:latin typeface="+mn-lt"/>
                <a:ea typeface="+mn-ea"/>
                <a:cs typeface="+mn-cs"/>
              </a:rPr>
              <a:t> </a:t>
            </a:r>
            <a:r>
              <a:rPr lang="en-US" kern="1200" dirty="0" err="1">
                <a:latin typeface="+mn-lt"/>
                <a:ea typeface="+mn-ea"/>
                <a:cs typeface="+mn-cs"/>
              </a:rPr>
              <a:t>enfeksiyon</a:t>
            </a:r>
            <a:r>
              <a:rPr lang="en-US" kern="1200" dirty="0">
                <a:latin typeface="+mn-lt"/>
                <a:ea typeface="+mn-ea"/>
                <a:cs typeface="+mn-cs"/>
              </a:rPr>
              <a:t> </a:t>
            </a:r>
            <a:r>
              <a:rPr lang="en-US" kern="1200" dirty="0" err="1">
                <a:latin typeface="+mn-lt"/>
                <a:ea typeface="+mn-ea"/>
                <a:cs typeface="+mn-cs"/>
              </a:rPr>
              <a:t>ve</a:t>
            </a:r>
            <a:r>
              <a:rPr lang="en-US" kern="1200" dirty="0">
                <a:latin typeface="+mn-lt"/>
                <a:ea typeface="+mn-ea"/>
                <a:cs typeface="+mn-cs"/>
              </a:rPr>
              <a:t> </a:t>
            </a:r>
            <a:r>
              <a:rPr lang="en-US" kern="1200" dirty="0" err="1">
                <a:latin typeface="+mn-lt"/>
                <a:ea typeface="+mn-ea"/>
                <a:cs typeface="+mn-cs"/>
              </a:rPr>
              <a:t>parazit</a:t>
            </a:r>
            <a:r>
              <a:rPr lang="tr-TR" kern="1200" dirty="0">
                <a:latin typeface="+mn-lt"/>
                <a:ea typeface="+mn-ea"/>
                <a:cs typeface="+mn-cs"/>
              </a:rPr>
              <a:t>er</a:t>
            </a:r>
            <a:r>
              <a:rPr lang="en-US" kern="1200" dirty="0">
                <a:latin typeface="+mn-lt"/>
                <a:ea typeface="+mn-ea"/>
                <a:cs typeface="+mn-cs"/>
              </a:rPr>
              <a:t> </a:t>
            </a:r>
            <a:r>
              <a:rPr lang="en-US" kern="1200" dirty="0" err="1">
                <a:latin typeface="+mn-lt"/>
                <a:ea typeface="+mn-ea"/>
                <a:cs typeface="+mn-cs"/>
              </a:rPr>
              <a:t>hastalıkların</a:t>
            </a:r>
            <a:r>
              <a:rPr lang="en-US" kern="1200" dirty="0">
                <a:latin typeface="+mn-lt"/>
                <a:ea typeface="+mn-ea"/>
                <a:cs typeface="+mn-cs"/>
              </a:rPr>
              <a:t> </a:t>
            </a:r>
            <a:r>
              <a:rPr lang="en-US" kern="1200" dirty="0" err="1">
                <a:latin typeface="+mn-lt"/>
                <a:ea typeface="+mn-ea"/>
                <a:cs typeface="+mn-cs"/>
              </a:rPr>
              <a:t>büyük</a:t>
            </a:r>
            <a:r>
              <a:rPr lang="en-US" kern="1200" dirty="0">
                <a:latin typeface="+mn-lt"/>
                <a:ea typeface="+mn-ea"/>
                <a:cs typeface="+mn-cs"/>
              </a:rPr>
              <a:t> </a:t>
            </a:r>
            <a:r>
              <a:rPr lang="en-US" kern="1200" dirty="0" err="1">
                <a:latin typeface="+mn-lt"/>
                <a:ea typeface="+mn-ea"/>
                <a:cs typeface="+mn-cs"/>
              </a:rPr>
              <a:t>bir</a:t>
            </a:r>
            <a:r>
              <a:rPr lang="en-US" kern="1200" dirty="0">
                <a:latin typeface="+mn-lt"/>
                <a:ea typeface="+mn-ea"/>
                <a:cs typeface="+mn-cs"/>
              </a:rPr>
              <a:t> </a:t>
            </a:r>
            <a:r>
              <a:rPr lang="en-US" kern="1200" dirty="0" err="1">
                <a:latin typeface="+mn-lt"/>
                <a:ea typeface="+mn-ea"/>
                <a:cs typeface="+mn-cs"/>
              </a:rPr>
              <a:t>bölümü</a:t>
            </a:r>
            <a:r>
              <a:rPr lang="en-US" kern="1200" dirty="0">
                <a:latin typeface="+mn-lt"/>
                <a:ea typeface="+mn-ea"/>
                <a:cs typeface="+mn-cs"/>
              </a:rPr>
              <a:t> </a:t>
            </a:r>
            <a:r>
              <a:rPr lang="en-US" kern="1200" dirty="0" err="1">
                <a:latin typeface="+mn-lt"/>
                <a:ea typeface="+mn-ea"/>
                <a:cs typeface="+mn-cs"/>
              </a:rPr>
              <a:t>yer</a:t>
            </a:r>
            <a:r>
              <a:rPr lang="en-US" kern="1200" dirty="0">
                <a:latin typeface="+mn-lt"/>
                <a:ea typeface="+mn-ea"/>
                <a:cs typeface="+mn-cs"/>
              </a:rPr>
              <a:t> </a:t>
            </a:r>
            <a:r>
              <a:rPr lang="en-US" kern="1200" dirty="0" err="1">
                <a:latin typeface="+mn-lt"/>
                <a:ea typeface="+mn-ea"/>
                <a:cs typeface="+mn-cs"/>
              </a:rPr>
              <a:t>almaktadır</a:t>
            </a:r>
            <a:r>
              <a:rPr lang="tr-TR" kern="1200" dirty="0">
                <a:latin typeface="+mn-lt"/>
                <a:ea typeface="+mn-ea"/>
                <a:cs typeface="+mn-cs"/>
              </a:rPr>
              <a:t>.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rgbClr val="66FF33"/>
              </a:buClr>
              <a:buFont typeface="Arial" pitchFamily="34" charset="0"/>
              <a:buNone/>
              <a:defRPr/>
            </a:pPr>
            <a:endParaRPr lang="tr-TR" sz="1000" kern="1200" dirty="0">
              <a:latin typeface="+mn-lt"/>
              <a:ea typeface="+mn-ea"/>
              <a:cs typeface="+mn-cs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rgbClr val="66FF33"/>
              </a:buClr>
              <a:buFont typeface="Wingdings" pitchFamily="2" charset="2"/>
              <a:buChar char="Ø"/>
              <a:defRPr/>
            </a:pPr>
            <a:r>
              <a:rPr lang="en-US" kern="1200" dirty="0" err="1">
                <a:latin typeface="+mn-lt"/>
                <a:ea typeface="+mn-ea"/>
                <a:cs typeface="+mn-cs"/>
              </a:rPr>
              <a:t>Hastalık</a:t>
            </a:r>
            <a:r>
              <a:rPr lang="en-US" kern="1200" dirty="0">
                <a:latin typeface="+mn-lt"/>
                <a:ea typeface="+mn-ea"/>
                <a:cs typeface="+mn-cs"/>
              </a:rPr>
              <a:t> </a:t>
            </a:r>
            <a:r>
              <a:rPr lang="en-US" kern="1200" dirty="0" err="1">
                <a:latin typeface="+mn-lt"/>
                <a:ea typeface="+mn-ea"/>
                <a:cs typeface="+mn-cs"/>
              </a:rPr>
              <a:t>ya</a:t>
            </a:r>
            <a:r>
              <a:rPr lang="en-US" kern="1200" dirty="0">
                <a:latin typeface="+mn-lt"/>
                <a:ea typeface="+mn-ea"/>
                <a:cs typeface="+mn-cs"/>
              </a:rPr>
              <a:t> </a:t>
            </a:r>
            <a:r>
              <a:rPr lang="en-US" kern="1200" dirty="0" err="1">
                <a:latin typeface="+mn-lt"/>
                <a:ea typeface="+mn-ea"/>
                <a:cs typeface="+mn-cs"/>
              </a:rPr>
              <a:t>da</a:t>
            </a:r>
            <a:r>
              <a:rPr lang="en-US" kern="1200" dirty="0">
                <a:latin typeface="+mn-lt"/>
                <a:ea typeface="+mn-ea"/>
                <a:cs typeface="+mn-cs"/>
              </a:rPr>
              <a:t> </a:t>
            </a:r>
            <a:r>
              <a:rPr lang="tr-TR" kern="1200" dirty="0">
                <a:latin typeface="+mn-lt"/>
                <a:ea typeface="+mn-ea"/>
                <a:cs typeface="+mn-cs"/>
              </a:rPr>
              <a:t>hastalıklara /</a:t>
            </a:r>
            <a:r>
              <a:rPr lang="en-US" kern="1200" dirty="0" err="1">
                <a:latin typeface="+mn-lt"/>
                <a:ea typeface="+mn-ea"/>
                <a:cs typeface="+mn-cs"/>
              </a:rPr>
              <a:t>durumlara</a:t>
            </a:r>
            <a:r>
              <a:rPr lang="en-US" kern="1200" dirty="0">
                <a:latin typeface="+mn-lt"/>
                <a:ea typeface="+mn-ea"/>
                <a:cs typeface="+mn-cs"/>
              </a:rPr>
              <a:t> </a:t>
            </a:r>
            <a:r>
              <a:rPr lang="en-US" kern="1200" dirty="0" err="1">
                <a:latin typeface="+mn-lt"/>
                <a:ea typeface="+mn-ea"/>
                <a:cs typeface="+mn-cs"/>
              </a:rPr>
              <a:t>neden</a:t>
            </a:r>
            <a:r>
              <a:rPr lang="en-US" kern="1200" dirty="0">
                <a:latin typeface="+mn-lt"/>
                <a:ea typeface="+mn-ea"/>
                <a:cs typeface="+mn-cs"/>
              </a:rPr>
              <a:t> </a:t>
            </a:r>
            <a:r>
              <a:rPr lang="en-US" kern="1200" dirty="0" err="1">
                <a:latin typeface="+mn-lt"/>
                <a:ea typeface="+mn-ea"/>
                <a:cs typeface="+mn-cs"/>
              </a:rPr>
              <a:t>olan</a:t>
            </a:r>
            <a:r>
              <a:rPr lang="en-US" kern="1200" dirty="0">
                <a:latin typeface="+mn-lt"/>
                <a:ea typeface="+mn-ea"/>
                <a:cs typeface="+mn-cs"/>
              </a:rPr>
              <a:t> </a:t>
            </a:r>
            <a:r>
              <a:rPr lang="en-US" kern="1200" dirty="0" err="1">
                <a:latin typeface="+mn-lt"/>
                <a:ea typeface="+mn-ea"/>
                <a:cs typeface="+mn-cs"/>
              </a:rPr>
              <a:t>organizmalar</a:t>
            </a:r>
            <a:r>
              <a:rPr lang="tr-TR" kern="1200" dirty="0">
                <a:latin typeface="+mn-lt"/>
                <a:ea typeface="+mn-ea"/>
                <a:cs typeface="+mn-cs"/>
              </a:rPr>
              <a:t>a</a:t>
            </a:r>
            <a:r>
              <a:rPr lang="en-US" kern="1200" dirty="0">
                <a:latin typeface="+mn-lt"/>
                <a:ea typeface="+mn-ea"/>
                <a:cs typeface="+mn-cs"/>
              </a:rPr>
              <a:t> </a:t>
            </a:r>
            <a:r>
              <a:rPr lang="en-US" kern="1200" dirty="0" err="1">
                <a:latin typeface="+mn-lt"/>
                <a:ea typeface="+mn-ea"/>
                <a:cs typeface="+mn-cs"/>
              </a:rPr>
              <a:t>göre</a:t>
            </a:r>
            <a:r>
              <a:rPr lang="en-US" kern="1200" dirty="0">
                <a:latin typeface="+mn-lt"/>
                <a:ea typeface="+mn-ea"/>
                <a:cs typeface="+mn-cs"/>
              </a:rPr>
              <a:t> </a:t>
            </a:r>
            <a:r>
              <a:rPr lang="tr-TR" kern="1200" dirty="0">
                <a:latin typeface="+mn-lt"/>
                <a:ea typeface="+mn-ea"/>
                <a:cs typeface="+mn-cs"/>
              </a:rPr>
              <a:t>düzenlenmiştir.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rgbClr val="66FF33"/>
              </a:buClr>
              <a:buFont typeface="Arial" pitchFamily="34" charset="0"/>
              <a:buNone/>
              <a:defRPr/>
            </a:pPr>
            <a:endParaRPr lang="tr-TR" sz="1000" kern="1200" dirty="0">
              <a:latin typeface="+mn-lt"/>
              <a:ea typeface="+mn-ea"/>
              <a:cs typeface="+mn-cs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rgbClr val="66FF33"/>
              </a:buClr>
              <a:buFont typeface="Wingdings" pitchFamily="2" charset="2"/>
              <a:buChar char="Ø"/>
              <a:defRPr/>
            </a:pPr>
            <a:r>
              <a:rPr lang="tr-TR" kern="1200" dirty="0">
                <a:latin typeface="+mn-lt"/>
                <a:ea typeface="+mn-ea"/>
                <a:cs typeface="+mn-cs"/>
              </a:rPr>
              <a:t>Sistemde </a:t>
            </a:r>
            <a:r>
              <a:rPr lang="en-US" kern="1200" dirty="0" err="1">
                <a:latin typeface="+mn-lt"/>
                <a:ea typeface="+mn-ea"/>
                <a:cs typeface="+mn-cs"/>
              </a:rPr>
              <a:t>hastalığın</a:t>
            </a:r>
            <a:r>
              <a:rPr lang="en-US" kern="1200" dirty="0">
                <a:latin typeface="+mn-lt"/>
                <a:ea typeface="+mn-ea"/>
                <a:cs typeface="+mn-cs"/>
              </a:rPr>
              <a:t> </a:t>
            </a:r>
            <a:r>
              <a:rPr lang="en-US" kern="1200" dirty="0" err="1">
                <a:latin typeface="+mn-lt"/>
                <a:ea typeface="+mn-ea"/>
                <a:cs typeface="+mn-cs"/>
              </a:rPr>
              <a:t>etyolojisini</a:t>
            </a:r>
            <a:r>
              <a:rPr lang="en-US" kern="1200" dirty="0">
                <a:latin typeface="+mn-lt"/>
                <a:ea typeface="+mn-ea"/>
                <a:cs typeface="+mn-cs"/>
              </a:rPr>
              <a:t> </a:t>
            </a:r>
            <a:r>
              <a:rPr lang="en-US" kern="1200" dirty="0" err="1">
                <a:latin typeface="+mn-lt"/>
                <a:ea typeface="+mn-ea"/>
                <a:cs typeface="+mn-cs"/>
              </a:rPr>
              <a:t>belirleye</a:t>
            </a:r>
            <a:r>
              <a:rPr lang="tr-TR" kern="1200" dirty="0">
                <a:latin typeface="+mn-lt"/>
                <a:ea typeface="+mn-ea"/>
                <a:cs typeface="+mn-cs"/>
              </a:rPr>
              <a:t>n</a:t>
            </a:r>
            <a:r>
              <a:rPr lang="en-US" kern="1200" dirty="0">
                <a:latin typeface="+mn-lt"/>
                <a:ea typeface="+mn-ea"/>
                <a:cs typeface="+mn-cs"/>
              </a:rPr>
              <a:t> </a:t>
            </a:r>
            <a:r>
              <a:rPr lang="tr-TR" kern="1200" dirty="0">
                <a:latin typeface="+mn-lt"/>
                <a:ea typeface="+mn-ea"/>
                <a:cs typeface="+mn-cs"/>
              </a:rPr>
              <a:t>(</a:t>
            </a:r>
            <a:r>
              <a:rPr lang="en-US" kern="1200" dirty="0" err="1">
                <a:latin typeface="+mn-lt"/>
                <a:ea typeface="+mn-ea"/>
                <a:cs typeface="+mn-cs"/>
              </a:rPr>
              <a:t>yıldız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lı</a:t>
            </a:r>
            <a:r>
              <a:rPr lang="en-US" kern="1200" dirty="0">
                <a:latin typeface="+mn-lt"/>
                <a:ea typeface="+mn-ea"/>
                <a:cs typeface="+mn-cs"/>
              </a:rPr>
              <a:t> </a:t>
            </a:r>
            <a:r>
              <a:rPr lang="tr-TR" kern="1200" dirty="0">
                <a:latin typeface="+mn-lt"/>
                <a:ea typeface="+mn-ea"/>
                <a:cs typeface="+mn-cs"/>
              </a:rPr>
              <a:t>simgesi)</a:t>
            </a:r>
            <a:r>
              <a:rPr lang="en-US" kern="1200" dirty="0">
                <a:latin typeface="+mn-lt"/>
                <a:ea typeface="+mn-ea"/>
                <a:cs typeface="+mn-cs"/>
              </a:rPr>
              <a:t> </a:t>
            </a:r>
            <a:r>
              <a:rPr lang="tr-TR" kern="1200" dirty="0">
                <a:latin typeface="+mn-lt"/>
                <a:ea typeface="+mn-ea"/>
                <a:cs typeface="+mn-cs"/>
              </a:rPr>
              <a:t>uyarılar </a:t>
            </a:r>
            <a:r>
              <a:rPr lang="en-US" kern="1200" dirty="0" err="1">
                <a:latin typeface="+mn-lt"/>
                <a:ea typeface="+mn-ea"/>
                <a:cs typeface="+mn-cs"/>
              </a:rPr>
              <a:t>bulunmaktadır</a:t>
            </a:r>
            <a:r>
              <a:rPr lang="en-US" kern="1200" dirty="0">
                <a:latin typeface="+mn-lt"/>
                <a:ea typeface="+mn-ea"/>
                <a:cs typeface="+mn-cs"/>
              </a:rPr>
              <a:t>. </a:t>
            </a:r>
            <a:r>
              <a:rPr lang="tr-TR" kern="1200" dirty="0">
                <a:latin typeface="+mn-lt"/>
                <a:ea typeface="+mn-ea"/>
                <a:cs typeface="+mn-cs"/>
              </a:rPr>
              <a:t> 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tr-TR" kern="1200" dirty="0">
              <a:solidFill>
                <a:srgbClr val="FFFF00"/>
              </a:solidFill>
              <a:latin typeface="+mn-lt"/>
              <a:ea typeface="+mn-ea"/>
              <a:cs typeface="+mn-cs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tr-TR" i="1" kern="1200" dirty="0">
              <a:latin typeface="+mn-lt"/>
              <a:ea typeface="+mn-ea"/>
              <a:cs typeface="+mn-cs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i="1" kern="1200" dirty="0" err="1">
                <a:latin typeface="+mn-lt"/>
                <a:ea typeface="+mn-ea"/>
                <a:cs typeface="+mn-cs"/>
              </a:rPr>
              <a:t>Enfeksiyon</a:t>
            </a:r>
            <a:r>
              <a:rPr lang="en-US" i="1" kern="1200" dirty="0">
                <a:latin typeface="+mn-lt"/>
                <a:ea typeface="+mn-ea"/>
                <a:cs typeface="+mn-cs"/>
              </a:rPr>
              <a:t> </a:t>
            </a:r>
            <a:r>
              <a:rPr lang="en-US" i="1" kern="1200" dirty="0" err="1">
                <a:latin typeface="+mn-lt"/>
                <a:ea typeface="+mn-ea"/>
                <a:cs typeface="+mn-cs"/>
              </a:rPr>
              <a:t>etkenini</a:t>
            </a:r>
            <a:r>
              <a:rPr lang="en-US" i="1" kern="1200" dirty="0">
                <a:latin typeface="+mn-lt"/>
                <a:ea typeface="+mn-ea"/>
                <a:cs typeface="+mn-cs"/>
              </a:rPr>
              <a:t> </a:t>
            </a:r>
            <a:r>
              <a:rPr lang="en-US" i="1" kern="1200" dirty="0" err="1">
                <a:latin typeface="+mn-lt"/>
                <a:ea typeface="+mn-ea"/>
                <a:cs typeface="+mn-cs"/>
              </a:rPr>
              <a:t>belirlemek</a:t>
            </a:r>
            <a:r>
              <a:rPr lang="en-US" i="1" kern="1200" dirty="0">
                <a:latin typeface="+mn-lt"/>
                <a:ea typeface="+mn-ea"/>
                <a:cs typeface="+mn-cs"/>
              </a:rPr>
              <a:t> </a:t>
            </a:r>
            <a:r>
              <a:rPr lang="en-US" i="1" kern="1200" dirty="0" err="1">
                <a:latin typeface="+mn-lt"/>
                <a:ea typeface="+mn-ea"/>
                <a:cs typeface="+mn-cs"/>
              </a:rPr>
              <a:t>için</a:t>
            </a:r>
            <a:r>
              <a:rPr lang="en-US" i="1" kern="1200" dirty="0">
                <a:latin typeface="+mn-lt"/>
                <a:ea typeface="+mn-ea"/>
                <a:cs typeface="+mn-cs"/>
              </a:rPr>
              <a:t> </a:t>
            </a:r>
            <a:r>
              <a:rPr lang="en-US" i="1" kern="1200" dirty="0" err="1">
                <a:solidFill>
                  <a:srgbClr val="7030A0"/>
                </a:solidFill>
                <a:latin typeface="+mn-lt"/>
                <a:ea typeface="+mn-ea"/>
                <a:cs typeface="+mn-cs"/>
              </a:rPr>
              <a:t>ek</a:t>
            </a:r>
            <a:r>
              <a:rPr lang="en-US" i="1" kern="1200" dirty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i="1" kern="1200" dirty="0" err="1">
                <a:solidFill>
                  <a:srgbClr val="7030A0"/>
                </a:solidFill>
                <a:latin typeface="+mn-lt"/>
                <a:ea typeface="+mn-ea"/>
                <a:cs typeface="+mn-cs"/>
              </a:rPr>
              <a:t>kod</a:t>
            </a:r>
            <a:r>
              <a:rPr lang="en-US" i="1" kern="1200" dirty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i="1" kern="1200" dirty="0" err="1">
                <a:latin typeface="+mn-lt"/>
                <a:ea typeface="+mn-ea"/>
                <a:cs typeface="+mn-cs"/>
              </a:rPr>
              <a:t>kullanın</a:t>
            </a:r>
            <a:r>
              <a:rPr lang="tr-TR" i="1" kern="1200" dirty="0">
                <a:latin typeface="+mn-lt"/>
                <a:ea typeface="+mn-ea"/>
                <a:cs typeface="+mn-cs"/>
              </a:rPr>
              <a:t>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kern="1200" dirty="0"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20</a:t>
            </a:fld>
            <a:endParaRPr lang="tr-TR"/>
          </a:p>
        </p:txBody>
      </p:sp>
      <p:sp>
        <p:nvSpPr>
          <p:cNvPr id="41986" name="2 İçerik Yer Tutucusu"/>
          <p:cNvSpPr>
            <a:spLocks noGrp="1"/>
          </p:cNvSpPr>
          <p:nvPr>
            <p:ph idx="4294967295"/>
          </p:nvPr>
        </p:nvSpPr>
        <p:spPr>
          <a:xfrm>
            <a:off x="827584" y="260350"/>
            <a:ext cx="8136904" cy="6597650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tr-TR" dirty="0"/>
              <a:t>Bir bakteriyel ajanın dirençli olduğu </a:t>
            </a:r>
            <a:r>
              <a:rPr lang="tr-TR" dirty="0" smtClean="0"/>
              <a:t>antibiyotiği </a:t>
            </a:r>
            <a:r>
              <a:rPr lang="tr-TR" dirty="0"/>
              <a:t>belirtmek için Z06.- </a:t>
            </a:r>
            <a:r>
              <a:rPr lang="tr-TR" i="1" dirty="0"/>
              <a:t>Antibiyotiklere dirençli bakteriyel ajanlar kategorisinden bir kodu ek kod olarak atanır.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tr-TR" dirty="0"/>
              <a:t>Z06.- hiçbir zaman ana tanı olarak kodlanmamalıdır.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tr-TR" b="1" dirty="0"/>
              <a:t>Vaka: Basınç alanı ülserinde çoklu-dirençli </a:t>
            </a:r>
            <a:r>
              <a:rPr lang="tr-TR" b="1" dirty="0" smtClean="0"/>
              <a:t>MRSA </a:t>
            </a:r>
            <a:r>
              <a:rPr lang="tr-TR" b="1" dirty="0"/>
              <a:t>bulunan hasta, evre 2</a:t>
            </a:r>
          </a:p>
          <a:p>
            <a:pPr eaLnBrk="1" hangingPunct="1"/>
            <a:endParaRPr lang="tr-TR" b="1" dirty="0"/>
          </a:p>
          <a:p>
            <a:pPr eaLnBrk="1" hangingPunct="1"/>
            <a:endParaRPr lang="tr-TR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187624" y="4848225"/>
            <a:ext cx="7058025" cy="2009775"/>
          </a:xfrm>
          <a:prstGeom prst="rect">
            <a:avLst/>
          </a:prstGeom>
          <a:gradFill rotWithShape="1">
            <a:gsLst>
              <a:gs pos="0">
                <a:srgbClr val="76475E"/>
              </a:gs>
              <a:gs pos="50000">
                <a:srgbClr val="FF99CC"/>
              </a:gs>
              <a:gs pos="100000">
                <a:srgbClr val="76475E"/>
              </a:gs>
            </a:gsLst>
            <a:lin ang="5400000" scaled="1"/>
          </a:gra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r-TR" sz="2000" b="1" dirty="0"/>
              <a:t>Atanan kodlar</a:t>
            </a:r>
            <a:r>
              <a:rPr lang="en-AU" sz="2000" b="1" dirty="0"/>
              <a:t>:</a:t>
            </a:r>
          </a:p>
          <a:p>
            <a:pPr lvl="2" eaLnBrk="1" hangingPunct="1">
              <a:spcBef>
                <a:spcPct val="50000"/>
              </a:spcBef>
              <a:spcAft>
                <a:spcPct val="20000"/>
              </a:spcAft>
            </a:pPr>
            <a:r>
              <a:rPr lang="tr-TR" sz="2000" b="1" dirty="0"/>
              <a:t>1)</a:t>
            </a:r>
            <a:r>
              <a:rPr lang="en-AU" sz="2000" b="1" dirty="0"/>
              <a:t>L89.1</a:t>
            </a:r>
            <a:r>
              <a:rPr lang="en-AU" sz="2000" dirty="0"/>
              <a:t> </a:t>
            </a:r>
            <a:r>
              <a:rPr lang="tr-TR" sz="2000" dirty="0"/>
              <a:t>  </a:t>
            </a:r>
            <a:r>
              <a:rPr lang="tr-TR" sz="2000" i="1" dirty="0"/>
              <a:t>Evre</a:t>
            </a:r>
            <a:r>
              <a:rPr lang="en-AU" sz="2000" i="1" dirty="0"/>
              <a:t> II </a:t>
            </a:r>
            <a:r>
              <a:rPr lang="tr-TR" sz="2000" i="1" dirty="0"/>
              <a:t>basınç ülseri</a:t>
            </a:r>
            <a:endParaRPr lang="en-AU" sz="2000" i="1" dirty="0"/>
          </a:p>
          <a:p>
            <a:pPr lvl="2" eaLnBrk="1" hangingPunct="1"/>
            <a:r>
              <a:rPr lang="tr-TR" sz="2000" b="1" dirty="0"/>
              <a:t>2)</a:t>
            </a:r>
            <a:r>
              <a:rPr lang="en-AU" sz="2000" b="1" dirty="0"/>
              <a:t>B95.6</a:t>
            </a:r>
            <a:r>
              <a:rPr lang="en-AU" sz="2000" i="1" dirty="0"/>
              <a:t> </a:t>
            </a:r>
            <a:r>
              <a:rPr lang="tr-TR" sz="2000" i="1" dirty="0"/>
              <a:t>  Diğer bölümlere sınıflanan hastalık nedeni olarak 	</a:t>
            </a:r>
            <a:r>
              <a:rPr lang="tr-TR" sz="2000" i="1" dirty="0" err="1"/>
              <a:t>Stafilokoküs</a:t>
            </a:r>
            <a:r>
              <a:rPr lang="en-AU" sz="2000" i="1" dirty="0"/>
              <a:t> </a:t>
            </a:r>
            <a:r>
              <a:rPr lang="en-AU" sz="2000" i="1" dirty="0" err="1"/>
              <a:t>aureus</a:t>
            </a:r>
            <a:endParaRPr lang="en-AU" sz="2000" i="1" dirty="0"/>
          </a:p>
          <a:p>
            <a:pPr lvl="2" eaLnBrk="1" hangingPunct="1">
              <a:spcBef>
                <a:spcPct val="50000"/>
              </a:spcBef>
            </a:pPr>
            <a:r>
              <a:rPr lang="tr-TR" sz="2000" b="1" dirty="0">
                <a:solidFill>
                  <a:srgbClr val="FFC000"/>
                </a:solidFill>
              </a:rPr>
              <a:t>3)</a:t>
            </a:r>
            <a:r>
              <a:rPr lang="en-AU" sz="2000" b="1" dirty="0">
                <a:solidFill>
                  <a:srgbClr val="FFC000"/>
                </a:solidFill>
              </a:rPr>
              <a:t>Z06.</a:t>
            </a:r>
            <a:r>
              <a:rPr lang="tr-TR" sz="2000" b="1" dirty="0">
                <a:solidFill>
                  <a:srgbClr val="FFC000"/>
                </a:solidFill>
              </a:rPr>
              <a:t>32</a:t>
            </a:r>
            <a:r>
              <a:rPr lang="en-AU" sz="2000" i="1" dirty="0">
                <a:solidFill>
                  <a:srgbClr val="FFC000"/>
                </a:solidFill>
              </a:rPr>
              <a:t> </a:t>
            </a:r>
            <a:r>
              <a:rPr lang="tr-TR" sz="2000" i="1" dirty="0">
                <a:solidFill>
                  <a:srgbClr val="FFC000"/>
                </a:solidFill>
              </a:rPr>
              <a:t> </a:t>
            </a:r>
            <a:r>
              <a:rPr lang="tr-TR" sz="2000" i="1" dirty="0" err="1">
                <a:solidFill>
                  <a:srgbClr val="FFC000"/>
                </a:solidFill>
              </a:rPr>
              <a:t>Metisiline</a:t>
            </a:r>
            <a:r>
              <a:rPr lang="tr-TR" sz="2000" i="1" dirty="0">
                <a:solidFill>
                  <a:srgbClr val="FFC000"/>
                </a:solidFill>
              </a:rPr>
              <a:t> dirençli ajan</a:t>
            </a:r>
            <a:endParaRPr lang="en-AU" sz="2000" i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21</a:t>
            </a:fld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1043608" y="908720"/>
            <a:ext cx="7848872" cy="5544468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b="1" u="sng" kern="1200" dirty="0">
                <a:latin typeface="+mn-lt"/>
                <a:ea typeface="+mn-ea"/>
                <a:cs typeface="+mn-cs"/>
              </a:rPr>
              <a:t>MRSA</a:t>
            </a:r>
            <a:r>
              <a:rPr lang="tr-TR" sz="2800" b="1" u="sng" kern="1200" dirty="0">
                <a:latin typeface="+mn-lt"/>
                <a:ea typeface="+mn-ea"/>
                <a:cs typeface="+mn-cs"/>
              </a:rPr>
              <a:t> </a:t>
            </a:r>
            <a:r>
              <a:rPr lang="tr-TR" sz="2800" b="1" kern="1200" dirty="0">
                <a:latin typeface="+mn-lt"/>
                <a:ea typeface="+mn-ea"/>
                <a:cs typeface="+mn-cs"/>
              </a:rPr>
              <a:t> </a:t>
            </a:r>
            <a:r>
              <a:rPr lang="tr-TR" sz="2800" kern="1200" dirty="0">
                <a:latin typeface="+mn-lt"/>
                <a:ea typeface="+mn-ea"/>
                <a:cs typeface="+mn-cs"/>
              </a:rPr>
              <a:t>(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Metisilin</a:t>
            </a:r>
            <a:r>
              <a:rPr lang="tr-TR" kern="1200" dirty="0">
                <a:latin typeface="+mn-lt"/>
                <a:ea typeface="+mn-ea"/>
                <a:cs typeface="+mn-cs"/>
              </a:rPr>
              <a:t>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rezistan</a:t>
            </a:r>
            <a:r>
              <a:rPr lang="tr-TR" kern="1200" dirty="0">
                <a:latin typeface="+mn-lt"/>
                <a:ea typeface="+mn-ea"/>
                <a:cs typeface="+mn-cs"/>
              </a:rPr>
              <a:t>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stafilokokkus</a:t>
            </a:r>
            <a:r>
              <a:rPr lang="tr-TR" kern="1200" dirty="0">
                <a:latin typeface="+mn-lt"/>
                <a:ea typeface="+mn-ea"/>
                <a:cs typeface="+mn-cs"/>
              </a:rPr>
              <a:t>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aureus</a:t>
            </a:r>
            <a:r>
              <a:rPr lang="tr-TR" kern="1200" dirty="0">
                <a:latin typeface="+mn-lt"/>
                <a:ea typeface="+mn-ea"/>
                <a:cs typeface="+mn-cs"/>
              </a:rPr>
              <a:t>)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tr-TR" kern="1200" dirty="0">
              <a:latin typeface="+mn-lt"/>
              <a:ea typeface="+mn-ea"/>
              <a:cs typeface="+mn-cs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kern="1200" dirty="0">
                <a:latin typeface="+mn-lt"/>
                <a:ea typeface="+mn-ea"/>
                <a:cs typeface="+mn-cs"/>
              </a:rPr>
              <a:t>B95.6 Diğer bölümlere sınıflanan hastalıkların sebebi       olarak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Stafilokokkus</a:t>
            </a:r>
            <a:r>
              <a:rPr lang="tr-TR" kern="1200" dirty="0">
                <a:latin typeface="+mn-lt"/>
                <a:ea typeface="+mn-ea"/>
                <a:cs typeface="+mn-cs"/>
              </a:rPr>
              <a:t>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aureus</a:t>
            </a:r>
            <a:endParaRPr lang="tr-TR" kern="1200" dirty="0">
              <a:latin typeface="+mn-lt"/>
              <a:ea typeface="+mn-ea"/>
              <a:cs typeface="+mn-cs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kern="1200" dirty="0">
                <a:latin typeface="+mn-lt"/>
                <a:ea typeface="+mn-ea"/>
                <a:cs typeface="+mn-cs"/>
              </a:rPr>
              <a:t>Z06.32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Metisiline</a:t>
            </a:r>
            <a:r>
              <a:rPr lang="tr-TR" kern="1200" dirty="0">
                <a:latin typeface="+mn-lt"/>
                <a:ea typeface="+mn-ea"/>
                <a:cs typeface="+mn-cs"/>
              </a:rPr>
              <a:t> dirençli ajan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tr-TR" kern="1200" dirty="0">
              <a:latin typeface="+mn-lt"/>
              <a:ea typeface="+mn-ea"/>
              <a:cs typeface="+mn-cs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b="1" u="sng" kern="1200" dirty="0">
                <a:latin typeface="+mn-lt"/>
                <a:ea typeface="+mn-ea"/>
                <a:cs typeface="+mn-cs"/>
              </a:rPr>
              <a:t>VRE</a:t>
            </a:r>
            <a:r>
              <a:rPr lang="tr-TR" sz="2800" b="1" kern="1200" dirty="0">
                <a:latin typeface="+mn-lt"/>
                <a:ea typeface="+mn-ea"/>
                <a:cs typeface="+mn-cs"/>
              </a:rPr>
              <a:t> </a:t>
            </a:r>
            <a:r>
              <a:rPr lang="tr-TR" sz="2800" kern="1200" dirty="0">
                <a:latin typeface="+mn-lt"/>
                <a:ea typeface="+mn-ea"/>
                <a:cs typeface="+mn-cs"/>
              </a:rPr>
              <a:t>(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Vankomisin</a:t>
            </a:r>
            <a:r>
              <a:rPr lang="tr-TR" kern="1200" dirty="0">
                <a:latin typeface="+mn-lt"/>
                <a:ea typeface="+mn-ea"/>
                <a:cs typeface="+mn-cs"/>
              </a:rPr>
              <a:t>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Rezistan</a:t>
            </a:r>
            <a:r>
              <a:rPr lang="tr-TR" kern="1200" dirty="0">
                <a:latin typeface="+mn-lt"/>
                <a:ea typeface="+mn-ea"/>
                <a:cs typeface="+mn-cs"/>
              </a:rPr>
              <a:t> 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Enterokok</a:t>
            </a:r>
            <a:r>
              <a:rPr lang="tr-TR" kern="1200" dirty="0">
                <a:latin typeface="+mn-lt"/>
                <a:ea typeface="+mn-ea"/>
                <a:cs typeface="+mn-cs"/>
              </a:rPr>
              <a:t>)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tr-TR" sz="2800" kern="1200" dirty="0">
              <a:latin typeface="+mn-lt"/>
              <a:ea typeface="+mn-ea"/>
              <a:cs typeface="+mn-cs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kern="1200" dirty="0">
                <a:latin typeface="+mn-lt"/>
                <a:ea typeface="+mn-ea"/>
                <a:cs typeface="+mn-cs"/>
              </a:rPr>
              <a:t>B95.2 Streptokok, D grubu, diğer bölümlere sınıflanan hastalıkların sebebi olarak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tr-TR" kern="1200" dirty="0">
              <a:latin typeface="+mn-lt"/>
              <a:ea typeface="+mn-ea"/>
              <a:cs typeface="+mn-cs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kern="1200" dirty="0">
                <a:latin typeface="+mn-lt"/>
                <a:ea typeface="+mn-ea"/>
                <a:cs typeface="+mn-cs"/>
              </a:rPr>
              <a:t>Z06.41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Vankomisin</a:t>
            </a:r>
            <a:r>
              <a:rPr lang="tr-TR" kern="1200" dirty="0">
                <a:latin typeface="+mn-lt"/>
                <a:ea typeface="+mn-ea"/>
                <a:cs typeface="+mn-cs"/>
              </a:rPr>
              <a:t> ve ilişkili antibiyotiklere dirençli ajan,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Vankomisine</a:t>
            </a:r>
            <a:r>
              <a:rPr lang="tr-TR" kern="1200" dirty="0">
                <a:latin typeface="+mn-lt"/>
                <a:ea typeface="+mn-ea"/>
                <a:cs typeface="+mn-cs"/>
              </a:rPr>
              <a:t> dirençli ajan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kern="1200" dirty="0"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22</a:t>
            </a:fld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899592" y="1600200"/>
            <a:ext cx="7776864" cy="5257800"/>
          </a:xfrm>
        </p:spPr>
        <p:txBody>
          <a:bodyPr rtlCol="0">
            <a:normAutofit lnSpcReduction="10000"/>
          </a:bodyPr>
          <a:lstStyle/>
          <a:p>
            <a:pPr lvl="1" eaLnBrk="1" fontAlgn="auto" hangingPunct="1">
              <a:spcAft>
                <a:spcPts val="0"/>
              </a:spcAft>
              <a:buClr>
                <a:srgbClr val="66FF33"/>
              </a:buClr>
              <a:buFont typeface="Wingdings" pitchFamily="2" charset="2"/>
              <a:buChar char="Ø"/>
              <a:defRPr/>
            </a:pPr>
            <a:r>
              <a:rPr lang="tr-TR" sz="3200" kern="1200" dirty="0">
                <a:latin typeface="+mn-lt"/>
                <a:ea typeface="+mn-ea"/>
                <a:cs typeface="+mn-cs"/>
              </a:rPr>
              <a:t>ICD-10-</a:t>
            </a:r>
            <a:r>
              <a:rPr lang="tr-TR" sz="3200" kern="1200" dirty="0" err="1">
                <a:latin typeface="+mn-lt"/>
                <a:ea typeface="+mn-ea"/>
                <a:cs typeface="+mn-cs"/>
              </a:rPr>
              <a:t>AM’de</a:t>
            </a:r>
            <a:r>
              <a:rPr lang="tr-TR" sz="3200" kern="1200" dirty="0">
                <a:latin typeface="+mn-lt"/>
                <a:ea typeface="+mn-ea"/>
                <a:cs typeface="+mn-cs"/>
              </a:rPr>
              <a:t>, </a:t>
            </a:r>
            <a:r>
              <a:rPr lang="tr-TR" sz="3200" kern="1200" dirty="0" err="1">
                <a:latin typeface="+mn-lt"/>
                <a:ea typeface="+mn-ea"/>
                <a:cs typeface="+mn-cs"/>
              </a:rPr>
              <a:t>neoplaziler</a:t>
            </a:r>
            <a:r>
              <a:rPr lang="tr-TR" sz="3200" kern="1200" dirty="0">
                <a:latin typeface="+mn-lt"/>
                <a:ea typeface="+mn-ea"/>
                <a:cs typeface="+mn-cs"/>
              </a:rPr>
              <a:t> dört açıdan sınıflanmaktadır:</a:t>
            </a:r>
          </a:p>
          <a:p>
            <a:pPr lvl="2" eaLnBrk="1" fontAlgn="auto" hangingPunct="1">
              <a:spcAft>
                <a:spcPts val="0"/>
              </a:spcAft>
              <a:buClr>
                <a:srgbClr val="66FF33"/>
              </a:buClr>
              <a:buFont typeface="Wingdings" pitchFamily="2" charset="2"/>
              <a:buChar char="Ø"/>
              <a:defRPr/>
            </a:pPr>
            <a:r>
              <a:rPr lang="tr-TR" sz="3200" kern="1200" dirty="0">
                <a:latin typeface="+mn-lt"/>
                <a:ea typeface="+mn-ea"/>
                <a:cs typeface="+mn-cs"/>
              </a:rPr>
              <a:t>1) </a:t>
            </a:r>
            <a:r>
              <a:rPr lang="tr-TR" sz="3200" kern="1200" dirty="0" err="1">
                <a:latin typeface="+mn-lt"/>
                <a:ea typeface="+mn-ea"/>
                <a:cs typeface="+mn-cs"/>
              </a:rPr>
              <a:t>Neoplazinin</a:t>
            </a:r>
            <a:r>
              <a:rPr lang="tr-TR" sz="3200" kern="1200" dirty="0">
                <a:latin typeface="+mn-lt"/>
                <a:ea typeface="+mn-ea"/>
                <a:cs typeface="+mn-cs"/>
              </a:rPr>
              <a:t>  </a:t>
            </a:r>
            <a:r>
              <a:rPr lang="tr-TR" sz="3200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davranışı</a:t>
            </a:r>
            <a:r>
              <a:rPr lang="tr-TR" sz="3200" kern="1200" dirty="0">
                <a:latin typeface="+mn-lt"/>
                <a:ea typeface="+mn-ea"/>
                <a:cs typeface="+mn-cs"/>
              </a:rPr>
              <a:t> (</a:t>
            </a:r>
            <a:r>
              <a:rPr lang="tr-TR" sz="3200" kern="1200" dirty="0" err="1">
                <a:latin typeface="+mn-lt"/>
                <a:ea typeface="+mn-ea"/>
                <a:cs typeface="+mn-cs"/>
              </a:rPr>
              <a:t>malign</a:t>
            </a:r>
            <a:r>
              <a:rPr lang="tr-TR" sz="3200" kern="1200" dirty="0">
                <a:latin typeface="+mn-lt"/>
                <a:ea typeface="+mn-ea"/>
                <a:cs typeface="+mn-cs"/>
              </a:rPr>
              <a:t>, </a:t>
            </a:r>
            <a:r>
              <a:rPr lang="tr-TR" sz="3200" kern="1200" dirty="0" err="1">
                <a:latin typeface="+mn-lt"/>
                <a:ea typeface="+mn-ea"/>
                <a:cs typeface="+mn-cs"/>
              </a:rPr>
              <a:t>benign</a:t>
            </a:r>
            <a:r>
              <a:rPr lang="tr-TR" sz="3200" kern="1200" dirty="0">
                <a:latin typeface="+mn-lt"/>
                <a:ea typeface="+mn-ea"/>
                <a:cs typeface="+mn-cs"/>
              </a:rPr>
              <a:t>, in </a:t>
            </a:r>
            <a:r>
              <a:rPr lang="tr-TR" sz="3200" kern="1200" dirty="0" err="1">
                <a:latin typeface="+mn-lt"/>
                <a:ea typeface="+mn-ea"/>
                <a:cs typeface="+mn-cs"/>
              </a:rPr>
              <a:t>situ</a:t>
            </a:r>
            <a:r>
              <a:rPr lang="tr-TR" sz="3200" kern="1200" dirty="0">
                <a:latin typeface="+mn-lt"/>
                <a:ea typeface="+mn-ea"/>
                <a:cs typeface="+mn-cs"/>
              </a:rPr>
              <a:t>, belirsiz)</a:t>
            </a:r>
          </a:p>
          <a:p>
            <a:pPr lvl="2" eaLnBrk="1" fontAlgn="auto" hangingPunct="1">
              <a:spcAft>
                <a:spcPts val="0"/>
              </a:spcAft>
              <a:buClr>
                <a:srgbClr val="66FF33"/>
              </a:buClr>
              <a:buFont typeface="Wingdings" pitchFamily="2" charset="2"/>
              <a:buChar char="Ø"/>
              <a:defRPr/>
            </a:pPr>
            <a:r>
              <a:rPr lang="tr-TR" sz="3200" kern="1200" dirty="0">
                <a:latin typeface="+mn-lt"/>
                <a:ea typeface="+mn-ea"/>
                <a:cs typeface="+mn-cs"/>
              </a:rPr>
              <a:t>2) </a:t>
            </a:r>
            <a:r>
              <a:rPr lang="tr-TR" sz="3200" kern="1200" dirty="0" err="1">
                <a:latin typeface="+mn-lt"/>
                <a:ea typeface="+mn-ea"/>
                <a:cs typeface="+mn-cs"/>
              </a:rPr>
              <a:t>Neoplazinin</a:t>
            </a:r>
            <a:r>
              <a:rPr lang="tr-TR" sz="3200" kern="1200" dirty="0">
                <a:latin typeface="+mn-lt"/>
                <a:ea typeface="+mn-ea"/>
                <a:cs typeface="+mn-cs"/>
              </a:rPr>
              <a:t> </a:t>
            </a:r>
            <a:r>
              <a:rPr lang="tr-TR" sz="3200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anatomik yeri </a:t>
            </a:r>
            <a:r>
              <a:rPr lang="tr-TR" sz="3200" kern="1200" dirty="0">
                <a:latin typeface="+mn-lt"/>
                <a:ea typeface="+mn-ea"/>
                <a:cs typeface="+mn-cs"/>
              </a:rPr>
              <a:t>(akciğer, göğüs, kolon vs.) </a:t>
            </a:r>
          </a:p>
          <a:p>
            <a:pPr lvl="2" eaLnBrk="1" fontAlgn="auto" hangingPunct="1">
              <a:spcAft>
                <a:spcPts val="0"/>
              </a:spcAft>
              <a:buClr>
                <a:srgbClr val="66FF33"/>
              </a:buClr>
              <a:buFont typeface="Wingdings" pitchFamily="2" charset="2"/>
              <a:buChar char="Ø"/>
              <a:defRPr/>
            </a:pPr>
            <a:r>
              <a:rPr lang="tr-TR" sz="3200" kern="1200" dirty="0">
                <a:latin typeface="+mn-lt"/>
                <a:ea typeface="+mn-ea"/>
                <a:cs typeface="+mn-cs"/>
              </a:rPr>
              <a:t>3) </a:t>
            </a:r>
            <a:r>
              <a:rPr lang="tr-TR" sz="3200" kern="1200" dirty="0" err="1">
                <a:latin typeface="+mn-lt"/>
                <a:ea typeface="+mn-ea"/>
                <a:cs typeface="+mn-cs"/>
              </a:rPr>
              <a:t>Malign</a:t>
            </a:r>
            <a:r>
              <a:rPr lang="tr-TR" sz="3200" kern="1200" dirty="0">
                <a:latin typeface="+mn-lt"/>
                <a:ea typeface="+mn-ea"/>
                <a:cs typeface="+mn-cs"/>
              </a:rPr>
              <a:t> </a:t>
            </a:r>
            <a:r>
              <a:rPr lang="tr-TR" sz="3200" kern="1200" dirty="0" err="1">
                <a:latin typeface="+mn-lt"/>
                <a:ea typeface="+mn-ea"/>
                <a:cs typeface="+mn-cs"/>
              </a:rPr>
              <a:t>neoplaziler</a:t>
            </a:r>
            <a:r>
              <a:rPr lang="tr-TR" sz="3200" kern="1200" dirty="0">
                <a:latin typeface="+mn-lt"/>
                <a:ea typeface="+mn-ea"/>
                <a:cs typeface="+mn-cs"/>
              </a:rPr>
              <a:t> için </a:t>
            </a:r>
            <a:r>
              <a:rPr lang="tr-TR" sz="3200" kern="1200" dirty="0" err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primer</a:t>
            </a:r>
            <a:r>
              <a:rPr lang="tr-TR" sz="3200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ve/veya </a:t>
            </a:r>
            <a:r>
              <a:rPr lang="tr-TR" sz="3200" kern="1200" dirty="0" err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sekonder</a:t>
            </a:r>
            <a:r>
              <a:rPr lang="tr-TR" sz="3200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(metastaz) yer</a:t>
            </a:r>
          </a:p>
          <a:p>
            <a:pPr lvl="2" eaLnBrk="1" fontAlgn="auto" hangingPunct="1">
              <a:spcAft>
                <a:spcPts val="0"/>
              </a:spcAft>
              <a:buClr>
                <a:srgbClr val="66FF33"/>
              </a:buClr>
              <a:buFont typeface="Wingdings" pitchFamily="2" charset="2"/>
              <a:buChar char="Ø"/>
              <a:defRPr/>
            </a:pPr>
            <a:r>
              <a:rPr lang="tr-TR" sz="3200" kern="1200" dirty="0">
                <a:latin typeface="+mn-lt"/>
                <a:ea typeface="+mn-ea"/>
                <a:cs typeface="+mn-cs"/>
              </a:rPr>
              <a:t>4) </a:t>
            </a:r>
            <a:r>
              <a:rPr lang="tr-TR" sz="3200" kern="1200" dirty="0" err="1">
                <a:latin typeface="+mn-lt"/>
                <a:ea typeface="+mn-ea"/>
                <a:cs typeface="+mn-cs"/>
              </a:rPr>
              <a:t>Neoplazinin</a:t>
            </a:r>
            <a:r>
              <a:rPr lang="tr-TR" sz="3200" kern="1200" dirty="0">
                <a:latin typeface="+mn-lt"/>
                <a:ea typeface="+mn-ea"/>
                <a:cs typeface="+mn-cs"/>
              </a:rPr>
              <a:t> </a:t>
            </a:r>
            <a:r>
              <a:rPr lang="tr-TR" sz="3200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morfolojisi</a:t>
            </a:r>
            <a:r>
              <a:rPr lang="tr-TR" sz="3200" kern="1200" dirty="0">
                <a:latin typeface="+mn-lt"/>
                <a:ea typeface="+mn-ea"/>
                <a:cs typeface="+mn-cs"/>
              </a:rPr>
              <a:t> (histoloji ya da hücre yapısı)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kern="1200" dirty="0">
              <a:latin typeface="+mn-lt"/>
              <a:ea typeface="+mn-ea"/>
              <a:cs typeface="+mn-cs"/>
            </a:endParaRP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71600" y="274638"/>
            <a:ext cx="7258000" cy="1143000"/>
          </a:xfrm>
        </p:spPr>
        <p:txBody>
          <a:bodyPr/>
          <a:lstStyle/>
          <a:p>
            <a:pPr algn="ctr" eaLnBrk="1" hangingPunct="1"/>
            <a:r>
              <a:rPr lang="tr-TR" dirty="0"/>
              <a:t> </a:t>
            </a:r>
            <a:r>
              <a:rPr lang="tr-TR" dirty="0">
                <a:solidFill>
                  <a:srgbClr val="FF0000"/>
                </a:solidFill>
              </a:rPr>
              <a:t>NEOPLAZİLER </a:t>
            </a:r>
            <a:r>
              <a:rPr lang="tr-TR" sz="3400" dirty="0">
                <a:solidFill>
                  <a:srgbClr val="FF0000"/>
                </a:solidFill>
              </a:rPr>
              <a:t>(C00-D48)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23</a:t>
            </a:fld>
            <a:endParaRPr lang="tr-TR"/>
          </a:p>
        </p:txBody>
      </p:sp>
      <p:sp>
        <p:nvSpPr>
          <p:cNvPr id="45057" name="1 Başlık"/>
          <p:cNvSpPr>
            <a:spLocks noGrp="1"/>
          </p:cNvSpPr>
          <p:nvPr>
            <p:ph type="title" idx="4294967295"/>
          </p:nvPr>
        </p:nvSpPr>
        <p:spPr>
          <a:xfrm>
            <a:off x="899592" y="274638"/>
            <a:ext cx="7330008" cy="1143000"/>
          </a:xfrm>
        </p:spPr>
        <p:txBody>
          <a:bodyPr/>
          <a:lstStyle/>
          <a:p>
            <a:pPr algn="ctr" eaLnBrk="1" hangingPunct="1"/>
            <a:r>
              <a:rPr lang="tr-TR" dirty="0">
                <a:solidFill>
                  <a:srgbClr val="FF0000"/>
                </a:solidFill>
              </a:rPr>
              <a:t>1) </a:t>
            </a:r>
            <a:r>
              <a:rPr lang="tr-TR" dirty="0" err="1">
                <a:solidFill>
                  <a:srgbClr val="FF0000"/>
                </a:solidFill>
              </a:rPr>
              <a:t>Neoplazilerin</a:t>
            </a:r>
            <a:r>
              <a:rPr lang="tr-TR" dirty="0">
                <a:solidFill>
                  <a:srgbClr val="FF0000"/>
                </a:solidFill>
              </a:rPr>
              <a:t> Davranışı:</a:t>
            </a:r>
          </a:p>
        </p:txBody>
      </p:sp>
      <p:sp>
        <p:nvSpPr>
          <p:cNvPr id="45058" name="2 İçerik Yer Tutucusu"/>
          <p:cNvSpPr>
            <a:spLocks noGrp="1"/>
          </p:cNvSpPr>
          <p:nvPr>
            <p:ph idx="4294967295"/>
          </p:nvPr>
        </p:nvSpPr>
        <p:spPr>
          <a:xfrm>
            <a:off x="1043608" y="1600200"/>
            <a:ext cx="7704856" cy="4925144"/>
          </a:xfrm>
        </p:spPr>
        <p:txBody>
          <a:bodyPr/>
          <a:lstStyle/>
          <a:p>
            <a:pPr eaLnBrk="1" hangingPunct="1"/>
            <a:r>
              <a:rPr lang="tr-TR" dirty="0"/>
              <a:t>\0 : </a:t>
            </a:r>
            <a:r>
              <a:rPr lang="tr-TR" dirty="0" err="1"/>
              <a:t>Benign</a:t>
            </a:r>
            <a:r>
              <a:rPr lang="tr-TR" dirty="0"/>
              <a:t> (selim)</a:t>
            </a:r>
          </a:p>
          <a:p>
            <a:pPr eaLnBrk="1" hangingPunct="1"/>
            <a:r>
              <a:rPr lang="tr-TR" dirty="0"/>
              <a:t>\1 : Belirsiz </a:t>
            </a:r>
            <a:r>
              <a:rPr lang="tr-TR" dirty="0" err="1"/>
              <a:t>malign</a:t>
            </a:r>
            <a:r>
              <a:rPr lang="tr-TR" dirty="0"/>
              <a:t> (habis) veya </a:t>
            </a:r>
            <a:r>
              <a:rPr lang="tr-TR" dirty="0" err="1"/>
              <a:t>benign</a:t>
            </a:r>
            <a:r>
              <a:rPr lang="tr-TR" dirty="0"/>
              <a:t> (selim)</a:t>
            </a:r>
          </a:p>
          <a:p>
            <a:pPr eaLnBrk="1" hangingPunct="1"/>
            <a:r>
              <a:rPr lang="tr-TR" dirty="0"/>
              <a:t>\2 : </a:t>
            </a:r>
            <a:r>
              <a:rPr lang="tr-TR" dirty="0" err="1"/>
              <a:t>Karsinoma</a:t>
            </a:r>
            <a:r>
              <a:rPr lang="tr-TR" dirty="0"/>
              <a:t> in-</a:t>
            </a:r>
            <a:r>
              <a:rPr lang="tr-TR" dirty="0" err="1"/>
              <a:t>situ</a:t>
            </a:r>
            <a:r>
              <a:rPr lang="tr-TR" dirty="0"/>
              <a:t> (</a:t>
            </a:r>
            <a:r>
              <a:rPr lang="tr-TR" dirty="0" err="1"/>
              <a:t>intraepitelyal</a:t>
            </a:r>
            <a:r>
              <a:rPr lang="tr-TR" dirty="0"/>
              <a:t>, </a:t>
            </a:r>
            <a:r>
              <a:rPr lang="tr-TR" dirty="0" err="1"/>
              <a:t>noninfiltratif</a:t>
            </a:r>
            <a:r>
              <a:rPr lang="tr-TR" dirty="0"/>
              <a:t>, </a:t>
            </a:r>
            <a:r>
              <a:rPr lang="tr-TR" dirty="0" err="1"/>
              <a:t>noninvazif</a:t>
            </a:r>
            <a:r>
              <a:rPr lang="tr-TR" dirty="0"/>
              <a:t>)</a:t>
            </a:r>
          </a:p>
          <a:p>
            <a:pPr eaLnBrk="1" hangingPunct="1"/>
            <a:r>
              <a:rPr lang="tr-TR" dirty="0"/>
              <a:t>\3 : </a:t>
            </a:r>
            <a:r>
              <a:rPr lang="tr-TR" dirty="0" err="1"/>
              <a:t>Malign</a:t>
            </a:r>
            <a:r>
              <a:rPr lang="tr-TR" dirty="0"/>
              <a:t>, </a:t>
            </a:r>
            <a:r>
              <a:rPr lang="tr-TR" dirty="0" err="1"/>
              <a:t>primer</a:t>
            </a:r>
            <a:r>
              <a:rPr lang="tr-TR" dirty="0"/>
              <a:t> yerde</a:t>
            </a:r>
          </a:p>
          <a:p>
            <a:pPr eaLnBrk="1" hangingPunct="1"/>
            <a:r>
              <a:rPr lang="tr-TR" dirty="0"/>
              <a:t>\6 : </a:t>
            </a:r>
            <a:r>
              <a:rPr lang="tr-TR" dirty="0" err="1"/>
              <a:t>Malign</a:t>
            </a:r>
            <a:r>
              <a:rPr lang="tr-TR" dirty="0"/>
              <a:t>, </a:t>
            </a:r>
            <a:r>
              <a:rPr lang="tr-TR" dirty="0" err="1"/>
              <a:t>sekonder</a:t>
            </a:r>
            <a:r>
              <a:rPr lang="tr-TR" dirty="0"/>
              <a:t> yerde</a:t>
            </a:r>
          </a:p>
          <a:p>
            <a:pPr eaLnBrk="1" hangingPunct="1"/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24</a:t>
            </a:fld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971600" y="764704"/>
            <a:ext cx="7776864" cy="5759921"/>
          </a:xfrm>
        </p:spPr>
        <p:txBody>
          <a:bodyPr rtlCol="0">
            <a:normAutofit/>
          </a:bodyPr>
          <a:lstStyle/>
          <a:p>
            <a:pPr lvl="1" eaLnBrk="1" fontAlgn="auto" hangingPunct="1">
              <a:spcAft>
                <a:spcPts val="0"/>
              </a:spcAft>
              <a:buClr>
                <a:srgbClr val="66FF33"/>
              </a:buClr>
              <a:buFont typeface="Wingdings" pitchFamily="2" charset="2"/>
              <a:buChar char="Ø"/>
              <a:defRPr/>
            </a:pPr>
            <a:r>
              <a:rPr lang="tr-TR" sz="3200" kern="1200" dirty="0" err="1">
                <a:solidFill>
                  <a:srgbClr val="7030A0"/>
                </a:solidFill>
                <a:latin typeface="+mn-lt"/>
                <a:ea typeface="+mn-ea"/>
                <a:cs typeface="+mn-cs"/>
              </a:rPr>
              <a:t>Malign</a:t>
            </a:r>
            <a:r>
              <a:rPr lang="tr-TR" sz="3200" kern="1200" dirty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: </a:t>
            </a:r>
            <a:r>
              <a:rPr lang="tr-TR" sz="3200" kern="1200" dirty="0" err="1">
                <a:latin typeface="+mn-lt"/>
                <a:ea typeface="+mn-ea"/>
                <a:cs typeface="+mn-cs"/>
              </a:rPr>
              <a:t>Malign</a:t>
            </a:r>
            <a:r>
              <a:rPr lang="tr-TR" sz="3200" kern="1200" dirty="0">
                <a:latin typeface="+mn-lt"/>
                <a:ea typeface="+mn-ea"/>
                <a:cs typeface="+mn-cs"/>
              </a:rPr>
              <a:t> </a:t>
            </a:r>
            <a:r>
              <a:rPr lang="tr-TR" sz="3200" kern="1200" dirty="0" err="1">
                <a:latin typeface="+mn-lt"/>
                <a:ea typeface="+mn-ea"/>
                <a:cs typeface="+mn-cs"/>
              </a:rPr>
              <a:t>neoplaziler</a:t>
            </a:r>
            <a:r>
              <a:rPr lang="tr-TR" sz="3200" kern="1200" dirty="0">
                <a:latin typeface="+mn-lt"/>
                <a:ea typeface="+mn-ea"/>
                <a:cs typeface="+mn-cs"/>
              </a:rPr>
              <a:t> genellikle ‘kanser’ olarak ifade edilir.</a:t>
            </a:r>
          </a:p>
          <a:p>
            <a:pPr lvl="1" eaLnBrk="1" fontAlgn="auto" hangingPunct="1">
              <a:spcAft>
                <a:spcPts val="0"/>
              </a:spcAft>
              <a:buClr>
                <a:srgbClr val="66FF33"/>
              </a:buClr>
              <a:buFont typeface="Wingdings" pitchFamily="2" charset="2"/>
              <a:buChar char="Ø"/>
              <a:defRPr/>
            </a:pPr>
            <a:r>
              <a:rPr lang="tr-TR" sz="3200" kern="1200" dirty="0">
                <a:latin typeface="+mn-lt"/>
                <a:ea typeface="+mn-ea"/>
                <a:cs typeface="+mn-cs"/>
              </a:rPr>
              <a:t> </a:t>
            </a:r>
            <a:r>
              <a:rPr lang="tr-TR" sz="3200" kern="1200" dirty="0" err="1">
                <a:latin typeface="+mn-lt"/>
                <a:ea typeface="+mn-ea"/>
                <a:cs typeface="+mn-cs"/>
              </a:rPr>
              <a:t>Malign</a:t>
            </a:r>
            <a:r>
              <a:rPr lang="tr-TR" sz="3200" kern="1200" dirty="0">
                <a:latin typeface="+mn-lt"/>
                <a:ea typeface="+mn-ea"/>
                <a:cs typeface="+mn-cs"/>
              </a:rPr>
              <a:t> </a:t>
            </a:r>
            <a:r>
              <a:rPr lang="tr-TR" sz="3200" kern="1200" dirty="0" err="1">
                <a:latin typeface="+mn-lt"/>
                <a:ea typeface="+mn-ea"/>
                <a:cs typeface="+mn-cs"/>
              </a:rPr>
              <a:t>neoplazinin</a:t>
            </a:r>
            <a:r>
              <a:rPr lang="tr-TR" sz="3200" kern="1200" dirty="0">
                <a:latin typeface="+mn-lt"/>
                <a:ea typeface="+mn-ea"/>
                <a:cs typeface="+mn-cs"/>
              </a:rPr>
              <a:t> ana karakteristikleri </a:t>
            </a:r>
            <a:r>
              <a:rPr lang="tr-TR" sz="3200" kern="1200" dirty="0" err="1">
                <a:solidFill>
                  <a:srgbClr val="7030A0"/>
                </a:solidFill>
                <a:latin typeface="+mn-lt"/>
                <a:ea typeface="+mn-ea"/>
                <a:cs typeface="+mn-cs"/>
              </a:rPr>
              <a:t>invazif</a:t>
            </a:r>
            <a:r>
              <a:rPr lang="tr-TR" sz="3200" kern="1200" dirty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 olması, büyüyebilmesi ve çevre dokuları tehdit edebilmesi; vücut içerisindeki farklı yerlerdeki dokulara sıçrayabilmesi ya da metastaz yapabilmesidir. </a:t>
            </a:r>
            <a:r>
              <a:rPr lang="tr-TR" sz="3200" kern="1200" dirty="0">
                <a:latin typeface="+mn-lt"/>
                <a:ea typeface="+mn-ea"/>
                <a:cs typeface="+mn-cs"/>
              </a:rPr>
              <a:t>Bunların vücuttaki diğer organlara yayılması ve tehdit etmeye devam etmesi önlenemez ise yaşamı tehdit eder.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kern="1200" dirty="0"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25</a:t>
            </a:fld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971600" y="836613"/>
            <a:ext cx="7776864" cy="5832475"/>
          </a:xfrm>
        </p:spPr>
        <p:txBody>
          <a:bodyPr rtlCol="0">
            <a:normAutofit/>
          </a:bodyPr>
          <a:lstStyle/>
          <a:p>
            <a:pPr marL="342900" lvl="1" indent="-34290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sz="3200" dirty="0" err="1">
                <a:solidFill>
                  <a:srgbClr val="7030A0"/>
                </a:solidFill>
                <a:latin typeface="+mn-lt"/>
                <a:ea typeface="+mn-ea"/>
                <a:cs typeface="+mn-cs"/>
              </a:rPr>
              <a:t>Benign</a:t>
            </a:r>
            <a:r>
              <a:rPr lang="tr-TR" sz="3200" dirty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: </a:t>
            </a:r>
            <a:r>
              <a:rPr lang="tr-TR" sz="3200" dirty="0" err="1">
                <a:latin typeface="+mn-lt"/>
                <a:ea typeface="+mn-ea"/>
                <a:cs typeface="+mn-cs"/>
              </a:rPr>
              <a:t>Benign</a:t>
            </a:r>
            <a:r>
              <a:rPr lang="tr-TR" sz="3200" dirty="0">
                <a:latin typeface="+mn-lt"/>
                <a:ea typeface="+mn-ea"/>
                <a:cs typeface="+mn-cs"/>
              </a:rPr>
              <a:t> </a:t>
            </a:r>
            <a:r>
              <a:rPr lang="tr-TR" sz="3200" dirty="0" err="1">
                <a:latin typeface="+mn-lt"/>
                <a:ea typeface="+mn-ea"/>
                <a:cs typeface="+mn-cs"/>
              </a:rPr>
              <a:t>neoplaziler</a:t>
            </a:r>
            <a:r>
              <a:rPr lang="tr-TR" sz="3200" dirty="0">
                <a:latin typeface="+mn-lt"/>
                <a:ea typeface="+mn-ea"/>
                <a:cs typeface="+mn-cs"/>
              </a:rPr>
              <a:t> </a:t>
            </a:r>
            <a:r>
              <a:rPr lang="tr-TR" sz="3200" dirty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bir noktada büyürler ve etraftaki dokuları tehdit etmezler, vücudun farklı bölgelerine yayılmazlar.</a:t>
            </a:r>
            <a:r>
              <a:rPr lang="tr-TR" sz="3200" dirty="0">
                <a:latin typeface="+mn-lt"/>
                <a:ea typeface="+mn-ea"/>
                <a:cs typeface="+mn-cs"/>
              </a:rPr>
              <a:t> </a:t>
            </a:r>
            <a:r>
              <a:rPr lang="tr-TR" sz="3200" dirty="0" err="1">
                <a:latin typeface="+mn-lt"/>
                <a:ea typeface="+mn-ea"/>
                <a:cs typeface="+mn-cs"/>
              </a:rPr>
              <a:t>Benign</a:t>
            </a:r>
            <a:r>
              <a:rPr lang="tr-TR" sz="3200" dirty="0">
                <a:latin typeface="+mn-lt"/>
                <a:ea typeface="+mn-ea"/>
                <a:cs typeface="+mn-cs"/>
              </a:rPr>
              <a:t> </a:t>
            </a:r>
            <a:r>
              <a:rPr lang="tr-TR" sz="3200" dirty="0" err="1">
                <a:latin typeface="+mn-lt"/>
                <a:ea typeface="+mn-ea"/>
                <a:cs typeface="+mn-cs"/>
              </a:rPr>
              <a:t>neoplaziler</a:t>
            </a:r>
            <a:r>
              <a:rPr lang="tr-TR" sz="3200" dirty="0">
                <a:latin typeface="+mn-lt"/>
                <a:ea typeface="+mn-ea"/>
                <a:cs typeface="+mn-cs"/>
              </a:rPr>
              <a:t> genellikle lokalize edilirse ya da alınırsa yaşamı tehdit etmezler fakat büyümeleri veya diğer yapılar üzerinde baskı oluştururlarsa ciddi problemlere neden olabilirler. (Örn: </a:t>
            </a:r>
            <a:r>
              <a:rPr lang="tr-TR" sz="3200" dirty="0" err="1">
                <a:latin typeface="+mn-lt"/>
                <a:ea typeface="+mn-ea"/>
                <a:cs typeface="+mn-cs"/>
              </a:rPr>
              <a:t>benign</a:t>
            </a:r>
            <a:r>
              <a:rPr lang="tr-TR" sz="3200" dirty="0">
                <a:latin typeface="+mn-lt"/>
                <a:ea typeface="+mn-ea"/>
                <a:cs typeface="+mn-cs"/>
              </a:rPr>
              <a:t> beyin tümörü alanı kaplayabilir ve diğer beyin dokularına baskı yapabilir)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kern="1200" dirty="0"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26</a:t>
            </a:fld>
            <a:endParaRPr lang="tr-TR"/>
          </a:p>
        </p:txBody>
      </p:sp>
      <p:sp>
        <p:nvSpPr>
          <p:cNvPr id="48130" name="2 İçerik Yer Tutucusu"/>
          <p:cNvSpPr>
            <a:spLocks noGrp="1"/>
          </p:cNvSpPr>
          <p:nvPr>
            <p:ph idx="4294967295"/>
          </p:nvPr>
        </p:nvSpPr>
        <p:spPr>
          <a:xfrm>
            <a:off x="1043608" y="549275"/>
            <a:ext cx="7185992" cy="5903913"/>
          </a:xfrm>
        </p:spPr>
        <p:txBody>
          <a:bodyPr/>
          <a:lstStyle/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3200" dirty="0">
                <a:solidFill>
                  <a:srgbClr val="7030A0"/>
                </a:solidFill>
              </a:rPr>
              <a:t>İn </a:t>
            </a:r>
            <a:r>
              <a:rPr lang="tr-TR" sz="3200" dirty="0" err="1">
                <a:solidFill>
                  <a:srgbClr val="7030A0"/>
                </a:solidFill>
              </a:rPr>
              <a:t>situ</a:t>
            </a:r>
            <a:r>
              <a:rPr lang="tr-TR" sz="3200" dirty="0">
                <a:solidFill>
                  <a:srgbClr val="7030A0"/>
                </a:solidFill>
              </a:rPr>
              <a:t> (= yerinde) </a:t>
            </a:r>
          </a:p>
          <a:p>
            <a:pPr lvl="1" eaLnBrk="1" hangingPunct="1">
              <a:buClr>
                <a:srgbClr val="66FF33"/>
              </a:buClr>
              <a:buFont typeface="Arial" charset="0"/>
              <a:buNone/>
            </a:pPr>
            <a:r>
              <a:rPr lang="tr-TR" sz="3200" dirty="0"/>
              <a:t>	</a:t>
            </a:r>
            <a:r>
              <a:rPr lang="tr-TR" sz="3200" dirty="0" err="1"/>
              <a:t>Malign</a:t>
            </a:r>
            <a:r>
              <a:rPr lang="tr-TR" sz="3200" dirty="0"/>
              <a:t> değişiklikleri devam eden fakat normal dokuların çevresini tehdit etmeyen </a:t>
            </a:r>
            <a:r>
              <a:rPr lang="tr-TR" sz="3200" dirty="0" err="1"/>
              <a:t>neoplaziler</a:t>
            </a:r>
            <a:r>
              <a:rPr lang="tr-TR" sz="3200" dirty="0"/>
              <a:t> in </a:t>
            </a:r>
            <a:r>
              <a:rPr lang="tr-TR" sz="3200" dirty="0" err="1"/>
              <a:t>situ</a:t>
            </a:r>
            <a:r>
              <a:rPr lang="tr-TR" sz="3200" dirty="0"/>
              <a:t> olarak tanımlanmaktadır. </a:t>
            </a:r>
          </a:p>
          <a:p>
            <a:pPr lvl="1" eaLnBrk="1" hangingPunct="1">
              <a:buClr>
                <a:srgbClr val="66FF33"/>
              </a:buClr>
              <a:buFont typeface="Arial" charset="0"/>
              <a:buNone/>
            </a:pPr>
            <a:r>
              <a:rPr lang="tr-TR" sz="3200" dirty="0"/>
              <a:t>	Bu </a:t>
            </a:r>
            <a:r>
              <a:rPr lang="tr-TR" sz="3200" dirty="0" err="1"/>
              <a:t>neoplaziler</a:t>
            </a:r>
            <a:r>
              <a:rPr lang="tr-TR" sz="3200" dirty="0"/>
              <a:t> halen ortaya çıktıkları noktadadır. </a:t>
            </a:r>
            <a:r>
              <a:rPr lang="tr-TR" sz="3200" dirty="0" err="1"/>
              <a:t>Pre</a:t>
            </a:r>
            <a:r>
              <a:rPr lang="tr-TR" sz="3200" dirty="0"/>
              <a:t>-</a:t>
            </a:r>
            <a:r>
              <a:rPr lang="tr-TR" sz="3200" dirty="0" err="1"/>
              <a:t>invazif</a:t>
            </a:r>
            <a:r>
              <a:rPr lang="tr-TR" sz="3200" dirty="0"/>
              <a:t>, </a:t>
            </a:r>
            <a:r>
              <a:rPr lang="tr-TR" sz="3200" dirty="0" err="1"/>
              <a:t>non</a:t>
            </a:r>
            <a:r>
              <a:rPr lang="tr-TR" sz="3200" dirty="0"/>
              <a:t>-</a:t>
            </a:r>
            <a:r>
              <a:rPr lang="tr-TR" sz="3200" dirty="0" err="1"/>
              <a:t>invazif</a:t>
            </a:r>
            <a:r>
              <a:rPr lang="tr-TR" sz="3200" dirty="0"/>
              <a:t>, </a:t>
            </a:r>
            <a:r>
              <a:rPr lang="tr-TR" sz="3200" dirty="0" err="1"/>
              <a:t>non</a:t>
            </a:r>
            <a:r>
              <a:rPr lang="tr-TR" sz="3200" dirty="0"/>
              <a:t>-</a:t>
            </a:r>
            <a:r>
              <a:rPr lang="tr-TR" sz="3200" dirty="0" err="1"/>
              <a:t>infiltratif</a:t>
            </a:r>
            <a:r>
              <a:rPr lang="tr-TR" sz="3200" dirty="0"/>
              <a:t> olarak da tanımlanabilir. </a:t>
            </a:r>
          </a:p>
          <a:p>
            <a:pPr lvl="1" eaLnBrk="1" hangingPunct="1">
              <a:buClr>
                <a:srgbClr val="66FF33"/>
              </a:buClr>
              <a:buFont typeface="Arial" charset="0"/>
              <a:buNone/>
            </a:pPr>
            <a:r>
              <a:rPr lang="tr-TR" sz="3200" dirty="0"/>
              <a:t>	Buna en iyi örnek </a:t>
            </a:r>
            <a:r>
              <a:rPr lang="tr-TR" sz="3200" i="1" dirty="0" err="1"/>
              <a:t>serviks</a:t>
            </a:r>
            <a:r>
              <a:rPr lang="tr-TR" sz="3200" i="1" dirty="0"/>
              <a:t> </a:t>
            </a:r>
            <a:r>
              <a:rPr lang="tr-TR" sz="3200" i="1" dirty="0" err="1"/>
              <a:t>uteri</a:t>
            </a:r>
            <a:r>
              <a:rPr lang="tr-TR" sz="3200" i="1" dirty="0"/>
              <a:t> </a:t>
            </a:r>
            <a:r>
              <a:rPr lang="tr-TR" sz="3200" i="1" dirty="0" err="1"/>
              <a:t>karsinoma</a:t>
            </a:r>
            <a:r>
              <a:rPr lang="tr-TR" sz="3200" i="1" dirty="0"/>
              <a:t> in </a:t>
            </a:r>
            <a:r>
              <a:rPr lang="tr-TR" sz="3200" i="1" dirty="0" err="1"/>
              <a:t>situsu</a:t>
            </a:r>
            <a:r>
              <a:rPr lang="tr-TR" sz="3200" i="1" dirty="0"/>
              <a:t> </a:t>
            </a:r>
            <a:r>
              <a:rPr lang="tr-TR" sz="3200" dirty="0"/>
              <a:t>verilebilir. </a:t>
            </a:r>
          </a:p>
          <a:p>
            <a:pPr eaLnBrk="1" hangingPunct="1"/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27</a:t>
            </a:fld>
            <a:endParaRPr lang="tr-TR"/>
          </a:p>
        </p:txBody>
      </p:sp>
      <p:sp>
        <p:nvSpPr>
          <p:cNvPr id="49154" name="2 İçerik Yer Tutucusu"/>
          <p:cNvSpPr>
            <a:spLocks noGrp="1"/>
          </p:cNvSpPr>
          <p:nvPr>
            <p:ph idx="4294967295"/>
          </p:nvPr>
        </p:nvSpPr>
        <p:spPr>
          <a:xfrm>
            <a:off x="971600" y="692150"/>
            <a:ext cx="7776864" cy="5976938"/>
          </a:xfrm>
        </p:spPr>
        <p:txBody>
          <a:bodyPr>
            <a:normAutofit/>
          </a:bodyPr>
          <a:lstStyle/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3200" dirty="0">
                <a:solidFill>
                  <a:srgbClr val="7030A0"/>
                </a:solidFill>
              </a:rPr>
              <a:t>Belirsiz (</a:t>
            </a:r>
            <a:r>
              <a:rPr lang="tr-TR" sz="3200" dirty="0" err="1">
                <a:solidFill>
                  <a:srgbClr val="7030A0"/>
                </a:solidFill>
              </a:rPr>
              <a:t>Uncertain</a:t>
            </a:r>
            <a:r>
              <a:rPr lang="tr-TR" sz="3200" dirty="0">
                <a:solidFill>
                  <a:srgbClr val="7030A0"/>
                </a:solidFill>
              </a:rPr>
              <a:t>) </a:t>
            </a:r>
            <a:r>
              <a:rPr lang="tr-TR" sz="3200" dirty="0"/>
              <a:t>halen </a:t>
            </a:r>
            <a:r>
              <a:rPr lang="tr-TR" sz="3200" dirty="0" err="1"/>
              <a:t>neoplazinin</a:t>
            </a:r>
            <a:r>
              <a:rPr lang="tr-TR" sz="3200" dirty="0"/>
              <a:t> davranışının </a:t>
            </a:r>
            <a:r>
              <a:rPr lang="tr-TR" sz="3200" dirty="0" err="1"/>
              <a:t>malign</a:t>
            </a:r>
            <a:r>
              <a:rPr lang="tr-TR" sz="3200" dirty="0"/>
              <a:t> olarak tanımlanmadığını fakat diğer insanların geçmişlerinde </a:t>
            </a:r>
            <a:r>
              <a:rPr lang="tr-TR" sz="3200" dirty="0" err="1"/>
              <a:t>malign</a:t>
            </a:r>
            <a:r>
              <a:rPr lang="tr-TR" sz="3200" dirty="0"/>
              <a:t> olarak geliştiği bilinen durumlar için kullanılır. </a:t>
            </a:r>
          </a:p>
          <a:p>
            <a:pPr lvl="2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3200" dirty="0">
                <a:solidFill>
                  <a:srgbClr val="7030A0"/>
                </a:solidFill>
              </a:rPr>
              <a:t>Örn</a:t>
            </a:r>
            <a:r>
              <a:rPr lang="tr-TR" sz="3200" dirty="0" smtClean="0">
                <a:solidFill>
                  <a:srgbClr val="7030A0"/>
                </a:solidFill>
              </a:rPr>
              <a:t>: </a:t>
            </a:r>
            <a:r>
              <a:rPr lang="tr-TR" sz="3200" dirty="0" smtClean="0"/>
              <a:t>Dev </a:t>
            </a:r>
            <a:r>
              <a:rPr lang="tr-TR" sz="3200" dirty="0"/>
              <a:t>pigmente </a:t>
            </a:r>
            <a:r>
              <a:rPr lang="tr-TR" sz="3200" dirty="0" err="1"/>
              <a:t>nevüs</a:t>
            </a:r>
            <a:r>
              <a:rPr lang="tr-TR" sz="3200" dirty="0"/>
              <a:t>, </a:t>
            </a:r>
            <a:r>
              <a:rPr lang="tr-TR" sz="3200" dirty="0" err="1"/>
              <a:t>malign</a:t>
            </a:r>
            <a:r>
              <a:rPr lang="tr-TR" sz="3200" dirty="0"/>
              <a:t> </a:t>
            </a:r>
            <a:r>
              <a:rPr lang="tr-TR" sz="3200" dirty="0" err="1"/>
              <a:t>melanom</a:t>
            </a:r>
            <a:r>
              <a:rPr lang="tr-TR" sz="3200" dirty="0"/>
              <a:t> olarak değişebilir.</a:t>
            </a:r>
          </a:p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3200" dirty="0">
                <a:solidFill>
                  <a:srgbClr val="7030A0"/>
                </a:solidFill>
              </a:rPr>
              <a:t>Tanımlanmamış (</a:t>
            </a:r>
            <a:r>
              <a:rPr lang="tr-TR" sz="3200" dirty="0" err="1">
                <a:solidFill>
                  <a:srgbClr val="7030A0"/>
                </a:solidFill>
              </a:rPr>
              <a:t>unspesified</a:t>
            </a:r>
            <a:r>
              <a:rPr lang="tr-TR" sz="3200" dirty="0">
                <a:solidFill>
                  <a:srgbClr val="7030A0"/>
                </a:solidFill>
              </a:rPr>
              <a:t>)  </a:t>
            </a:r>
            <a:r>
              <a:rPr lang="tr-TR" sz="3200" dirty="0"/>
              <a:t>davranışı bilinmemektedir. Kayıtlarda </a:t>
            </a:r>
            <a:r>
              <a:rPr lang="tr-TR" sz="3200" dirty="0" err="1"/>
              <a:t>neoplazinin</a:t>
            </a:r>
            <a:r>
              <a:rPr lang="tr-TR" sz="3200" dirty="0"/>
              <a:t> davranışı veya morfolojisi hakkında hiçbir şey bulunmadığı durumlarda kullanılır. </a:t>
            </a:r>
          </a:p>
          <a:p>
            <a:pPr eaLnBrk="1" hangingPunct="1"/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3</a:t>
            </a:fld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1043608" y="764704"/>
            <a:ext cx="7848872" cy="5832946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b="1" i="1" kern="1200" dirty="0">
                <a:latin typeface="+mn-lt"/>
                <a:ea typeface="+mn-ea"/>
                <a:cs typeface="+mn-cs"/>
              </a:rPr>
              <a:t>Tanı:</a:t>
            </a:r>
            <a:r>
              <a:rPr lang="tr-TR" i="1" kern="1200" dirty="0">
                <a:latin typeface="+mn-lt"/>
                <a:ea typeface="+mn-ea"/>
                <a:cs typeface="+mn-cs"/>
              </a:rPr>
              <a:t> 	</a:t>
            </a:r>
            <a:r>
              <a:rPr lang="tr-TR" i="1" kern="1200" dirty="0" err="1">
                <a:latin typeface="+mn-lt"/>
                <a:ea typeface="+mn-ea"/>
                <a:cs typeface="+mn-cs"/>
              </a:rPr>
              <a:t>Escheria</a:t>
            </a:r>
            <a:r>
              <a:rPr lang="tr-TR" i="1" kern="1200" dirty="0">
                <a:latin typeface="+mn-lt"/>
                <a:ea typeface="+mn-ea"/>
                <a:cs typeface="+mn-cs"/>
              </a:rPr>
              <a:t> </a:t>
            </a:r>
            <a:r>
              <a:rPr lang="tr-TR" i="1" kern="1200" dirty="0" err="1">
                <a:latin typeface="+mn-lt"/>
                <a:ea typeface="+mn-ea"/>
                <a:cs typeface="+mn-cs"/>
              </a:rPr>
              <a:t>coli</a:t>
            </a:r>
            <a:r>
              <a:rPr lang="tr-TR" i="1" kern="1200" dirty="0">
                <a:latin typeface="+mn-lt"/>
                <a:ea typeface="+mn-ea"/>
                <a:cs typeface="+mn-cs"/>
              </a:rPr>
              <a:t> (E.</a:t>
            </a:r>
            <a:r>
              <a:rPr lang="tr-TR" i="1" kern="1200" dirty="0" err="1">
                <a:latin typeface="+mn-lt"/>
                <a:ea typeface="+mn-ea"/>
                <a:cs typeface="+mn-cs"/>
              </a:rPr>
              <a:t>Coli</a:t>
            </a:r>
            <a:r>
              <a:rPr lang="tr-TR" i="1" kern="1200" dirty="0">
                <a:latin typeface="+mn-lt"/>
                <a:ea typeface="+mn-ea"/>
                <a:cs typeface="+mn-cs"/>
              </a:rPr>
              <a:t>) </a:t>
            </a:r>
            <a:r>
              <a:rPr lang="tr-TR" i="1" kern="1200" dirty="0" err="1">
                <a:latin typeface="+mn-lt"/>
                <a:ea typeface="+mn-ea"/>
                <a:cs typeface="+mn-cs"/>
              </a:rPr>
              <a:t>üriner</a:t>
            </a:r>
            <a:r>
              <a:rPr lang="tr-TR" i="1" kern="1200" dirty="0">
                <a:latin typeface="+mn-lt"/>
                <a:ea typeface="+mn-ea"/>
                <a:cs typeface="+mn-cs"/>
              </a:rPr>
              <a:t>  kanal	enfeksiyonu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tr-TR" sz="1000" i="1" kern="1200" dirty="0">
              <a:latin typeface="+mn-lt"/>
              <a:ea typeface="+mn-ea"/>
              <a:cs typeface="+mn-cs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b="1" i="1" kern="1200" dirty="0">
                <a:latin typeface="+mn-lt"/>
                <a:ea typeface="+mn-ea"/>
                <a:cs typeface="+mn-cs"/>
              </a:rPr>
              <a:t>Kodlar:</a:t>
            </a:r>
            <a:r>
              <a:rPr lang="tr-TR" i="1" kern="1200" dirty="0">
                <a:latin typeface="+mn-lt"/>
                <a:ea typeface="+mn-ea"/>
                <a:cs typeface="+mn-cs"/>
              </a:rPr>
              <a:t> 	N39.0 </a:t>
            </a:r>
            <a:r>
              <a:rPr lang="tr-TR" i="1" kern="1200" dirty="0" err="1">
                <a:latin typeface="+mn-lt"/>
                <a:ea typeface="+mn-ea"/>
                <a:cs typeface="+mn-cs"/>
              </a:rPr>
              <a:t>üriner</a:t>
            </a:r>
            <a:r>
              <a:rPr lang="tr-TR" i="1" kern="1200" dirty="0">
                <a:latin typeface="+mn-lt"/>
                <a:ea typeface="+mn-ea"/>
                <a:cs typeface="+mn-cs"/>
              </a:rPr>
              <a:t> kanal enfeksiyonu,bölge tanımlanmamış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i="1" kern="1200" dirty="0">
                <a:latin typeface="+mn-lt"/>
                <a:ea typeface="+mn-ea"/>
                <a:cs typeface="+mn-cs"/>
              </a:rPr>
              <a:t>	          </a:t>
            </a:r>
            <a:r>
              <a:rPr lang="tr-TR" i="1" kern="1200" dirty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Enfeksiyon ajanını belirlemek için (B95-97)den ek kod atayın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i="1" kern="1200" dirty="0">
                <a:latin typeface="+mn-lt"/>
                <a:ea typeface="+mn-ea"/>
                <a:cs typeface="+mn-cs"/>
              </a:rPr>
              <a:t>		B96.2 E </a:t>
            </a:r>
            <a:r>
              <a:rPr lang="tr-TR" i="1" kern="1200" dirty="0" err="1">
                <a:latin typeface="+mn-lt"/>
                <a:ea typeface="+mn-ea"/>
                <a:cs typeface="+mn-cs"/>
              </a:rPr>
              <a:t>coli</a:t>
            </a:r>
            <a:r>
              <a:rPr lang="tr-TR" i="1" kern="1200" dirty="0">
                <a:latin typeface="+mn-lt"/>
                <a:ea typeface="+mn-ea"/>
                <a:cs typeface="+mn-cs"/>
              </a:rPr>
              <a:t> ,başka yerde sınıflanmış hastalığın sebebi olarak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2800" i="1" kern="1200" dirty="0">
                <a:latin typeface="+mn-lt"/>
                <a:ea typeface="+mn-ea"/>
                <a:cs typeface="+mn-cs"/>
              </a:rPr>
              <a:t>          </a:t>
            </a:r>
            <a:r>
              <a:rPr lang="tr-TR" sz="2800" i="1" kern="1200" dirty="0" err="1">
                <a:latin typeface="+mn-lt"/>
                <a:ea typeface="+mn-ea"/>
                <a:cs typeface="+mn-cs"/>
              </a:rPr>
              <a:t>Genitoüriner</a:t>
            </a:r>
            <a:r>
              <a:rPr lang="tr-TR" sz="2800" i="1" kern="1200" dirty="0">
                <a:latin typeface="+mn-lt"/>
                <a:ea typeface="+mn-ea"/>
                <a:cs typeface="+mn-cs"/>
              </a:rPr>
              <a:t> bölümünde </a:t>
            </a:r>
            <a:r>
              <a:rPr lang="tr-TR" sz="2800" i="1" kern="1200" dirty="0" err="1">
                <a:latin typeface="+mn-lt"/>
                <a:ea typeface="+mn-ea"/>
                <a:cs typeface="+mn-cs"/>
              </a:rPr>
              <a:t>üriner</a:t>
            </a:r>
            <a:r>
              <a:rPr lang="tr-TR" sz="2800" i="1" kern="1200" dirty="0">
                <a:latin typeface="+mn-lt"/>
                <a:ea typeface="+mn-ea"/>
                <a:cs typeface="+mn-cs"/>
              </a:rPr>
              <a:t> kanal enfeksiyonuna bakıldığında enfeksiyona neden olan organizma biliniyorsa enfeksiyon hastalıkları bölümünden (Bölüm I) bir kod kullanılması gerektiği açıklaması yer alır.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kern="1200" dirty="0"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4</a:t>
            </a:fld>
            <a:endParaRPr lang="tr-TR"/>
          </a:p>
        </p:txBody>
      </p:sp>
      <p:sp>
        <p:nvSpPr>
          <p:cNvPr id="16385" name="1 Başlık"/>
          <p:cNvSpPr>
            <a:spLocks noGrp="1"/>
          </p:cNvSpPr>
          <p:nvPr>
            <p:ph type="title" idx="4294967295"/>
          </p:nvPr>
        </p:nvSpPr>
        <p:spPr>
          <a:xfrm>
            <a:off x="1043608" y="274638"/>
            <a:ext cx="7185992" cy="1143000"/>
          </a:xfrm>
        </p:spPr>
        <p:txBody>
          <a:bodyPr/>
          <a:lstStyle/>
          <a:p>
            <a:pPr algn="ctr" eaLnBrk="1" hangingPunct="1"/>
            <a:r>
              <a:rPr lang="tr-TR" dirty="0">
                <a:solidFill>
                  <a:srgbClr val="FF0000"/>
                </a:solidFill>
              </a:rPr>
              <a:t>HIV/AIDS (0102)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1043608" y="1600200"/>
            <a:ext cx="7848872" cy="5069160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b="1" i="1" kern="1200" dirty="0">
                <a:latin typeface="+mn-lt"/>
                <a:ea typeface="+mn-ea"/>
                <a:cs typeface="+mn-cs"/>
              </a:rPr>
              <a:t>R75 </a:t>
            </a:r>
            <a:r>
              <a:rPr lang="tr-TR" i="1" kern="1200" dirty="0">
                <a:latin typeface="+mn-lt"/>
                <a:ea typeface="+mn-ea"/>
                <a:cs typeface="+mn-cs"/>
              </a:rPr>
              <a:t>İnsan </a:t>
            </a:r>
            <a:r>
              <a:rPr lang="tr-TR" i="1" kern="1200" dirty="0" err="1">
                <a:latin typeface="+mn-lt"/>
                <a:ea typeface="+mn-ea"/>
                <a:cs typeface="+mn-cs"/>
              </a:rPr>
              <a:t>immun</a:t>
            </a:r>
            <a:r>
              <a:rPr lang="tr-TR" i="1" kern="1200" dirty="0">
                <a:latin typeface="+mn-lt"/>
                <a:ea typeface="+mn-ea"/>
                <a:cs typeface="+mn-cs"/>
              </a:rPr>
              <a:t> yetmezlik </a:t>
            </a:r>
            <a:r>
              <a:rPr lang="tr-TR" i="1" kern="1200" dirty="0" err="1">
                <a:latin typeface="+mn-lt"/>
                <a:ea typeface="+mn-ea"/>
                <a:cs typeface="+mn-cs"/>
              </a:rPr>
              <a:t>virusunun</a:t>
            </a:r>
            <a:r>
              <a:rPr lang="tr-TR" i="1" kern="1200" dirty="0">
                <a:latin typeface="+mn-lt"/>
                <a:ea typeface="+mn-ea"/>
                <a:cs typeface="+mn-cs"/>
              </a:rPr>
              <a:t> (HIV) laboratuar kanıtı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tr-TR" sz="1600" i="1" kern="1200" dirty="0">
              <a:latin typeface="+mn-lt"/>
              <a:ea typeface="+mn-ea"/>
              <a:cs typeface="+mn-cs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b="1" i="1" kern="1200" dirty="0">
                <a:latin typeface="+mn-lt"/>
                <a:ea typeface="+mn-ea"/>
                <a:cs typeface="+mn-cs"/>
              </a:rPr>
              <a:t>Z21</a:t>
            </a:r>
            <a:r>
              <a:rPr lang="tr-TR" i="1" kern="1200" dirty="0">
                <a:latin typeface="+mn-lt"/>
                <a:ea typeface="+mn-ea"/>
                <a:cs typeface="+mn-cs"/>
              </a:rPr>
              <a:t> </a:t>
            </a:r>
            <a:r>
              <a:rPr lang="tr-TR" i="1" kern="1200" dirty="0" err="1">
                <a:latin typeface="+mn-lt"/>
                <a:ea typeface="+mn-ea"/>
                <a:cs typeface="+mn-cs"/>
              </a:rPr>
              <a:t>Asemptomatik</a:t>
            </a:r>
            <a:r>
              <a:rPr lang="tr-TR" i="1" kern="1200" dirty="0">
                <a:latin typeface="+mn-lt"/>
                <a:ea typeface="+mn-ea"/>
                <a:cs typeface="+mn-cs"/>
              </a:rPr>
              <a:t> insan </a:t>
            </a:r>
            <a:r>
              <a:rPr lang="tr-TR" i="1" kern="1200" dirty="0" err="1">
                <a:latin typeface="+mn-lt"/>
                <a:ea typeface="+mn-ea"/>
                <a:cs typeface="+mn-cs"/>
              </a:rPr>
              <a:t>immun</a:t>
            </a:r>
            <a:r>
              <a:rPr lang="tr-TR" i="1" kern="1200" dirty="0">
                <a:latin typeface="+mn-lt"/>
                <a:ea typeface="+mn-ea"/>
                <a:cs typeface="+mn-cs"/>
              </a:rPr>
              <a:t> yetmezlik virüsü(HIV) enfeksiyonu durumu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tr-TR" sz="1600" i="1" kern="1200" dirty="0">
              <a:latin typeface="+mn-lt"/>
              <a:ea typeface="+mn-ea"/>
              <a:cs typeface="+mn-cs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b="1" i="1" kern="1200" dirty="0">
                <a:latin typeface="+mn-lt"/>
                <a:ea typeface="+mn-ea"/>
                <a:cs typeface="+mn-cs"/>
              </a:rPr>
              <a:t>B23.0</a:t>
            </a:r>
            <a:r>
              <a:rPr lang="tr-TR" i="1" kern="1200" dirty="0">
                <a:latin typeface="+mn-lt"/>
                <a:ea typeface="+mn-ea"/>
                <a:cs typeface="+mn-cs"/>
              </a:rPr>
              <a:t> Akut HIV enfeksiyonu sendromu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tr-TR" sz="1600" i="1" kern="1200" dirty="0">
              <a:latin typeface="+mn-lt"/>
              <a:ea typeface="+mn-ea"/>
              <a:cs typeface="+mn-cs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b="1" i="1" kern="1200" dirty="0">
                <a:latin typeface="+mn-lt"/>
                <a:ea typeface="+mn-ea"/>
                <a:cs typeface="+mn-cs"/>
              </a:rPr>
              <a:t>B20-24</a:t>
            </a:r>
            <a:r>
              <a:rPr lang="tr-TR" i="1" kern="1200" dirty="0">
                <a:latin typeface="+mn-lt"/>
                <a:ea typeface="+mn-ea"/>
                <a:cs typeface="+mn-cs"/>
              </a:rPr>
              <a:t> HIV hastalığı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tr-TR" sz="1100" kern="1200" dirty="0">
              <a:solidFill>
                <a:srgbClr val="FFFF00"/>
              </a:solidFill>
              <a:latin typeface="+mn-lt"/>
              <a:ea typeface="+mn-ea"/>
              <a:cs typeface="+mn-cs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tr-TR" sz="1100" kern="1200" dirty="0">
              <a:solidFill>
                <a:srgbClr val="FFFF00"/>
              </a:solidFill>
              <a:latin typeface="+mn-lt"/>
              <a:ea typeface="+mn-ea"/>
              <a:cs typeface="+mn-cs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   </a:t>
            </a:r>
            <a:r>
              <a:rPr lang="tr-TR" kern="1200" dirty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HIV ile ilgili ek tanı kriterleri yerine getirilmese bile </a:t>
            </a:r>
            <a:r>
              <a:rPr lang="tr-TR" kern="1200" dirty="0" err="1">
                <a:solidFill>
                  <a:srgbClr val="7030A0"/>
                </a:solidFill>
                <a:latin typeface="+mn-lt"/>
                <a:ea typeface="+mn-ea"/>
                <a:cs typeface="+mn-cs"/>
              </a:rPr>
              <a:t>dokümante</a:t>
            </a:r>
            <a:r>
              <a:rPr lang="tr-TR" kern="1200" dirty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 edildiğinde her zaman kodlanmalıdır.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kern="1200" dirty="0"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5</a:t>
            </a:fld>
            <a:endParaRPr lang="tr-TR"/>
          </a:p>
        </p:txBody>
      </p:sp>
      <p:sp>
        <p:nvSpPr>
          <p:cNvPr id="17410" name="2 İçerik Yer Tutucusu"/>
          <p:cNvSpPr>
            <a:spLocks noGrp="1"/>
          </p:cNvSpPr>
          <p:nvPr>
            <p:ph idx="4294967295"/>
          </p:nvPr>
        </p:nvSpPr>
        <p:spPr>
          <a:xfrm>
            <a:off x="1043608" y="1600200"/>
            <a:ext cx="7704856" cy="4997152"/>
          </a:xfrm>
        </p:spPr>
        <p:txBody>
          <a:bodyPr/>
          <a:lstStyle/>
          <a:p>
            <a:pPr eaLnBrk="1" hangingPunct="1"/>
            <a:r>
              <a:rPr lang="tr-TR" b="1" dirty="0"/>
              <a:t>R75, Z21, B23.0 kodları ile B20-B24 bloğu birbirini dışlar ve aynı bakım epizodunda birlikte listelenmemelidir.</a:t>
            </a:r>
          </a:p>
          <a:p>
            <a:pPr eaLnBrk="1" hangingPunct="1"/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6</a:t>
            </a:fld>
            <a:endParaRPr lang="tr-TR"/>
          </a:p>
        </p:txBody>
      </p:sp>
      <p:sp>
        <p:nvSpPr>
          <p:cNvPr id="18433" name="1 Başlık"/>
          <p:cNvSpPr>
            <a:spLocks noGrp="1"/>
          </p:cNvSpPr>
          <p:nvPr>
            <p:ph type="title" idx="4294967295"/>
          </p:nvPr>
        </p:nvSpPr>
        <p:spPr>
          <a:xfrm>
            <a:off x="1043608" y="274638"/>
            <a:ext cx="792088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b="1" dirty="0" err="1">
                <a:solidFill>
                  <a:srgbClr val="FF0000"/>
                </a:solidFill>
              </a:rPr>
              <a:t>HIV’in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b="1" dirty="0" err="1">
                <a:solidFill>
                  <a:srgbClr val="FF0000"/>
                </a:solidFill>
              </a:rPr>
              <a:t>laboratuvar</a:t>
            </a:r>
            <a:r>
              <a:rPr lang="tr-TR" b="1" dirty="0">
                <a:solidFill>
                  <a:srgbClr val="FF0000"/>
                </a:solidFill>
              </a:rPr>
              <a:t> kanıtı – R75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971600" y="1600200"/>
            <a:ext cx="7848872" cy="5257800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kern="1200" dirty="0">
                <a:latin typeface="+mn-lt"/>
                <a:ea typeface="+mn-ea"/>
                <a:cs typeface="+mn-cs"/>
              </a:rPr>
              <a:t>Bu kod, HIV antikor testlerinin </a:t>
            </a:r>
            <a:r>
              <a:rPr lang="tr-TR" b="1" kern="1200" dirty="0">
                <a:latin typeface="+mn-lt"/>
                <a:ea typeface="+mn-ea"/>
                <a:cs typeface="+mn-cs"/>
              </a:rPr>
              <a:t>sonuçları kesin olmayan</a:t>
            </a:r>
            <a:r>
              <a:rPr lang="tr-TR" kern="1200" dirty="0">
                <a:latin typeface="+mn-lt"/>
                <a:ea typeface="+mn-ea"/>
                <a:cs typeface="+mn-cs"/>
              </a:rPr>
              <a:t> hasta grupları için atanmalıdır. Bu genellikle HIV tarama testi pozitif ancak, doğrulama testinin sonucu ya negatif ya da belirsiz olduğunda ortaya </a:t>
            </a:r>
            <a:r>
              <a:rPr lang="tr-TR" kern="1200" dirty="0" smtClean="0">
                <a:latin typeface="+mn-lt"/>
                <a:ea typeface="+mn-ea"/>
                <a:cs typeface="+mn-cs"/>
              </a:rPr>
              <a:t>çıkar.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b="1" i="1" kern="1200" dirty="0" smtClean="0">
                <a:latin typeface="+mn-lt"/>
                <a:ea typeface="+mn-ea"/>
                <a:cs typeface="+mn-cs"/>
              </a:rPr>
              <a:t>R75</a:t>
            </a:r>
            <a:r>
              <a:rPr lang="tr-TR" i="1" kern="1200" dirty="0" smtClean="0">
                <a:latin typeface="+mn-lt"/>
                <a:ea typeface="+mn-ea"/>
                <a:cs typeface="+mn-cs"/>
              </a:rPr>
              <a:t>  </a:t>
            </a:r>
            <a:r>
              <a:rPr lang="tr-TR" i="1" kern="1200" dirty="0">
                <a:latin typeface="+mn-lt"/>
                <a:ea typeface="+mn-ea"/>
                <a:cs typeface="+mn-cs"/>
              </a:rPr>
              <a:t>hastada ilk yapılan HIV testinin pozitif çıkması fakat ikinci testin negatif veya belirsiz olması durumunda kullanılır. </a:t>
            </a:r>
            <a:endParaRPr lang="tr-TR" i="1" kern="1200" dirty="0" smtClean="0">
              <a:latin typeface="+mn-lt"/>
              <a:ea typeface="+mn-ea"/>
              <a:cs typeface="+mn-cs"/>
            </a:endParaRP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b="1" i="1" kern="1200" dirty="0" smtClean="0">
                <a:latin typeface="+mn-lt"/>
                <a:ea typeface="+mn-ea"/>
                <a:cs typeface="+mn-cs"/>
              </a:rPr>
              <a:t>R75</a:t>
            </a:r>
            <a:r>
              <a:rPr lang="tr-TR" i="1" kern="1200" dirty="0" smtClean="0">
                <a:latin typeface="+mn-lt"/>
                <a:ea typeface="+mn-ea"/>
                <a:cs typeface="+mn-cs"/>
              </a:rPr>
              <a:t> </a:t>
            </a:r>
            <a:r>
              <a:rPr lang="tr-TR" i="1" kern="1200" dirty="0">
                <a:latin typeface="+mn-lt"/>
                <a:ea typeface="+mn-ea"/>
                <a:cs typeface="+mn-cs"/>
              </a:rPr>
              <a:t>HIV testinin sonuçsuz olması durumunda </a:t>
            </a:r>
            <a:r>
              <a:rPr lang="tr-TR" i="1" kern="1200" dirty="0" smtClean="0">
                <a:latin typeface="+mn-lt"/>
                <a:ea typeface="+mn-ea"/>
                <a:cs typeface="+mn-cs"/>
              </a:rPr>
              <a:t>kullanılır.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b="1" i="1" kern="1200" dirty="0" smtClean="0">
                <a:latin typeface="+mn-lt"/>
                <a:ea typeface="+mn-ea"/>
                <a:cs typeface="+mn-cs"/>
              </a:rPr>
              <a:t>R75</a:t>
            </a:r>
            <a:r>
              <a:rPr lang="tr-TR" i="1" kern="1200" dirty="0" smtClean="0">
                <a:latin typeface="+mn-lt"/>
                <a:ea typeface="+mn-ea"/>
                <a:cs typeface="+mn-cs"/>
              </a:rPr>
              <a:t> </a:t>
            </a:r>
            <a:r>
              <a:rPr lang="tr-TR" i="1" kern="1200" dirty="0">
                <a:latin typeface="+mn-lt"/>
                <a:ea typeface="+mn-ea"/>
                <a:cs typeface="+mn-cs"/>
              </a:rPr>
              <a:t>Annede HIV pozitif fakat bebekte bu tanı doğrulanmadığı durumlarda kullanılır.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kern="1200" dirty="0"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7</a:t>
            </a:fld>
            <a:endParaRPr lang="tr-TR"/>
          </a:p>
        </p:txBody>
      </p:sp>
      <p:sp>
        <p:nvSpPr>
          <p:cNvPr id="19457" name="1 Başlık"/>
          <p:cNvSpPr>
            <a:spLocks noGrp="1"/>
          </p:cNvSpPr>
          <p:nvPr>
            <p:ph type="title" idx="4294967295"/>
          </p:nvPr>
        </p:nvSpPr>
        <p:spPr>
          <a:xfrm>
            <a:off x="1043608" y="274638"/>
            <a:ext cx="7920880" cy="1143000"/>
          </a:xfrm>
        </p:spPr>
        <p:txBody>
          <a:bodyPr/>
          <a:lstStyle/>
          <a:p>
            <a:pPr algn="ctr" eaLnBrk="1" hangingPunct="1"/>
            <a:r>
              <a:rPr lang="tr-TR" b="1" dirty="0" err="1">
                <a:solidFill>
                  <a:srgbClr val="FF0000"/>
                </a:solidFill>
              </a:rPr>
              <a:t>Asemptomatik</a:t>
            </a:r>
            <a:r>
              <a:rPr lang="tr-TR" b="1" dirty="0">
                <a:solidFill>
                  <a:srgbClr val="FF0000"/>
                </a:solidFill>
              </a:rPr>
              <a:t> HIV – Z21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1043608" y="1600200"/>
            <a:ext cx="7848872" cy="52578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kern="1200" dirty="0">
                <a:latin typeface="+mn-lt"/>
                <a:ea typeface="+mn-ea"/>
                <a:cs typeface="+mn-cs"/>
              </a:rPr>
              <a:t>HIV antikoru pozitif olarak teşhis edilen ancak, HIV enfeksiyonuna bağlanamayacak bir durum sebebiyle hastaneye yatırılan hastalar için atanmalıdır</a:t>
            </a:r>
            <a:r>
              <a:rPr lang="tr-TR" kern="1200" dirty="0" smtClean="0">
                <a:latin typeface="+mn-lt"/>
                <a:ea typeface="+mn-ea"/>
                <a:cs typeface="+mn-cs"/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kern="1200" dirty="0" smtClean="0">
                <a:latin typeface="+mn-lt"/>
                <a:ea typeface="+mn-ea"/>
                <a:cs typeface="+mn-cs"/>
              </a:rPr>
              <a:t> </a:t>
            </a:r>
            <a:r>
              <a:rPr lang="tr-TR" kern="1200" dirty="0">
                <a:latin typeface="+mn-lt"/>
                <a:ea typeface="+mn-ea"/>
                <a:cs typeface="+mn-cs"/>
              </a:rPr>
              <a:t>Bu kod, hastada herhangi bir HIV bulgusuna rastlandığı zaman </a:t>
            </a:r>
            <a:r>
              <a:rPr lang="tr-TR" kern="1200" dirty="0" smtClean="0">
                <a:latin typeface="+mn-lt"/>
                <a:ea typeface="+mn-ea"/>
                <a:cs typeface="+mn-cs"/>
              </a:rPr>
              <a:t>kullanılmayacaktır.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kern="1200" dirty="0" smtClean="0">
                <a:latin typeface="+mn-lt"/>
                <a:ea typeface="+mn-ea"/>
                <a:cs typeface="+mn-cs"/>
              </a:rPr>
              <a:t>Z21 </a:t>
            </a:r>
            <a:r>
              <a:rPr lang="tr-TR" kern="1200" dirty="0">
                <a:latin typeface="+mn-lt"/>
                <a:ea typeface="+mn-ea"/>
                <a:cs typeface="+mn-cs"/>
              </a:rPr>
              <a:t>kodu,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asemptomatik</a:t>
            </a:r>
            <a:r>
              <a:rPr lang="tr-TR" kern="1200" dirty="0">
                <a:latin typeface="+mn-lt"/>
                <a:ea typeface="+mn-ea"/>
                <a:cs typeface="+mn-cs"/>
              </a:rPr>
              <a:t> olan ve ilgisiz bir durumun tedavisi için hastaneye yatırılan hastalarla ilgili olduğundan </a:t>
            </a:r>
            <a:r>
              <a:rPr lang="tr-TR" b="1" kern="1200" dirty="0">
                <a:latin typeface="+mn-lt"/>
                <a:ea typeface="+mn-ea"/>
                <a:cs typeface="+mn-cs"/>
              </a:rPr>
              <a:t>ana tanı olarak kodlanmamalıdır.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8</a:t>
            </a:fld>
            <a:endParaRPr lang="tr-TR"/>
          </a:p>
        </p:txBody>
      </p:sp>
      <p:pic>
        <p:nvPicPr>
          <p:cNvPr id="20482" name="Picture 2" descr="http://www.chicagonow.com/blogs/whats-a-boy-to-do/3d-hiv-model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9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 idx="4294967295"/>
          </p:nvPr>
        </p:nvSpPr>
        <p:spPr>
          <a:xfrm>
            <a:off x="971600" y="274638"/>
            <a:ext cx="8172400" cy="1143000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b="1" kern="1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Akut HIV enfeksiyonu sendromu </a:t>
            </a:r>
            <a:r>
              <a:rPr lang="tr-TR" b="1" kern="1200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 </a:t>
            </a:r>
            <a:r>
              <a:rPr lang="tr-TR" b="1" kern="1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B23.0</a:t>
            </a:r>
            <a:endParaRPr lang="tr-TR" kern="1200" dirty="0">
              <a:solidFill>
                <a:srgbClr val="FF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971600" y="1600200"/>
            <a:ext cx="7848872" cy="52578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kern="1200" dirty="0">
                <a:latin typeface="+mn-lt"/>
                <a:ea typeface="+mn-ea"/>
                <a:cs typeface="+mn-cs"/>
              </a:rPr>
              <a:t>Akut HIV enfeksiyonu sendromunun (veya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primer</a:t>
            </a:r>
            <a:r>
              <a:rPr lang="tr-TR" kern="1200" dirty="0">
                <a:latin typeface="+mn-lt"/>
                <a:ea typeface="+mn-ea"/>
                <a:cs typeface="+mn-cs"/>
              </a:rPr>
              <a:t> HIV enfeksiyonu) teşhisi genellikle hasta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HIV’e</a:t>
            </a:r>
            <a:r>
              <a:rPr lang="tr-TR" kern="1200" dirty="0">
                <a:latin typeface="+mn-lt"/>
                <a:ea typeface="+mn-ea"/>
                <a:cs typeface="+mn-cs"/>
              </a:rPr>
              <a:t> karşı antikor geliştirinceye kadar yapılmaz</a:t>
            </a:r>
            <a:r>
              <a:rPr lang="tr-TR" kern="1200" dirty="0" smtClean="0">
                <a:latin typeface="+mn-lt"/>
                <a:ea typeface="+mn-ea"/>
                <a:cs typeface="+mn-cs"/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kern="1200" dirty="0" smtClean="0">
                <a:latin typeface="+mn-lt"/>
                <a:ea typeface="+mn-ea"/>
                <a:cs typeface="+mn-cs"/>
              </a:rPr>
              <a:t> </a:t>
            </a:r>
            <a:r>
              <a:rPr lang="tr-TR" kern="1200" dirty="0">
                <a:latin typeface="+mn-lt"/>
                <a:ea typeface="+mn-ea"/>
                <a:cs typeface="+mn-cs"/>
              </a:rPr>
              <a:t>Kayıtlarda akut HIV  enfeksiyonu sendromu ifadesi yer aldığında bu kod kullanılır. </a:t>
            </a:r>
            <a:endParaRPr lang="tr-TR" kern="1200" dirty="0" smtClean="0">
              <a:latin typeface="+mn-lt"/>
              <a:ea typeface="+mn-ea"/>
              <a:cs typeface="+mn-cs"/>
            </a:endParaRP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kern="1200" dirty="0" smtClean="0">
                <a:latin typeface="+mn-lt"/>
                <a:ea typeface="+mn-ea"/>
                <a:cs typeface="+mn-cs"/>
              </a:rPr>
              <a:t>Akut </a:t>
            </a:r>
            <a:r>
              <a:rPr lang="tr-TR" kern="1200" dirty="0">
                <a:latin typeface="+mn-lt"/>
                <a:ea typeface="+mn-ea"/>
                <a:cs typeface="+mn-cs"/>
              </a:rPr>
              <a:t>HIV enfeksiyonu sendromu kodu (B23.0), hasta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primer</a:t>
            </a:r>
            <a:r>
              <a:rPr lang="tr-TR" kern="1200" dirty="0">
                <a:latin typeface="+mn-lt"/>
                <a:ea typeface="+mn-ea"/>
                <a:cs typeface="+mn-cs"/>
              </a:rPr>
              <a:t> hastalıktan kurtulduktan sonra yeniden kullanılmamalıdır.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595</TotalTime>
  <Words>1238</Words>
  <Application>Microsoft Office PowerPoint</Application>
  <PresentationFormat>Ekran Gösterisi (4:3)</PresentationFormat>
  <Paragraphs>153</Paragraphs>
  <Slides>27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27</vt:i4>
      </vt:variant>
    </vt:vector>
  </HeadingPairs>
  <TitlesOfParts>
    <vt:vector size="34" baseType="lpstr">
      <vt:lpstr>Arial</vt:lpstr>
      <vt:lpstr>Calibri</vt:lpstr>
      <vt:lpstr>Gill Sans MT</vt:lpstr>
      <vt:lpstr>Verdana</vt:lpstr>
      <vt:lpstr>Wingdings</vt:lpstr>
      <vt:lpstr>Wingdings 2</vt:lpstr>
      <vt:lpstr>Gündönümü</vt:lpstr>
      <vt:lpstr>2. Gün Belirli Enfeksiyon ve Paraziter Hastalıklar, Neoplaziler ve DM</vt:lpstr>
      <vt:lpstr>Belirli Enfeksiyon ve Paraziter Hastalıklar (A00-B99)</vt:lpstr>
      <vt:lpstr>PowerPoint Sunusu</vt:lpstr>
      <vt:lpstr>HIV/AIDS (0102)</vt:lpstr>
      <vt:lpstr>PowerPoint Sunusu</vt:lpstr>
      <vt:lpstr>HIV’in laboratuvar kanıtı – R75</vt:lpstr>
      <vt:lpstr>Asemptomatik HIV – Z21</vt:lpstr>
      <vt:lpstr>PowerPoint Sunusu</vt:lpstr>
      <vt:lpstr>Akut HIV enfeksiyonu sendromu  B23.0</vt:lpstr>
      <vt:lpstr>HIV hastalığı – B20, B21, B22, B23.8, B24</vt:lpstr>
      <vt:lpstr>PowerPoint Sunusu</vt:lpstr>
      <vt:lpstr> HIV hastalığı için geçerli olan kodlar şöyledir: </vt:lpstr>
      <vt:lpstr>PowerPoint Sunusu</vt:lpstr>
      <vt:lpstr>PowerPoint Sunusu</vt:lpstr>
      <vt:lpstr>PowerPoint Sunusu</vt:lpstr>
      <vt:lpstr>Kaposi sarkomu</vt:lpstr>
      <vt:lpstr>Viral Hepatit  (ACS 104)</vt:lpstr>
      <vt:lpstr>PowerPoint Sunusu</vt:lpstr>
      <vt:lpstr>İlaca Dirençli Mikroorganizmalar ile Enfeksiyon  (ACS 112)</vt:lpstr>
      <vt:lpstr>PowerPoint Sunusu</vt:lpstr>
      <vt:lpstr>PowerPoint Sunusu</vt:lpstr>
      <vt:lpstr> NEOPLAZİLER (C00-D48)</vt:lpstr>
      <vt:lpstr>1) Neoplazilerin Davranışı: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Belirli Enfeksiyon ve Paraziter Hastalıklar (A00-B99)</dc:title>
  <dc:creator>TIG</dc:creator>
  <cp:lastModifiedBy>Zeynep Köksal</cp:lastModifiedBy>
  <cp:revision>69</cp:revision>
  <dcterms:created xsi:type="dcterms:W3CDTF">2011-03-04T22:02:18Z</dcterms:created>
  <dcterms:modified xsi:type="dcterms:W3CDTF">2018-03-07T15:18:57Z</dcterms:modified>
</cp:coreProperties>
</file>